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CF7527FB-1CAF-42FE-B42A-C3565ADE4E62}" type="datetimeFigureOut">
              <a:rPr lang="cs-CZ"/>
              <a:pPr>
                <a:defRPr/>
              </a:pPr>
              <a:t>25.6.2014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AF72665-415F-41F7-B0C1-419901F0595F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6C8260D-8D42-41A3-84D6-092CC4F5FFCD}" type="slidenum">
              <a:rPr lang="cs-CZ" altLang="cs-CZ"/>
              <a:pPr/>
              <a:t>1</a:t>
            </a:fld>
            <a:endParaRPr lang="cs-CZ" alt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7E46093-892C-4E73-BABF-580F0D127354}" type="slidenum">
              <a:rPr lang="cs-CZ" altLang="cs-CZ"/>
              <a:pPr/>
              <a:t>2</a:t>
            </a:fld>
            <a:endParaRPr lang="cs-CZ" alt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6EA1F857-1EFC-40F3-BA7B-A52AA44084DF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26099-F7FC-4233-96D7-8270CF288E0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1A5B66-9115-4030-8518-F085AA23F01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077EE1-33FB-4CD5-A1D4-84CA15607AC6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AFE1762-978A-49F0-AD7F-E0559A7EF95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DD6F2F4-7B31-44E8-A64F-E908B7E9BD0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3A2AFD-60C1-44B0-81BF-3EAB7EBBBC25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D08F2E-C465-49F1-8B96-ACE020D72EC7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DD7A60-5C9A-45E6-97C7-B980EB5C213E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08C59AF-99B3-4D73-B0AA-751825998A0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90DF9F-152B-4E96-9232-974C3441C97C}" type="slidenum">
              <a:rPr lang="cs-CZ" altLang="en-US"/>
              <a:pPr/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fld id="{668F6ACB-8037-4549-A943-EA88A982CA75}" type="slidenum">
              <a:rPr lang="cs-CZ" altLang="en-US"/>
              <a:pPr/>
              <a:t>‹#›</a:t>
            </a:fld>
            <a:endParaRPr lang="cs-CZ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03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3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6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6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6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6" cy="76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4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6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6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5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6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6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6" cy="76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  <p:sp>
          <p:nvSpPr>
            <p:cNvPr id="106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6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alt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9538" y="33338"/>
            <a:ext cx="9037637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917575" y="6092825"/>
            <a:ext cx="7470775" cy="576263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cs-CZ" altLang="cs-CZ" sz="1400" smtClean="0">
                <a:latin typeface="Arial" charset="0"/>
                <a:cs typeface="Arial" charset="0"/>
              </a:rPr>
              <a:t>Střední škola a Vyšší odborná škola cestovního ruchu, </a:t>
            </a:r>
          </a:p>
          <a:p>
            <a:r>
              <a:rPr lang="cs-CZ" altLang="cs-CZ" sz="1400" smtClean="0">
                <a:latin typeface="Arial" charset="0"/>
                <a:cs typeface="Arial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84213" y="2492375"/>
          <a:ext cx="7904807" cy="320321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1897"/>
                <a:gridCol w="5692910"/>
              </a:tblGrid>
              <a:tr h="4321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4 – </a:t>
                      </a:r>
                      <a:r>
                        <a:rPr lang="cs-CZ" sz="1800" b="1" dirty="0" smtClean="0"/>
                        <a:t>Spotřeba</a:t>
                      </a:r>
                      <a:endParaRPr lang="cs-CZ" sz="1800" b="1" dirty="0"/>
                    </a:p>
                  </a:txBody>
                  <a:tcPr marL="68580" marR="68580" marT="34305" marB="34305" anchor="ctr"/>
                </a:tc>
              </a:tr>
              <a:tr h="5763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610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Základní</a:t>
                      </a:r>
                      <a:r>
                        <a:rPr lang="cs-CZ" sz="1800" baseline="0" dirty="0" smtClean="0"/>
                        <a:t> ekonomické pojmy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34305" marB="34305" anchor="ctr"/>
                </a:tc>
              </a:tr>
              <a:tr h="4231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Září 2013</a:t>
                      </a:r>
                      <a:endParaRPr lang="cs-CZ" sz="1800" dirty="0"/>
                    </a:p>
                  </a:txBody>
                  <a:tcPr marL="68580" marR="68580" marT="34305" marB="34305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419100" y="1471613"/>
            <a:ext cx="8162925" cy="43211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altLang="cs-CZ" sz="2100" b="1" dirty="0" smtClean="0"/>
              <a:t>Anotace: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dirty="0" smtClean="0"/>
              <a:t>	Tento materiál slouží k pochopení základních </a:t>
            </a:r>
            <a:r>
              <a:rPr lang="cs-CZ" altLang="cs-CZ" sz="2100" dirty="0" smtClean="0"/>
              <a:t>ekonomických pojmů, jako </a:t>
            </a:r>
            <a:r>
              <a:rPr lang="cs-CZ" altLang="cs-CZ" sz="2100" dirty="0" smtClean="0"/>
              <a:t>je spotřeba a její dělení (druhy). K prezentaci je vhodné poskytnout doplňující komentář.</a:t>
            </a:r>
          </a:p>
          <a:p>
            <a:pPr eaLnBrk="1" hangingPunct="1">
              <a:buFont typeface="Wingdings" pitchFamily="2" charset="2"/>
              <a:buNone/>
            </a:pPr>
            <a:endParaRPr lang="cs-CZ" altLang="cs-CZ" sz="2100" b="1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b="1" dirty="0" smtClean="0"/>
              <a:t>Metodické pokyny: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altLang="cs-CZ" sz="2100" dirty="0" smtClean="0"/>
              <a:t>	Materiál je vytvořen jako prezentace v programu MS PowerPoint. Pro jeho využití je potřeba mít k dispozici počítač nebo notebook, </a:t>
            </a:r>
            <a:r>
              <a:rPr lang="cs-CZ" altLang="cs-CZ" sz="2100" dirty="0" err="1" smtClean="0"/>
              <a:t>dataprojektor</a:t>
            </a:r>
            <a:r>
              <a:rPr lang="cs-CZ" altLang="cs-CZ" sz="2100" dirty="0" smtClean="0"/>
              <a:t>, promítací plochu a příslušné programové vybavení.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Spotřeba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3"/>
            <a:ext cx="8229600" cy="48783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mtClean="0"/>
              <a:t>Spotřeba je proces, ve kterém se výrobky spotřebovávají (fyzicky znehodnocují), a tak se uspokojují lidské potřeby.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mtClean="0"/>
              <a:t>Podle toho, kde se produkty spotřebovávají rozeznáváme: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u="sng" smtClean="0"/>
              <a:t>Výrobní spotřebu</a:t>
            </a:r>
            <a:r>
              <a:rPr lang="cs-CZ" altLang="cs-CZ" smtClean="0"/>
              <a:t> = spotřeba při výrobě nových statků a při poskytování služeb (např. spotřeba barvy při barvení vlasů kadeřnicí)</a:t>
            </a:r>
          </a:p>
          <a:p>
            <a:pPr lvl="1" eaLnBrk="1" hangingPunct="1">
              <a:lnSpc>
                <a:spcPct val="90000"/>
              </a:lnSpc>
            </a:pPr>
            <a:r>
              <a:rPr lang="cs-CZ" altLang="cs-CZ" u="sng" smtClean="0"/>
              <a:t>Nevýrobní spotřebu</a:t>
            </a:r>
            <a:r>
              <a:rPr lang="cs-CZ" altLang="cs-CZ" smtClean="0"/>
              <a:t> = konečná spotřeba, při které dochází k přímému uspokojování potřeb lidí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Nevýrobní spotřebu dále dělíme na:	</a:t>
            </a:r>
          </a:p>
          <a:p>
            <a:pPr lvl="1" eaLnBrk="1" hangingPunct="1"/>
            <a:r>
              <a:rPr lang="cs-CZ" altLang="cs-CZ" smtClean="0"/>
              <a:t>Spotřebu individuální = spotřeba jednotlivce, např. spotřeba jídla, obuvi, oděvu…</a:t>
            </a:r>
          </a:p>
          <a:p>
            <a:pPr lvl="1" eaLnBrk="1" hangingPunct="1"/>
            <a:r>
              <a:rPr lang="cs-CZ" altLang="cs-CZ" smtClean="0"/>
              <a:t>Spotřebu společenskou = spotřeba celé společnosti, např. školství, zdravotnictví, veřejné osvětlení…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Spotřebu lze též dělit na:</a:t>
            </a:r>
          </a:p>
          <a:p>
            <a:pPr lvl="1" eaLnBrk="1" hangingPunct="1"/>
            <a:r>
              <a:rPr lang="cs-CZ" altLang="cs-CZ" smtClean="0"/>
              <a:t>Spotřebu jednorázovou = jídlo, suroviny, energie…</a:t>
            </a:r>
          </a:p>
          <a:p>
            <a:pPr lvl="1" eaLnBrk="1" hangingPunct="1"/>
            <a:r>
              <a:rPr lang="cs-CZ" altLang="cs-CZ" smtClean="0"/>
              <a:t>Spotřebu postupnou (neboli opotřebení) = opotřebení nábytku, strojů, budov…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LITERATURA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z="2800" smtClean="0"/>
              <a:t>MACH, Josef. </a:t>
            </a:r>
            <a:r>
              <a:rPr lang="cs-CZ" altLang="cs-CZ" sz="2800" i="1" smtClean="0"/>
              <a:t>Ekonomika pro střední odborná učiliště obor kuchař/číšník</a:t>
            </a:r>
            <a:r>
              <a:rPr lang="cs-CZ" altLang="cs-CZ" sz="2800" smtClean="0"/>
              <a:t>. 3. vydání. Praha: Nakladatelství Fortuna, 2011. ISBN 978-80-7373-034-5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9">
      <a:dk1>
        <a:srgbClr val="000000"/>
      </a:dk1>
      <a:lt1>
        <a:srgbClr val="FFFFFF"/>
      </a:lt1>
      <a:dk2>
        <a:srgbClr val="7C1302"/>
      </a:dk2>
      <a:lt2>
        <a:srgbClr val="CC9900"/>
      </a:lt2>
      <a:accent1>
        <a:srgbClr val="CC9900"/>
      </a:accent1>
      <a:accent2>
        <a:srgbClr val="CC3300"/>
      </a:accent2>
      <a:accent3>
        <a:srgbClr val="FFFFFF"/>
      </a:accent3>
      <a:accent4>
        <a:srgbClr val="000000"/>
      </a:accent4>
      <a:accent5>
        <a:srgbClr val="E2CAAA"/>
      </a:accent5>
      <a:accent6>
        <a:srgbClr val="B92D00"/>
      </a:accent6>
      <a:hlink>
        <a:srgbClr val="808080"/>
      </a:hlink>
      <a:folHlink>
        <a:srgbClr val="CCCC66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80</TotalTime>
  <Words>201</Words>
  <Application>Microsoft Office PowerPoint</Application>
  <PresentationFormat>Předvádění na obrazovce (4:3)</PresentationFormat>
  <Paragraphs>36</Paragraphs>
  <Slides>7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Wingdings</vt:lpstr>
      <vt:lpstr>Calibri</vt:lpstr>
      <vt:lpstr>Times New Roman</vt:lpstr>
      <vt:lpstr>Síť</vt:lpstr>
      <vt:lpstr>Snímek 1</vt:lpstr>
      <vt:lpstr>Snímek 2</vt:lpstr>
      <vt:lpstr>Spotřeba</vt:lpstr>
      <vt:lpstr>Snímek 4</vt:lpstr>
      <vt:lpstr>Snímek 5</vt:lpstr>
      <vt:lpstr>Snímek 6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Spotřeba</dc:title>
  <dc:creator>bibob2</dc:creator>
  <cp:lastModifiedBy>Dum</cp:lastModifiedBy>
  <cp:revision>15</cp:revision>
  <dcterms:created xsi:type="dcterms:W3CDTF">2013-09-23T17:37:49Z</dcterms:created>
  <dcterms:modified xsi:type="dcterms:W3CDTF">2014-06-25T16:20:06Z</dcterms:modified>
</cp:coreProperties>
</file>