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0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10" y="-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441C30A9-17E4-4A14-BA14-4668E77FB564}" type="datetimeFigureOut">
              <a:rPr lang="cs-CZ"/>
              <a:pPr>
                <a:defRPr/>
              </a:pPr>
              <a:t>25.6.2014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593399CA-18A5-4EE2-AAFC-2B44F6AA45AD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512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76C72B33-198F-46AA-BA04-A45FE2F55F4C}" type="slidenum">
              <a:rPr lang="cs-CZ" altLang="cs-CZ" b="1"/>
              <a:pPr/>
              <a:t>1</a:t>
            </a:fld>
            <a:endParaRPr lang="cs-CZ" altLang="cs-CZ" b="1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B0981716-927B-4C26-9316-83173F8C4087}" type="slidenum">
              <a:rPr lang="cs-CZ" altLang="cs-CZ" b="1"/>
              <a:pPr/>
              <a:t>2</a:t>
            </a:fld>
            <a:endParaRPr lang="cs-CZ" altLang="cs-CZ" b="1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619AEB-11D2-44A4-A39C-FF9F4A274583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4AEF73-4C45-4703-B52A-494E11FFE930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FCF959-47B0-4D7E-AC0C-E360228E3329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0AEECA-E9BC-4BF7-9BD9-1ABB79847CCC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84DD5A-3B0A-4436-9C55-5D407020387B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9041A2-D345-4316-8700-A972DEE39754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3385F95-86E9-47F9-B3C3-CDCDB8FEB2E1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AEEC4A-CE72-4CB1-93FA-19F994316B52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6"/>
          <p:cNvGrpSpPr>
            <a:grpSpLocks/>
          </p:cNvGrpSpPr>
          <p:nvPr/>
        </p:nvGrpSpPr>
        <p:grpSpPr bwMode="auto">
          <a:xfrm>
            <a:off x="4718050" y="993775"/>
            <a:ext cx="1847850" cy="1530350"/>
            <a:chOff x="4718762" y="993075"/>
            <a:chExt cx="1847138" cy="1530439"/>
          </a:xfrm>
        </p:grpSpPr>
        <p:sp>
          <p:nvSpPr>
            <p:cNvPr id="6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US"/>
            </a:p>
          </p:txBody>
        </p:sp>
        <p:sp>
          <p:nvSpPr>
            <p:cNvPr id="7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US"/>
            </a:p>
          </p:txBody>
        </p:sp>
        <p:sp>
          <p:nvSpPr>
            <p:cNvPr id="8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US"/>
            </a:p>
          </p:txBody>
        </p:sp>
        <p:sp>
          <p:nvSpPr>
            <p:cNvPr id="9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US"/>
            </a:p>
          </p:txBody>
        </p:sp>
        <p:sp>
          <p:nvSpPr>
            <p:cNvPr id="10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US"/>
            </a:p>
          </p:txBody>
        </p:sp>
        <p:sp>
          <p:nvSpPr>
            <p:cNvPr id="11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US"/>
            </a:p>
          </p:txBody>
        </p:sp>
        <p:sp>
          <p:nvSpPr>
            <p:cNvPr id="12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US"/>
            </a:p>
          </p:txBody>
        </p:sp>
        <p:sp>
          <p:nvSpPr>
            <p:cNvPr id="13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 rtlCol="0">
            <a:normAutofit/>
          </a:bodyPr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F93F7A11-0452-4AB2-A326-6251B4D9648F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6E2BA9-2E62-47E7-A999-203C5269F5F5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A2E6A0-891E-4F05-81D6-C60CCD921FF4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34"/>
          <p:cNvGrpSpPr>
            <a:grpSpLocks/>
          </p:cNvGrpSpPr>
          <p:nvPr/>
        </p:nvGrpSpPr>
        <p:grpSpPr bwMode="auto">
          <a:xfrm>
            <a:off x="0" y="0"/>
            <a:ext cx="9251950" cy="6858000"/>
            <a:chOff x="-9" y="-16"/>
            <a:chExt cx="9252346" cy="6858038"/>
          </a:xfrm>
        </p:grpSpPr>
        <p:grpSp>
          <p:nvGrpSpPr>
            <p:cNvPr id="1032" name="Group 638"/>
            <p:cNvGrpSpPr>
              <a:grpSpLocks/>
            </p:cNvGrpSpPr>
            <p:nvPr/>
          </p:nvGrpSpPr>
          <p:grpSpPr bwMode="auto"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</p:grpSp>
        <p:grpSp>
          <p:nvGrpSpPr>
            <p:cNvPr id="1033" name="Group 669"/>
            <p:cNvGrpSpPr>
              <a:grpSpLocks/>
            </p:cNvGrpSpPr>
            <p:nvPr/>
          </p:nvGrpSpPr>
          <p:grpSpPr bwMode="auto"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318" y="3703642"/>
                <a:ext cx="1588" cy="158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1" hangingPunct="1">
                  <a:defRPr/>
                </a:pPr>
                <a:endParaRPr lang="en-US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defTabSz="457200" eaLnBrk="1" hangingPunct="1"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eaLnBrk="1" hangingPunct="1"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eaLnBrk="1" hangingPunct="1"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eaLnBrk="1" hangingPunct="1"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defTabSz="457200" eaLnBrk="1" hangingPunct="1"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</p:grpSp>
        <p:grpSp>
          <p:nvGrpSpPr>
            <p:cNvPr id="1034" name="Group 715"/>
            <p:cNvGrpSpPr>
              <a:grpSpLocks/>
            </p:cNvGrpSpPr>
            <p:nvPr/>
          </p:nvGrpSpPr>
          <p:grpSpPr bwMode="auto"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/>
                <a:lstStyle/>
                <a:p>
                  <a:pPr defTabSz="457200" eaLnBrk="1" hangingPunct="1"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/>
                <a:lstStyle/>
                <a:p>
                  <a:pPr defTabSz="457200" eaLnBrk="1" hangingPunct="1"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defTabSz="457200" eaLnBrk="1" hangingPunct="1"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defTabSz="457200" eaLnBrk="1" hangingPunct="1"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1" hangingPunct="1">
                    <a:defRPr/>
                  </a:pPr>
                  <a:endParaRPr lang="en-US">
                    <a:latin typeface="Arial" panose="020B0604020202020204" pitchFamily="34" charset="0"/>
                    <a:cs typeface="Arial" panose="020B0604020202020204" pitchFamily="34" charset="0"/>
                  </a:endParaRPr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defTabSz="457200" eaLnBrk="1" hangingPunct="1"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</p:grpSp>
      </p:grp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  <a:endParaRPr lang="en-US" altLang="cs-CZ" smtClean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hangingPunct="1">
              <a:defRPr sz="9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9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404040"/>
                </a:solidFill>
              </a:defRPr>
            </a:lvl1pPr>
          </a:lstStyle>
          <a:p>
            <a:fld id="{2CDD904B-CDE3-45E1-BF29-6F43418852A9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2" r:id="rId9"/>
    <p:sldLayoutId id="2147483730" r:id="rId10"/>
    <p:sldLayoutId id="2147483731" r:id="rId11"/>
  </p:sldLayoutIdLst>
  <p:txStyles>
    <p:titleStyle>
      <a:lvl1pPr algn="l" defTabSz="457200" rtl="0" eaLnBrk="0" fontAlgn="base" hangingPunct="0">
        <a:spcBef>
          <a:spcPct val="0"/>
        </a:spcBef>
        <a:spcAft>
          <a:spcPct val="0"/>
        </a:spcAft>
        <a:defRPr sz="3200" kern="1200">
          <a:solidFill>
            <a:srgbClr val="404040"/>
          </a:solidFill>
          <a:latin typeface="+mj-lt"/>
          <a:ea typeface="Trebuchet MS" panose="020B0603020202020204" pitchFamily="34" charset="0"/>
          <a:cs typeface="Trebuchet MS"/>
        </a:defRPr>
      </a:lvl1pPr>
      <a:lvl2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anose="020B0604030504040204" pitchFamily="34" charset="0"/>
          <a:ea typeface="Trebuchet MS" panose="020B0603020202020204" pitchFamily="34" charset="0"/>
          <a:cs typeface="Trebuchet MS" panose="020B0603020202020204" pitchFamily="34" charset="0"/>
        </a:defRPr>
      </a:lvl2pPr>
      <a:lvl3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anose="020B0604030504040204" pitchFamily="34" charset="0"/>
          <a:ea typeface="Trebuchet MS" panose="020B0603020202020204" pitchFamily="34" charset="0"/>
          <a:cs typeface="Trebuchet MS" panose="020B0603020202020204" pitchFamily="34" charset="0"/>
        </a:defRPr>
      </a:lvl3pPr>
      <a:lvl4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anose="020B0604030504040204" pitchFamily="34" charset="0"/>
          <a:ea typeface="Trebuchet MS" panose="020B0603020202020204" pitchFamily="34" charset="0"/>
          <a:cs typeface="Trebuchet MS" panose="020B0603020202020204" pitchFamily="34" charset="0"/>
        </a:defRPr>
      </a:lvl4pPr>
      <a:lvl5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anose="020B0604030504040204" pitchFamily="34" charset="0"/>
          <a:ea typeface="Trebuchet MS" panose="020B0603020202020204" pitchFamily="34" charset="0"/>
          <a:cs typeface="Trebuchet MS" panose="020B0603020202020204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kern="1200">
          <a:solidFill>
            <a:srgbClr val="404040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600" kern="1200">
          <a:solidFill>
            <a:srgbClr val="404040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400" kern="1200">
          <a:solidFill>
            <a:srgbClr val="404040"/>
          </a:solidFill>
          <a:latin typeface="+mn-lt"/>
          <a:ea typeface="+mn-ea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200" kern="1200">
          <a:solidFill>
            <a:srgbClr val="404040"/>
          </a:solidFill>
          <a:latin typeface="+mn-lt"/>
          <a:ea typeface="+mn-ea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200" kern="1200">
          <a:solidFill>
            <a:srgbClr val="40404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400" y="9525"/>
            <a:ext cx="9037638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9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2103438" y="6021388"/>
            <a:ext cx="5049837" cy="457200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altLang="cs-CZ" sz="1400" smtClean="0">
                <a:solidFill>
                  <a:schemeClr val="tx1"/>
                </a:solidFill>
                <a:latin typeface="Arial" charset="0"/>
                <a:cs typeface="Arial" charset="0"/>
              </a:rPr>
              <a:t>Střední škola a Vyšší odborná škola cestovního ruchu, </a:t>
            </a:r>
          </a:p>
          <a:p>
            <a:pPr algn="ctr"/>
            <a:r>
              <a:rPr lang="cs-CZ" altLang="cs-CZ" sz="1400" smtClean="0">
                <a:solidFill>
                  <a:schemeClr val="tx1"/>
                </a:solidFill>
                <a:latin typeface="Arial" charset="0"/>
                <a:cs typeface="Arial" charset="0"/>
              </a:rPr>
              <a:t>Senovážné náměstí 12, České Budějovice 370  01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95288" y="2492375"/>
          <a:ext cx="8424936" cy="320321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35067"/>
                <a:gridCol w="6389869"/>
              </a:tblGrid>
              <a:tr h="4321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marL="68580" marR="68580" marT="34305" marB="34305" anchor="ctr"/>
                </a:tc>
              </a:tr>
              <a:tr h="4231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7 – </a:t>
                      </a:r>
                      <a:r>
                        <a:rPr lang="cs-CZ" sz="1800" b="1" dirty="0" smtClean="0"/>
                        <a:t>Životní</a:t>
                      </a:r>
                      <a:r>
                        <a:rPr lang="cs-CZ" sz="1800" b="1" baseline="0" dirty="0" smtClean="0"/>
                        <a:t> úroveň</a:t>
                      </a:r>
                      <a:endParaRPr lang="cs-CZ" sz="1800" b="1" dirty="0"/>
                    </a:p>
                  </a:txBody>
                  <a:tcPr marL="68580" marR="68580" marT="34305" marB="34305" anchor="ctr"/>
                </a:tc>
              </a:tr>
              <a:tr h="5763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sz="1800" dirty="0"/>
                    </a:p>
                  </a:txBody>
                  <a:tcPr marL="68580" marR="68580" marT="34305" marB="34305" anchor="ctr"/>
                </a:tc>
              </a:tr>
              <a:tr h="4231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Ing. Gabriela Bendová </a:t>
                      </a:r>
                      <a:r>
                        <a:rPr lang="cs-CZ" sz="1800" dirty="0" err="1" smtClean="0"/>
                        <a:t>Karpytová</a:t>
                      </a:r>
                      <a:endParaRPr lang="cs-CZ" sz="1800" dirty="0"/>
                    </a:p>
                  </a:txBody>
                  <a:tcPr marL="68580" marR="68580" marT="34305" marB="34305" anchor="ctr"/>
                </a:tc>
              </a:tr>
              <a:tr h="4610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Základní</a:t>
                      </a:r>
                      <a:r>
                        <a:rPr lang="cs-CZ" sz="1800" baseline="0" dirty="0" smtClean="0"/>
                        <a:t> ekonomické pojmy</a:t>
                      </a:r>
                      <a:endParaRPr lang="cs-CZ" sz="1800" dirty="0"/>
                    </a:p>
                  </a:txBody>
                  <a:tcPr marL="68580" marR="68580" marT="34305" marB="34305" anchor="ctr"/>
                </a:tc>
              </a:tr>
              <a:tr h="4231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I.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ročník, učňovský obor – kuchař, číšník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34305" marB="34305" anchor="ctr"/>
                </a:tc>
              </a:tr>
              <a:tr h="4231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Říjen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dirty="0" smtClean="0"/>
                        <a:t>2013</a:t>
                      </a:r>
                      <a:endParaRPr lang="cs-CZ" sz="1800" dirty="0"/>
                    </a:p>
                  </a:txBody>
                  <a:tcPr marL="68580" marR="68580" marT="34305" marB="34305"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4294967295"/>
          </p:nvPr>
        </p:nvSpPr>
        <p:spPr>
          <a:xfrm>
            <a:off x="419100" y="981075"/>
            <a:ext cx="8162925" cy="518477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altLang="cs-CZ" sz="2400" b="1" dirty="0" smtClean="0"/>
              <a:t>Anotace: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z="2400" dirty="0" smtClean="0"/>
              <a:t>	Tento materiál slouží k pochopení základních </a:t>
            </a:r>
            <a:r>
              <a:rPr lang="cs-CZ" altLang="cs-CZ" sz="2400" dirty="0" smtClean="0"/>
              <a:t>ekonomických pojmů </a:t>
            </a:r>
            <a:r>
              <a:rPr lang="cs-CZ" altLang="cs-CZ" sz="2400" dirty="0" smtClean="0"/>
              <a:t>jako životní úroveň, její složky a hodnocení. K prezentaci je vhodné poskytnout doplňující komentář.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sz="2400" b="1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altLang="cs-CZ" sz="2400" b="1" dirty="0" smtClean="0"/>
              <a:t>Metodické pokyny: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z="2400" dirty="0" smtClean="0"/>
              <a:t>	Materiál je vytvořen jako prezentace v programu MS PowerPoint. Pro jeho využití je potřeba mít k dispozici počítač nebo notebook, </a:t>
            </a:r>
            <a:r>
              <a:rPr lang="cs-CZ" altLang="cs-CZ" sz="2400" dirty="0" err="1" smtClean="0"/>
              <a:t>dataprojektor</a:t>
            </a:r>
            <a:r>
              <a:rPr lang="cs-CZ" altLang="cs-CZ" sz="2400" dirty="0" smtClean="0"/>
              <a:t>, promítací plochu a příslušné programové vybavení.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042988" y="2349500"/>
            <a:ext cx="7118350" cy="1470025"/>
          </a:xfrm>
        </p:spPr>
        <p:txBody>
          <a:bodyPr/>
          <a:lstStyle/>
          <a:p>
            <a:pPr eaLnBrk="1" hangingPunct="1"/>
            <a:r>
              <a:rPr lang="cs-CZ" altLang="cs-CZ" sz="7200" smtClean="0">
                <a:cs typeface="Trebuchet MS" pitchFamily="34" charset="0"/>
              </a:rPr>
              <a:t>Životní úroveň</a:t>
            </a:r>
          </a:p>
        </p:txBody>
      </p:sp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cs typeface="Trebuchet MS" pitchFamily="34" charset="0"/>
              </a:rPr>
              <a:t>Životní úroveň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z="3200" smtClean="0"/>
              <a:t>Životní úroveň je stupeň uspokojování hmotných a duševních potřeb lidí a souhrn životních podmínek, za nichž jsou potřeby uspokojovány </a:t>
            </a:r>
          </a:p>
          <a:p>
            <a:pPr eaLnBrk="1" hangingPunct="1"/>
            <a:r>
              <a:rPr lang="cs-CZ" altLang="cs-CZ" sz="3200" smtClean="0"/>
              <a:t>Představy každého člověka o životní úrovni jsou rozdílné.</a:t>
            </a:r>
          </a:p>
        </p:txBody>
      </p:sp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cs typeface="Trebuchet MS" pitchFamily="34" charset="0"/>
              </a:rPr>
              <a:t>Složky ovlivňující životní úroveň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827088" y="1600200"/>
            <a:ext cx="8012112" cy="4708525"/>
          </a:xfrm>
        </p:spPr>
        <p:txBody>
          <a:bodyPr/>
          <a:lstStyle/>
          <a:p>
            <a:pPr marL="609600" indent="-609600" eaLnBrk="1" hangingPunct="1">
              <a:buFont typeface="Wingdings" pitchFamily="2" charset="2"/>
              <a:buAutoNum type="arabicPeriod"/>
            </a:pPr>
            <a:r>
              <a:rPr lang="cs-CZ" altLang="cs-CZ" sz="2800" b="1" smtClean="0"/>
              <a:t>Osobní spotřeba</a:t>
            </a:r>
            <a:r>
              <a:rPr lang="cs-CZ" altLang="cs-CZ" sz="2800" smtClean="0"/>
              <a:t> – záleží na množství a kvalitě spotřebovávaných statků a služeb</a:t>
            </a:r>
          </a:p>
          <a:p>
            <a:pPr marL="609600" indent="-609600" eaLnBrk="1" hangingPunct="1">
              <a:buFont typeface="Wingdings" pitchFamily="2" charset="2"/>
              <a:buAutoNum type="arabicPeriod"/>
            </a:pPr>
            <a:r>
              <a:rPr lang="cs-CZ" altLang="cs-CZ" sz="2800" b="1" smtClean="0"/>
              <a:t>Společenská spotřeba</a:t>
            </a:r>
            <a:r>
              <a:rPr lang="cs-CZ" altLang="cs-CZ" sz="2800" smtClean="0"/>
              <a:t> – úroveň poskytovaných služeb v organizacích (školství, zdravotnictví apod.)</a:t>
            </a:r>
          </a:p>
          <a:p>
            <a:pPr marL="609600" indent="-609600" eaLnBrk="1" hangingPunct="1">
              <a:buFont typeface="Wingdings" pitchFamily="2" charset="2"/>
              <a:buAutoNum type="arabicPeriod"/>
            </a:pPr>
            <a:r>
              <a:rPr lang="cs-CZ" altLang="cs-CZ" sz="2800" b="1" smtClean="0"/>
              <a:t>Úroveň bydlení</a:t>
            </a:r>
            <a:r>
              <a:rPr lang="cs-CZ" altLang="cs-CZ" sz="2800" smtClean="0"/>
              <a:t> – velikost a vybavenost bytů a rodinných domů</a:t>
            </a:r>
          </a:p>
        </p:txBody>
      </p:sp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>
          <a:xfrm>
            <a:off x="1009650" y="1268413"/>
            <a:ext cx="7124700" cy="4591050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 startAt="4"/>
            </a:pPr>
            <a:r>
              <a:rPr lang="cs-CZ" altLang="cs-CZ" sz="2800" b="1" smtClean="0"/>
              <a:t>Délka volného času</a:t>
            </a:r>
            <a:r>
              <a:rPr lang="cs-CZ" altLang="cs-CZ" sz="2800" smtClean="0"/>
              <a:t> – čas na odpočinek, zábavu…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 startAt="4"/>
            </a:pPr>
            <a:r>
              <a:rPr lang="cs-CZ" altLang="cs-CZ" sz="2800" b="1" smtClean="0"/>
              <a:t>Sociální jistoty</a:t>
            </a:r>
            <a:r>
              <a:rPr lang="cs-CZ" altLang="cs-CZ" sz="2800" smtClean="0"/>
              <a:t> – podpory, sociální dávky, důchodové zabezpečení…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 startAt="4"/>
            </a:pPr>
            <a:r>
              <a:rPr lang="cs-CZ" altLang="cs-CZ" sz="2800" b="1" smtClean="0"/>
              <a:t>Pracovní podmínky</a:t>
            </a:r>
            <a:r>
              <a:rPr lang="cs-CZ" altLang="cs-CZ" sz="2800" smtClean="0"/>
              <a:t> – příjem, pracovní doba, výhody…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 startAt="4"/>
            </a:pPr>
            <a:r>
              <a:rPr lang="cs-CZ" altLang="cs-CZ" sz="2800" b="1" smtClean="0"/>
              <a:t>Životní prostředí</a:t>
            </a:r>
            <a:r>
              <a:rPr lang="cs-CZ" altLang="cs-CZ" sz="2800" smtClean="0"/>
              <a:t> – čistota ovzduší, upravenost obcí…</a:t>
            </a:r>
          </a:p>
        </p:txBody>
      </p:sp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cs typeface="Trebuchet MS" pitchFamily="34" charset="0"/>
              </a:rPr>
              <a:t>Hodnocení životní úrovně se provádí: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altLang="cs-CZ" sz="2800">
                <a:solidFill>
                  <a:schemeClr val="tx1">
                    <a:lumMod val="75000"/>
                    <a:lumOff val="25000"/>
                  </a:schemeClr>
                </a:solidFill>
              </a:rPr>
              <a:t>Porovnáním jednotlivých složek</a:t>
            </a:r>
          </a:p>
          <a:p>
            <a:pPr eaLnBrk="1" fontAlgn="auto" hangingPunct="1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altLang="cs-CZ" sz="2800">
                <a:solidFill>
                  <a:schemeClr val="tx1">
                    <a:lumMod val="75000"/>
                    <a:lumOff val="25000"/>
                  </a:schemeClr>
                </a:solidFill>
              </a:rPr>
              <a:t>Měřením výkonnosti národního hospodářství = zjišťování množství statků a služeb, které bylo za určité období (většinu za rok) vyrobeno</a:t>
            </a:r>
          </a:p>
          <a:p>
            <a:pPr eaLnBrk="1" fontAlgn="auto" hangingPunct="1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altLang="cs-CZ" sz="2800">
                <a:solidFill>
                  <a:schemeClr val="tx1">
                    <a:lumMod val="75000"/>
                    <a:lumOff val="25000"/>
                  </a:schemeClr>
                </a:solidFill>
              </a:rPr>
              <a:t>Výší reálné mzdy = vyjádření kupní síly mzdy (tj. množství statků a služeb, které lze za danou mzdu koupit)</a:t>
            </a:r>
          </a:p>
        </p:txBody>
      </p: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cs typeface="Trebuchet MS" pitchFamily="34" charset="0"/>
              </a:rPr>
              <a:t>LITERATURA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z="3200" smtClean="0"/>
              <a:t>MACH, Josef. </a:t>
            </a:r>
            <a:r>
              <a:rPr lang="cs-CZ" altLang="cs-CZ" sz="3200" i="1" smtClean="0"/>
              <a:t>Ekonomika pro střední odborná učiliště obor kuchař/číšník</a:t>
            </a:r>
            <a:r>
              <a:rPr lang="cs-CZ" altLang="cs-CZ" sz="3200" smtClean="0"/>
              <a:t>. 3. vydání. Praha: Nakladatelství Fortuna, 2011. ISBN 978-80-7373-034-5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Spring">
  <a:themeElements>
    <a:clrScheme name="Žluto-oranžová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40</TotalTime>
  <Words>268</Words>
  <Application>Microsoft Office PowerPoint</Application>
  <PresentationFormat>Předvádění na obrazovce (4:3)</PresentationFormat>
  <Paragraphs>41</Paragraphs>
  <Slides>8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6" baseType="lpstr">
      <vt:lpstr>Arial</vt:lpstr>
      <vt:lpstr>Verdana</vt:lpstr>
      <vt:lpstr>Trebuchet MS</vt:lpstr>
      <vt:lpstr>Wingdings 2</vt:lpstr>
      <vt:lpstr>Calibri</vt:lpstr>
      <vt:lpstr>Times New Roman</vt:lpstr>
      <vt:lpstr>Wingdings</vt:lpstr>
      <vt:lpstr>Spring</vt:lpstr>
      <vt:lpstr>Snímek 1</vt:lpstr>
      <vt:lpstr>Snímek 2</vt:lpstr>
      <vt:lpstr>Životní úroveň</vt:lpstr>
      <vt:lpstr>Životní úroveň</vt:lpstr>
      <vt:lpstr>Složky ovlivňující životní úroveň</vt:lpstr>
      <vt:lpstr>Snímek 6</vt:lpstr>
      <vt:lpstr>Hodnocení životní úrovně se provádí:</vt:lpstr>
      <vt:lpstr>LITERATURA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Životní úroveň</dc:title>
  <dc:creator>gabeka</dc:creator>
  <cp:lastModifiedBy>Dum</cp:lastModifiedBy>
  <cp:revision>13</cp:revision>
  <dcterms:created xsi:type="dcterms:W3CDTF">2013-11-27T07:36:46Z</dcterms:created>
  <dcterms:modified xsi:type="dcterms:W3CDTF">2014-06-25T16:25:49Z</dcterms:modified>
</cp:coreProperties>
</file>