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6"/>
  </p:notesMasterIdLst>
  <p:sldIdLst>
    <p:sldId id="267" r:id="rId2"/>
    <p:sldId id="268" r:id="rId3"/>
    <p:sldId id="256" r:id="rId4"/>
    <p:sldId id="258" r:id="rId5"/>
    <p:sldId id="264" r:id="rId6"/>
    <p:sldId id="261" r:id="rId7"/>
    <p:sldId id="271" r:id="rId8"/>
    <p:sldId id="272" r:id="rId9"/>
    <p:sldId id="273" r:id="rId10"/>
    <p:sldId id="274" r:id="rId11"/>
    <p:sldId id="270" r:id="rId12"/>
    <p:sldId id="257" r:id="rId13"/>
    <p:sldId id="265" r:id="rId14"/>
    <p:sldId id="266" r:id="rId15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5181" autoAdjust="0"/>
    <p:restoredTop sz="81658" autoAdjust="0"/>
  </p:normalViewPr>
  <p:slideViewPr>
    <p:cSldViewPr snapToGrid="0">
      <p:cViewPr varScale="1">
        <p:scale>
          <a:sx n="85" d="100"/>
          <a:sy n="85" d="100"/>
        </p:scale>
        <p:origin x="-216" y="-7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CE05D6-6BC7-45E2-8B2B-1C4AB611DD39}" type="datetimeFigureOut">
              <a:rPr lang="cs-CZ" smtClean="0"/>
              <a:pPr/>
              <a:t>25.6.2014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CCECC0-92F8-4667-BBBA-B5B7D973FEA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4062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512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9pPr>
          </a:lstStyle>
          <a:p>
            <a:fld id="{340AE86F-E1A0-47AA-B3A5-64819DD97E3E}" type="slidenum">
              <a:rPr lang="cs-CZ" altLang="cs-CZ" b="1" smtClean="0">
                <a:latin typeface="Arial" panose="020B0604020202020204" pitchFamily="34" charset="0"/>
              </a:rPr>
              <a:pPr/>
              <a:t>1</a:t>
            </a:fld>
            <a:endParaRPr lang="cs-CZ" altLang="cs-CZ" b="1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2738360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71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9pPr>
          </a:lstStyle>
          <a:p>
            <a:fld id="{2CAC823A-CDC0-4630-A974-C5F4D805B45B}" type="slidenum">
              <a:rPr lang="cs-CZ" altLang="cs-CZ" b="1" smtClean="0">
                <a:latin typeface="Arial" panose="020B0604020202020204" pitchFamily="34" charset="0"/>
              </a:rPr>
              <a:pPr/>
              <a:t>2</a:t>
            </a:fld>
            <a:endParaRPr lang="cs-CZ" altLang="cs-CZ" b="1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9190446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CECC0-92F8-4667-BBBA-B5B7D973FEAE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0872759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Místo, kde se uskutečňuje výměna zboží</a:t>
            </a:r>
            <a:r>
              <a:rPr lang="cs-CZ" baseline="0" dirty="0" smtClean="0"/>
              <a:t> mezi podniky a obyvatelstvem a podniky navzájem.</a:t>
            </a:r>
          </a:p>
          <a:p>
            <a:r>
              <a:rPr lang="cs-CZ" baseline="0" dirty="0" smtClean="0"/>
              <a:t>Může jít o koupě a prodeje v tržnici, v prodejně, v obchodním domě, v kanceláří, po telefonu, přes internet apod.</a:t>
            </a:r>
          </a:p>
          <a:p>
            <a:r>
              <a:rPr lang="cs-CZ" baseline="0" dirty="0" smtClean="0"/>
              <a:t>Trh se nemusí uskutečňovat vždy za fyzické přítomnosti prodávajícího a kupujícího (např. obchody na burze).</a:t>
            </a:r>
          </a:p>
          <a:p>
            <a:r>
              <a:rPr lang="cs-CZ" baseline="0" dirty="0" smtClean="0"/>
              <a:t>Trh není vždy ohraničen určitým místem, na kterém </a:t>
            </a:r>
            <a:r>
              <a:rPr lang="cs-CZ" baseline="0" dirty="0" smtClean="0"/>
              <a:t>by </a:t>
            </a:r>
            <a:r>
              <a:rPr lang="cs-CZ" baseline="0" dirty="0" smtClean="0"/>
              <a:t>se setkával kupující s prodávajícím.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CECC0-92F8-4667-BBBA-B5B7D973FEAE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202521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Je prodejce ponožek v </a:t>
            </a:r>
            <a:r>
              <a:rPr lang="cs-CZ" baseline="0" dirty="0" smtClean="0"/>
              <a:t>ČR součástí trhu světového? ANO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CECC0-92F8-4667-BBBA-B5B7D973FEAE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01915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614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614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9pPr>
          </a:lstStyle>
          <a:p>
            <a:fld id="{42ED9588-4B1B-4F7A-8B92-BA1165EE553A}" type="slidenum">
              <a:rPr lang="cs-CZ" altLang="cs-CZ"/>
              <a:pPr/>
              <a:t>7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xmlns="" val="197471784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9pPr>
          </a:lstStyle>
          <a:p>
            <a:fld id="{E7264807-F829-43BB-9F23-4841326E117F}" type="slidenum">
              <a:rPr lang="cs-CZ" altLang="cs-CZ"/>
              <a:pPr/>
              <a:t>8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xmlns="" val="393067203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altLang="cs-CZ" smtClean="0"/>
              <a:t>VF = výrobní faktory</a:t>
            </a:r>
          </a:p>
        </p:txBody>
      </p:sp>
      <p:sp>
        <p:nvSpPr>
          <p:cNvPr id="1024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9pPr>
          </a:lstStyle>
          <a:p>
            <a:fld id="{CF5A84D1-F13D-4236-B2E7-419B8872C34A}" type="slidenum">
              <a:rPr lang="cs-CZ" altLang="cs-CZ"/>
              <a:pPr/>
              <a:t>9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xmlns="" val="59617952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1229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1229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9pPr>
          </a:lstStyle>
          <a:p>
            <a:fld id="{931DD22C-C0FB-42F3-AA5C-2D2768B30323}" type="slidenum">
              <a:rPr lang="cs-CZ" altLang="cs-CZ"/>
              <a:pPr/>
              <a:t>10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xmlns="" val="215865976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CECC0-92F8-4667-BBBA-B5B7D973FEAE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8481322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Užitečnost</a:t>
            </a:r>
            <a:r>
              <a:rPr lang="cs-CZ" baseline="0" dirty="0" smtClean="0"/>
              <a:t>  má subjektivní charakter, neboť pro každého člověka je užitečné něco jiného.</a:t>
            </a:r>
          </a:p>
          <a:p>
            <a:r>
              <a:rPr lang="cs-CZ" baseline="0" dirty="0" smtClean="0"/>
              <a:t>Jako užitečné věci se však jednotlivé druhy zboží nedají srovnávat – jiný užitek přináší automobil a jiný užitek oběd v jídelně.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CECC0-92F8-4667-BBBA-B5B7D973FEAE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88949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7200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1872" y="4800600"/>
            <a:ext cx="9418320" cy="1691640"/>
          </a:xfrm>
        </p:spPr>
        <p:txBody>
          <a:bodyPr>
            <a:normAutofit/>
          </a:bodyPr>
          <a:lstStyle>
            <a:lvl1pPr marL="0" indent="0" algn="l">
              <a:buNone/>
              <a:defRPr sz="220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50000"/>
                  </a:schemeClr>
                </a:solidFill>
              </a:defRPr>
            </a:lvl1pPr>
          </a:lstStyle>
          <a:p>
            <a:fld id="{E8F7E337-BB0B-4F86-B220-4C1B55F2A742}" type="datetimeFigureOut">
              <a:rPr lang="cs-CZ" smtClean="0"/>
              <a:pPr/>
              <a:t>25.6.2014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fld id="{AE18B951-52D2-47B5-8204-7579F745BE5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xmlns="" val="134914884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7E337-BB0B-4F86-B220-4C1B55F2A742}" type="datetimeFigureOut">
              <a:rPr lang="cs-CZ" smtClean="0"/>
              <a:pPr/>
              <a:t>25.6.2014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18B951-52D2-47B5-8204-7579F745BE5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23696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72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4800600"/>
            <a:ext cx="941832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7E337-BB0B-4F86-B220-4C1B55F2A742}" type="datetimeFigureOut">
              <a:rPr lang="cs-CZ" smtClean="0"/>
              <a:pPr/>
              <a:t>25.6.2014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18B951-52D2-47B5-8204-7579F745BE5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xmlns="" val="27408577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61872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26480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7E337-BB0B-4F86-B220-4C1B55F2A742}" type="datetimeFigureOut">
              <a:rPr lang="cs-CZ" smtClean="0"/>
              <a:pPr/>
              <a:t>25.6.2014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18B951-52D2-47B5-8204-7579F745BE5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299303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61872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26480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lnSpc>
                <a:spcPct val="95000"/>
              </a:lnSpc>
              <a:spcBef>
                <a:spcPts val="0"/>
              </a:spcBef>
              <a:buNone/>
              <a:defRPr lang="en-US" sz="2000" b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2000"/>
              </a:spcBef>
              <a:buFontTx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26480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7E337-BB0B-4F86-B220-4C1B55F2A742}" type="datetimeFigureOut">
              <a:rPr lang="cs-CZ" smtClean="0"/>
              <a:pPr/>
              <a:t>25.6.2014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18B951-52D2-47B5-8204-7579F745BE5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707888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7E337-BB0B-4F86-B220-4C1B55F2A742}" type="datetimeFigureOut">
              <a:rPr lang="cs-CZ" smtClean="0"/>
              <a:pPr/>
              <a:t>25.6.2014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18B951-52D2-47B5-8204-7579F745BE5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221045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7E337-BB0B-4F86-B220-4C1B55F2A742}" type="datetimeFigureOut">
              <a:rPr lang="cs-CZ" smtClean="0"/>
              <a:pPr/>
              <a:t>25.6.2014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18B951-52D2-47B5-8204-7579F745BE5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54767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200400" cy="1600197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4267" y="685800"/>
            <a:ext cx="6079066" cy="548640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99734"/>
            <a:ext cx="32004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3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7E337-BB0B-4F86-B220-4C1B55F2A742}" type="datetimeFigureOut">
              <a:rPr lang="cs-CZ" smtClean="0"/>
              <a:pPr/>
              <a:t>25.6.2014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18B951-52D2-47B5-8204-7579F745BE5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038932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5105400"/>
            <a:ext cx="11292840" cy="1752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257800"/>
            <a:ext cx="9982200" cy="914400"/>
          </a:xfrm>
        </p:spPr>
        <p:txBody>
          <a:bodyPr anchor="b">
            <a:normAutofit/>
          </a:bodyPr>
          <a:lstStyle>
            <a:lvl1pPr>
              <a:defRPr sz="2800" b="0">
                <a:solidFill>
                  <a:schemeClr val="bg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1292840" cy="5128923"/>
          </a:xfrm>
          <a:blipFill>
            <a:blip r:embed="rId2" cstate="print"/>
            <a:stretch>
              <a:fillRect/>
            </a:stretch>
          </a:blipFill>
        </p:spPr>
        <p:txBody>
          <a:bodyPr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6108589"/>
            <a:ext cx="998220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300">
                <a:solidFill>
                  <a:schemeClr val="bg1">
                    <a:lumMod val="8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7E337-BB0B-4F86-B220-4C1B55F2A742}" type="datetimeFigureOut">
              <a:rPr lang="cs-CZ" smtClean="0"/>
              <a:pPr/>
              <a:t>25.6.2014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18B951-52D2-47B5-8204-7579F745BE5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406553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7E337-BB0B-4F86-B220-4C1B55F2A742}" type="datetimeFigureOut">
              <a:rPr lang="cs-CZ" smtClean="0"/>
              <a:pPr/>
              <a:t>25.6.2014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18B951-52D2-47B5-8204-7579F745BE5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613582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48700" y="381000"/>
            <a:ext cx="2476500" cy="58975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2000" y="381000"/>
            <a:ext cx="7734300" cy="58975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F7E337-BB0B-4F86-B220-4C1B55F2A742}" type="datetimeFigureOut">
              <a:rPr lang="cs-CZ" smtClean="0"/>
              <a:pPr/>
              <a:t>25.6.2014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18B951-52D2-47B5-8204-7579F745BE5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847617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828800"/>
            <a:ext cx="859536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10797542" y="998537"/>
            <a:ext cx="1904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fld id="{E8F7E337-BB0B-4F86-B220-4C1B55F2A742}" type="datetimeFigureOut">
              <a:rPr lang="cs-CZ" smtClean="0"/>
              <a:pPr/>
              <a:t>25.6.2014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9959341" y="4046537"/>
            <a:ext cx="358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</p:spPr>
        <p:txBody>
          <a:bodyPr vert="horz" lIns="45720" tIns="45720" rIns="45720" bIns="45720" rtlCol="0" anchor="ctr">
            <a:normAutofit/>
          </a:bodyPr>
          <a:lstStyle>
            <a:lvl1pPr algn="ctr">
              <a:defRPr sz="36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AE18B951-52D2-47B5-8204-7579F745BE5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565309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1800" kern="1200" spc="1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61177" y="114300"/>
            <a:ext cx="9037637" cy="1943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099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987291" y="6121400"/>
            <a:ext cx="7829808" cy="496321"/>
          </a:xfrm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1pPr>
            <a:lvl2pPr marL="557213" indent="-214313">
              <a:defRPr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2pPr>
            <a:lvl3pPr marL="857250" indent="-171450">
              <a:defRPr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3pPr>
            <a:lvl4pPr marL="1200150" indent="-171450">
              <a:defRPr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4pPr>
            <a:lvl5pPr marL="1543050" indent="-171450">
              <a:defRPr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5pPr>
            <a:lvl6pPr marL="2000250" indent="-17145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6pPr>
            <a:lvl7pPr marL="2457450" indent="-17145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7pPr>
            <a:lvl8pPr marL="2914650" indent="-17145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8pPr>
            <a:lvl9pPr marL="3371850" indent="-17145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9pPr>
          </a:lstStyle>
          <a:p>
            <a:pPr algn="ctr"/>
            <a:r>
              <a:rPr lang="cs-CZ" altLang="cs-CZ" sz="1400" dirty="0" smtClean="0">
                <a:latin typeface="Arial" panose="020B0604020202020204" pitchFamily="34" charset="0"/>
              </a:rPr>
              <a:t>Střední škola a Vyšší odborná škola cestovního ruchu, </a:t>
            </a:r>
          </a:p>
          <a:p>
            <a:pPr algn="ctr"/>
            <a:r>
              <a:rPr lang="cs-CZ" altLang="cs-CZ" sz="1400" dirty="0" smtClean="0">
                <a:latin typeface="Arial" panose="020B0604020202020204" pitchFamily="34" charset="0"/>
              </a:rPr>
              <a:t>Senovážné náměstí 12, České Budějovice 370  01</a:t>
            </a: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537792031"/>
              </p:ext>
            </p:extLst>
          </p:nvPr>
        </p:nvGraphicFramePr>
        <p:xfrm>
          <a:off x="1162373" y="2581274"/>
          <a:ext cx="10027403" cy="341312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805835"/>
                <a:gridCol w="7221568"/>
              </a:tblGrid>
              <a:tr h="4664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cap="small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b="1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435" marR="51435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</a:p>
                  </a:txBody>
                  <a:tcPr marL="68580" marR="68580" marT="34305" marB="34305"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67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cap="small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b="1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435" marR="51435" marT="0" marB="0"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8 – Trh a zboží</a:t>
                      </a:r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 marL="68580" marR="68580" marT="34305" marB="3430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220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cap="small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b="1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435" marR="51435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 marL="68580" marR="68580" marT="34305" marB="34305"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4567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cap="small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b="1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435" marR="51435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Ing. Gabriela Bendová </a:t>
                      </a:r>
                      <a:r>
                        <a:rPr lang="cs-CZ" sz="1800" b="1" dirty="0" err="1" smtClean="0">
                          <a:solidFill>
                            <a:schemeClr val="tx1"/>
                          </a:solidFill>
                        </a:rPr>
                        <a:t>Karpytová</a:t>
                      </a:r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 marL="68580" marR="68580" marT="34305" marB="34305" anchor="ctr"/>
                </a:tc>
              </a:tr>
              <a:tr h="49762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cap="small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 </a:t>
                      </a:r>
                      <a:r>
                        <a:rPr lang="cs-CZ" sz="2400" b="1" cap="small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celek</a:t>
                      </a:r>
                      <a:endParaRPr lang="cs-CZ" sz="2400" b="1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435" marR="51435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Tržní ekonomika</a:t>
                      </a:r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 marL="68580" marR="68580" marT="34305" marB="34305" anchor="ctr"/>
                </a:tc>
              </a:tr>
              <a:tr h="4567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cap="small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b="1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435" marR="51435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I.</a:t>
                      </a:r>
                      <a:r>
                        <a:rPr lang="cs-CZ" sz="1800" b="1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ročník, učňovský obor – kuchař, číšník</a:t>
                      </a:r>
                      <a:endParaRPr lang="cs-CZ" sz="1800" b="1" kern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34305" marB="34305" anchor="ctr"/>
                </a:tc>
              </a:tr>
              <a:tr h="4567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cap="small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b="1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435" marR="51435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Říjen 2013</a:t>
                      </a:r>
                      <a:endParaRPr lang="cs-CZ" sz="1800" b="1" dirty="0">
                        <a:solidFill>
                          <a:schemeClr val="tx1"/>
                        </a:solidFill>
                      </a:endParaRPr>
                    </a:p>
                  </a:txBody>
                  <a:tcPr marL="68580" marR="68580" marT="34305" marB="34305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983638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obsah 2"/>
          <p:cNvSpPr>
            <a:spLocks noGrp="1"/>
          </p:cNvSpPr>
          <p:nvPr>
            <p:ph idx="4294967295"/>
          </p:nvPr>
        </p:nvSpPr>
        <p:spPr>
          <a:xfrm>
            <a:off x="520700" y="647700"/>
            <a:ext cx="10401300" cy="5765800"/>
          </a:xfrm>
        </p:spPr>
        <p:txBody>
          <a:bodyPr>
            <a:noAutofit/>
          </a:bodyPr>
          <a:lstStyle/>
          <a:p>
            <a:pPr eaLnBrk="1" hangingPunct="1">
              <a:buFont typeface="Wingdings" panose="05000000000000000000" pitchFamily="2" charset="2"/>
              <a:buNone/>
            </a:pPr>
            <a:r>
              <a:rPr lang="cs-CZ" altLang="cs-CZ" sz="2800" b="1" dirty="0">
                <a:solidFill>
                  <a:schemeClr val="tx1"/>
                </a:solidFill>
              </a:rPr>
              <a:t>Anotace:</a:t>
            </a:r>
          </a:p>
          <a:p>
            <a:pPr>
              <a:buNone/>
            </a:pPr>
            <a:r>
              <a:rPr lang="cs-CZ" altLang="cs-CZ" sz="2800" dirty="0">
                <a:solidFill>
                  <a:schemeClr val="tx1"/>
                </a:solidFill>
              </a:rPr>
              <a:t>	Tento materiál slouží k pochopení </a:t>
            </a:r>
            <a:r>
              <a:rPr lang="cs-CZ" altLang="cs-CZ" sz="2800" dirty="0" smtClean="0">
                <a:solidFill>
                  <a:schemeClr val="tx1"/>
                </a:solidFill>
              </a:rPr>
              <a:t>základních znalostí v oblasti trhu – základní charakteristika trhu, druhy trhů, tržní subjekty a definice zboží. </a:t>
            </a:r>
            <a:r>
              <a:rPr lang="cs-CZ" altLang="cs-CZ" sz="2800" dirty="0"/>
              <a:t>K prezentaci je vhodné poskytnout doplňující komentář.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cs-CZ" altLang="cs-CZ" sz="2800" b="1" dirty="0">
              <a:solidFill>
                <a:schemeClr val="tx1"/>
              </a:solidFill>
            </a:endParaRP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cs-CZ" altLang="cs-CZ" sz="2800" b="1" dirty="0">
                <a:solidFill>
                  <a:schemeClr val="tx1"/>
                </a:solidFill>
              </a:rPr>
              <a:t>Metodické pokyny: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cs-CZ" altLang="cs-CZ" sz="2800" dirty="0">
                <a:solidFill>
                  <a:schemeClr val="tx1"/>
                </a:solidFill>
              </a:rPr>
              <a:t>	Materiál je vytvořen jako prezentace v programu MS PowerPoint. Pro jeho využití je potřeba mít k dispozici počítač nebo notebook, dataprojektor, promítací plochu </a:t>
            </a:r>
            <a:r>
              <a:rPr lang="cs-CZ" altLang="cs-CZ" sz="2800" dirty="0" smtClean="0">
                <a:solidFill>
                  <a:schemeClr val="tx1"/>
                </a:solidFill>
              </a:rPr>
              <a:t>           a </a:t>
            </a:r>
            <a:r>
              <a:rPr lang="cs-CZ" altLang="cs-CZ" sz="2800" dirty="0">
                <a:solidFill>
                  <a:schemeClr val="tx1"/>
                </a:solidFill>
              </a:rPr>
              <a:t>příslušné programové vybavení.</a:t>
            </a:r>
          </a:p>
        </p:txBody>
      </p:sp>
    </p:spTree>
    <p:extLst>
      <p:ext uri="{BB962C8B-B14F-4D97-AF65-F5344CB8AC3E}">
        <p14:creationId xmlns:p14="http://schemas.microsoft.com/office/powerpoint/2010/main" xmlns="" val="2116489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TRH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353668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TRH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61871" y="2180496"/>
            <a:ext cx="9533129" cy="426843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Trh je místo, kde se střetává nabídka s poptávkou, tj. místo, kde se uskutečňuje koupě a prodej</a:t>
            </a:r>
            <a:r>
              <a:rPr lang="cs-CZ" sz="3200" dirty="0"/>
              <a:t> </a:t>
            </a:r>
            <a:r>
              <a:rPr lang="cs-CZ" sz="3200" dirty="0" smtClean="0"/>
              <a:t>(směna – výměna zboží za peníze)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7151976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Typy trhů podle území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61872" y="2070100"/>
            <a:ext cx="8595360" cy="4110037"/>
          </a:xfrm>
        </p:spPr>
        <p:txBody>
          <a:bodyPr>
            <a:normAutofit/>
          </a:bodyPr>
          <a:lstStyle/>
          <a:p>
            <a:pPr marL="514350" indent="-514350">
              <a:buSzPct val="100000"/>
              <a:buFont typeface="+mj-lt"/>
              <a:buAutoNum type="arabicPeriod"/>
            </a:pPr>
            <a:r>
              <a:rPr lang="cs-CZ" sz="3400" b="1" dirty="0" smtClean="0">
                <a:solidFill>
                  <a:srgbClr val="0070C0"/>
                </a:solidFill>
              </a:rPr>
              <a:t>Trh </a:t>
            </a:r>
            <a:r>
              <a:rPr lang="cs-CZ" sz="3400" b="1" dirty="0">
                <a:solidFill>
                  <a:srgbClr val="0070C0"/>
                </a:solidFill>
              </a:rPr>
              <a:t>místní </a:t>
            </a:r>
            <a:r>
              <a:rPr lang="cs-CZ" sz="3400" dirty="0"/>
              <a:t>= jarmark, několik obchůdků v malém městečku</a:t>
            </a:r>
          </a:p>
          <a:p>
            <a:pPr marL="514350" indent="-514350">
              <a:buSzPct val="100000"/>
              <a:buFont typeface="+mj-lt"/>
              <a:buAutoNum type="arabicPeriod"/>
            </a:pPr>
            <a:r>
              <a:rPr lang="cs-CZ" sz="3400" b="1" dirty="0">
                <a:solidFill>
                  <a:srgbClr val="0070C0"/>
                </a:solidFill>
              </a:rPr>
              <a:t>Trh národní </a:t>
            </a:r>
            <a:r>
              <a:rPr lang="cs-CZ" sz="3400" dirty="0"/>
              <a:t>= trh v rámci </a:t>
            </a:r>
            <a:r>
              <a:rPr lang="cs-CZ" sz="3400" dirty="0" smtClean="0"/>
              <a:t>státu</a:t>
            </a:r>
            <a:endParaRPr lang="cs-CZ" sz="3400" dirty="0"/>
          </a:p>
          <a:p>
            <a:pPr marL="514350" indent="-514350">
              <a:buSzPct val="100000"/>
              <a:buFont typeface="+mj-lt"/>
              <a:buAutoNum type="arabicPeriod"/>
            </a:pPr>
            <a:r>
              <a:rPr lang="cs-CZ" sz="3400" b="1" dirty="0">
                <a:solidFill>
                  <a:srgbClr val="0070C0"/>
                </a:solidFill>
              </a:rPr>
              <a:t>Trh světový </a:t>
            </a:r>
            <a:r>
              <a:rPr lang="cs-CZ" sz="3400" dirty="0"/>
              <a:t>= mezinárodní trh, trh celého světa</a:t>
            </a:r>
            <a:endParaRPr lang="cs-CZ" sz="30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305024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61872" y="2616200"/>
            <a:ext cx="8595360" cy="3563937"/>
          </a:xfrm>
        </p:spPr>
        <p:txBody>
          <a:bodyPr>
            <a:normAutofit/>
          </a:bodyPr>
          <a:lstStyle/>
          <a:p>
            <a:pPr marL="514350" indent="-514350">
              <a:buSzPct val="100000"/>
              <a:buFont typeface="+mj-lt"/>
              <a:buAutoNum type="arabicPeriod"/>
            </a:pPr>
            <a:r>
              <a:rPr lang="cs-CZ" sz="3200" dirty="0" smtClean="0"/>
              <a:t>Trh výrobků a služeb</a:t>
            </a:r>
          </a:p>
          <a:p>
            <a:pPr marL="514350" indent="-514350">
              <a:buSzPct val="100000"/>
              <a:buFont typeface="+mj-lt"/>
              <a:buAutoNum type="arabicPeriod"/>
            </a:pPr>
            <a:r>
              <a:rPr lang="cs-CZ" sz="3200" dirty="0" smtClean="0"/>
              <a:t>Trh výrobních faktorů (půdy, práce, kapitálu)</a:t>
            </a:r>
          </a:p>
          <a:p>
            <a:pPr marL="514350" indent="-514350">
              <a:buSzPct val="100000"/>
              <a:buFont typeface="+mj-lt"/>
              <a:buAutoNum type="arabicPeriod"/>
            </a:pPr>
            <a:r>
              <a:rPr lang="cs-CZ" sz="3200" dirty="0" smtClean="0"/>
              <a:t>Trh peněz (finanční trh)</a:t>
            </a:r>
            <a:endParaRPr lang="cs-CZ" sz="3200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</p:spPr>
        <p:txBody>
          <a:bodyPr/>
          <a:lstStyle/>
          <a:p>
            <a:r>
              <a:rPr lang="cs-CZ" dirty="0" smtClean="0"/>
              <a:t>Typy trhů podle předmětu obchodu, se kterým se na trhu obchoduje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33689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altLang="cs-CZ" dirty="0" smtClean="0"/>
              <a:t>TRŽNÍ SUBJEKTY</a:t>
            </a:r>
          </a:p>
        </p:txBody>
      </p:sp>
    </p:spTree>
    <p:extLst>
      <p:ext uri="{BB962C8B-B14F-4D97-AF65-F5344CB8AC3E}">
        <p14:creationId xmlns:p14="http://schemas.microsoft.com/office/powerpoint/2010/main" xmlns="" val="2663335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cs-CZ" altLang="cs-CZ" dirty="0"/>
              <a:t>Tržní subjekty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61872" y="2076773"/>
            <a:ext cx="9509450" cy="4262033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sz="3600" dirty="0"/>
              <a:t>Tržní subjekty = kdo vystupuje na trhu</a:t>
            </a:r>
          </a:p>
          <a:p>
            <a:pPr eaLnBrk="1" hangingPunct="1">
              <a:defRPr/>
            </a:pPr>
            <a:r>
              <a:rPr lang="cs-CZ" sz="3600" dirty="0"/>
              <a:t>3 tržní subjekty:</a:t>
            </a:r>
          </a:p>
          <a:p>
            <a:pPr lvl="1" eaLnBrk="1" hangingPunct="1">
              <a:defRPr/>
            </a:pPr>
            <a:r>
              <a:rPr lang="cs-CZ" sz="3200" dirty="0"/>
              <a:t>domácnosti (lidé)</a:t>
            </a:r>
          </a:p>
          <a:p>
            <a:pPr lvl="1" eaLnBrk="1" hangingPunct="1">
              <a:defRPr/>
            </a:pPr>
            <a:r>
              <a:rPr lang="cs-CZ" sz="3200" dirty="0"/>
              <a:t>firmy </a:t>
            </a:r>
          </a:p>
          <a:p>
            <a:pPr lvl="1" eaLnBrk="1" hangingPunct="1">
              <a:defRPr/>
            </a:pPr>
            <a:r>
              <a:rPr lang="cs-CZ" sz="3200" dirty="0"/>
              <a:t>stát</a:t>
            </a:r>
          </a:p>
          <a:p>
            <a:pPr eaLnBrk="1" hangingPunct="1"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87365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83403" y="1177871"/>
            <a:ext cx="9748434" cy="5455404"/>
          </a:xfrm>
        </p:spPr>
        <p:txBody>
          <a:bodyPr>
            <a:normAutofit/>
          </a:bodyPr>
          <a:lstStyle/>
          <a:p>
            <a:pPr marL="257175" indent="-257175">
              <a:buSzPct val="100000"/>
              <a:buFont typeface="+mj-lt"/>
              <a:buAutoNum type="arabicPeriod"/>
              <a:defRPr/>
            </a:pPr>
            <a:r>
              <a:rPr lang="cs-CZ" sz="3200" b="1" dirty="0">
                <a:solidFill>
                  <a:srgbClr val="0070C0"/>
                </a:solidFill>
              </a:rPr>
              <a:t>Domácnosti (=lidé)</a:t>
            </a:r>
          </a:p>
          <a:p>
            <a:pPr lvl="1" eaLnBrk="1" hangingPunct="1">
              <a:defRPr/>
            </a:pPr>
            <a:r>
              <a:rPr lang="cs-CZ" sz="3200" dirty="0"/>
              <a:t>Jejich cílem na trhu je maximalizovat užitek</a:t>
            </a:r>
          </a:p>
          <a:p>
            <a:pPr lvl="1" eaLnBrk="1" hangingPunct="1">
              <a:defRPr/>
            </a:pPr>
            <a:r>
              <a:rPr lang="cs-CZ" sz="3200" dirty="0"/>
              <a:t>Jsou kupujícími na trhu výrobků a služeb</a:t>
            </a:r>
          </a:p>
          <a:p>
            <a:pPr lvl="1" eaLnBrk="1" hangingPunct="1">
              <a:defRPr/>
            </a:pPr>
            <a:r>
              <a:rPr lang="cs-CZ" sz="3200" dirty="0"/>
              <a:t>Jsou prodávajícími na trhu VF</a:t>
            </a:r>
          </a:p>
          <a:p>
            <a:pPr marL="257175" indent="-257175">
              <a:buSzPct val="100000"/>
              <a:buFont typeface="+mj-lt"/>
              <a:buAutoNum type="arabicPeriod" startAt="2"/>
              <a:defRPr/>
            </a:pPr>
            <a:r>
              <a:rPr lang="cs-CZ" sz="3200" b="1" dirty="0">
                <a:solidFill>
                  <a:srgbClr val="0070C0"/>
                </a:solidFill>
              </a:rPr>
              <a:t>Firmy</a:t>
            </a:r>
          </a:p>
          <a:p>
            <a:pPr lvl="1" eaLnBrk="1" hangingPunct="1">
              <a:defRPr/>
            </a:pPr>
            <a:r>
              <a:rPr lang="cs-CZ" sz="3200" dirty="0"/>
              <a:t>Jejich cílem je maximalizace zisku</a:t>
            </a:r>
          </a:p>
          <a:p>
            <a:pPr lvl="1" eaLnBrk="1" hangingPunct="1">
              <a:defRPr/>
            </a:pPr>
            <a:r>
              <a:rPr lang="cs-CZ" sz="3200" dirty="0"/>
              <a:t>Na trhu výrobků a služeb vystupují jako prodávající i kupující</a:t>
            </a:r>
          </a:p>
          <a:p>
            <a:pPr lvl="1" eaLnBrk="1" hangingPunct="1">
              <a:defRPr/>
            </a:pPr>
            <a:r>
              <a:rPr lang="cs-CZ" sz="3200" dirty="0"/>
              <a:t>Na trhu VF vystupují jako kupující</a:t>
            </a:r>
          </a:p>
          <a:p>
            <a:pPr lvl="1" eaLnBrk="1" hangingPunct="1">
              <a:defRPr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330089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53885" y="1597026"/>
            <a:ext cx="9438468" cy="4431815"/>
          </a:xfrm>
        </p:spPr>
        <p:txBody>
          <a:bodyPr/>
          <a:lstStyle/>
          <a:p>
            <a:pPr marL="257175" indent="-257175">
              <a:buSzPct val="100000"/>
              <a:buFont typeface="+mj-lt"/>
              <a:buAutoNum type="arabicPeriod" startAt="3"/>
              <a:defRPr/>
            </a:pPr>
            <a:r>
              <a:rPr lang="cs-CZ" sz="3200" b="1" dirty="0">
                <a:solidFill>
                  <a:srgbClr val="0070C0"/>
                </a:solidFill>
              </a:rPr>
              <a:t>Stát (vláda)</a:t>
            </a:r>
          </a:p>
          <a:p>
            <a:pPr eaLnBrk="1" hangingPunct="1">
              <a:defRPr/>
            </a:pPr>
            <a:r>
              <a:rPr lang="cs-CZ" sz="3200" dirty="0"/>
              <a:t>Vystupuje na trhu s cílem ovlivnit jej, </a:t>
            </a:r>
            <a:r>
              <a:rPr lang="cs-CZ" sz="3200" dirty="0" smtClean="0"/>
              <a:t>odstraňovat a tlumit jeho nežádoucí dopady</a:t>
            </a:r>
            <a:endParaRPr lang="cs-CZ" sz="3200" dirty="0"/>
          </a:p>
          <a:p>
            <a:pPr eaLnBrk="1" hangingPunct="1">
              <a:defRPr/>
            </a:pPr>
            <a:r>
              <a:rPr lang="cs-CZ" sz="3200" dirty="0"/>
              <a:t>Prodávající i kupující</a:t>
            </a:r>
          </a:p>
          <a:p>
            <a:pPr eaLnBrk="1" hangingPunct="1"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82651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ZBOŽÍ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782970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ZBOŽÍ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Zboží je statek nebo služba, které jsou určeny ke směně na trhu</a:t>
            </a:r>
          </a:p>
          <a:p>
            <a:r>
              <a:rPr lang="cs-CZ" sz="2800" dirty="0" smtClean="0"/>
              <a:t>Na trhu má zboží tyto </a:t>
            </a:r>
            <a:r>
              <a:rPr lang="cs-CZ" sz="2800" u="sng" dirty="0" smtClean="0"/>
              <a:t>základní vlastnosti</a:t>
            </a:r>
            <a:r>
              <a:rPr lang="cs-CZ" sz="2800" dirty="0" smtClean="0"/>
              <a:t>:</a:t>
            </a:r>
          </a:p>
          <a:p>
            <a:pPr lvl="1"/>
            <a:r>
              <a:rPr lang="cs-CZ" sz="2600" b="1" dirty="0" smtClean="0">
                <a:solidFill>
                  <a:srgbClr val="0070C0"/>
                </a:solidFill>
              </a:rPr>
              <a:t>Užitečnost</a:t>
            </a:r>
            <a:r>
              <a:rPr lang="cs-CZ" sz="2600" dirty="0" smtClean="0"/>
              <a:t> = užitečnost je schopnost uspokojovat lidské potřeby</a:t>
            </a:r>
          </a:p>
          <a:p>
            <a:pPr lvl="1"/>
            <a:r>
              <a:rPr lang="cs-CZ" sz="2600" b="1" dirty="0">
                <a:solidFill>
                  <a:srgbClr val="0070C0"/>
                </a:solidFill>
              </a:rPr>
              <a:t>Směnnou hodnotu </a:t>
            </a:r>
            <a:r>
              <a:rPr lang="cs-CZ" sz="2600" dirty="0" smtClean="0"/>
              <a:t>= </a:t>
            </a:r>
            <a:r>
              <a:rPr lang="cs-CZ" sz="2600" dirty="0"/>
              <a:t>poměr, ve kterém se jedno zboží směňuje za druhé</a:t>
            </a:r>
            <a:endParaRPr lang="cs-CZ" sz="2600" dirty="0" smtClean="0"/>
          </a:p>
          <a:p>
            <a:pPr lvl="1"/>
            <a:r>
              <a:rPr lang="cs-CZ" sz="2600" b="1" dirty="0">
                <a:solidFill>
                  <a:srgbClr val="0070C0"/>
                </a:solidFill>
              </a:rPr>
              <a:t>Cenu</a:t>
            </a:r>
            <a:r>
              <a:rPr lang="cs-CZ" sz="2600" dirty="0" smtClean="0"/>
              <a:t> = vyjádření směnné hodnoty v penězích; základem ceny zboží je </a:t>
            </a:r>
            <a:r>
              <a:rPr lang="cs-CZ" sz="2600" dirty="0" smtClean="0">
                <a:solidFill>
                  <a:srgbClr val="0070C0"/>
                </a:solidFill>
              </a:rPr>
              <a:t>hodnota zboží </a:t>
            </a:r>
            <a:r>
              <a:rPr lang="cs-CZ" sz="2600" dirty="0" smtClean="0"/>
              <a:t>– tj. množství VF, které je ve zboží obsaženo</a:t>
            </a:r>
            <a:endParaRPr lang="cs-CZ" sz="2600" dirty="0"/>
          </a:p>
        </p:txBody>
      </p:sp>
    </p:spTree>
    <p:extLst>
      <p:ext uri="{BB962C8B-B14F-4D97-AF65-F5344CB8AC3E}">
        <p14:creationId xmlns:p14="http://schemas.microsoft.com/office/powerpoint/2010/main" xmlns="" val="3326499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Zbožím není: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61872" y="2100263"/>
            <a:ext cx="8595360" cy="4079874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S</a:t>
            </a:r>
            <a:r>
              <a:rPr lang="cs-CZ" sz="3400" b="1" dirty="0" smtClean="0">
                <a:solidFill>
                  <a:srgbClr val="0070C0"/>
                </a:solidFill>
              </a:rPr>
              <a:t>amozásobitelská produkce </a:t>
            </a:r>
            <a:r>
              <a:rPr lang="cs-CZ" sz="3400" dirty="0" smtClean="0"/>
              <a:t>– např. brambory vypěstované na zahrádce učené pro vlastní potřebu</a:t>
            </a:r>
          </a:p>
          <a:p>
            <a:r>
              <a:rPr lang="cs-CZ" sz="3600" b="1" dirty="0">
                <a:solidFill>
                  <a:srgbClr val="0070C0"/>
                </a:solidFill>
              </a:rPr>
              <a:t>Netržní služby poskytované státem </a:t>
            </a:r>
            <a:r>
              <a:rPr lang="cs-CZ" sz="3400" dirty="0" smtClean="0"/>
              <a:t>(zdravotnictví, školství, státní správa…)</a:t>
            </a:r>
            <a:endParaRPr lang="cs-CZ" sz="3400" dirty="0"/>
          </a:p>
        </p:txBody>
      </p:sp>
    </p:spTree>
    <p:extLst>
      <p:ext uri="{BB962C8B-B14F-4D97-AF65-F5344CB8AC3E}">
        <p14:creationId xmlns:p14="http://schemas.microsoft.com/office/powerpoint/2010/main" xmlns="" val="2072027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LITERATURA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000" dirty="0"/>
              <a:t>MACH, Josef. </a:t>
            </a:r>
            <a:r>
              <a:rPr lang="cs-CZ" sz="3000" i="1" dirty="0"/>
              <a:t>Ekonomika pro střední odborná učiliště obor kuchař/číšník</a:t>
            </a:r>
            <a:r>
              <a:rPr lang="cs-CZ" sz="3000" dirty="0"/>
              <a:t>. 3. vydání. Praha: Nakladatelství Fortuna, 2011. ISBN </a:t>
            </a:r>
            <a:r>
              <a:rPr lang="cs-CZ" sz="3000" dirty="0" smtClean="0"/>
              <a:t>978-80-7373-034-5</a:t>
            </a:r>
          </a:p>
          <a:p>
            <a:r>
              <a:rPr lang="cs-CZ" altLang="cs-CZ" sz="3000" dirty="0"/>
              <a:t>HERČÍKOVÁ, Jana a Lenka ŠAMSOVÁ. </a:t>
            </a:r>
            <a:r>
              <a:rPr lang="cs-CZ" altLang="cs-CZ" sz="3000" i="1" dirty="0"/>
              <a:t>Ekonomika 1 pro střední a vyšší hotelové školy</a:t>
            </a:r>
            <a:r>
              <a:rPr lang="cs-CZ" altLang="cs-CZ" sz="3000" dirty="0"/>
              <a:t>. 1. vyd. Praha: Fortuna, 2003, 143 s. ISBN 80-716-8827-4. </a:t>
            </a:r>
          </a:p>
          <a:p>
            <a:endParaRPr lang="cs-CZ" sz="3600" dirty="0" smtClean="0"/>
          </a:p>
          <a:p>
            <a:endParaRPr lang="cs-CZ" sz="36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35636916"/>
      </p:ext>
    </p:extLst>
  </p:cSld>
  <p:clrMapOvr>
    <a:masterClrMapping/>
  </p:clrMapOvr>
</p:sld>
</file>

<file path=ppt/theme/theme1.xml><?xml version="1.0" encoding="utf-8"?>
<a:theme xmlns:a="http://schemas.openxmlformats.org/drawingml/2006/main" name="View">
  <a:themeElements>
    <a:clrScheme name="View">
      <a:dk1>
        <a:srgbClr val="000000"/>
      </a:dk1>
      <a:lt1>
        <a:srgbClr val="FFFFFF"/>
      </a:lt1>
      <a:dk2>
        <a:srgbClr val="46464A"/>
      </a:dk2>
      <a:lt2>
        <a:srgbClr val="D6D3CC"/>
      </a:lt2>
      <a:accent1>
        <a:srgbClr val="6F6F74"/>
      </a:accent1>
      <a:accent2>
        <a:srgbClr val="92A9B9"/>
      </a:accent2>
      <a:accent3>
        <a:srgbClr val="A7B789"/>
      </a:accent3>
      <a:accent4>
        <a:srgbClr val="B9A489"/>
      </a:accent4>
      <a:accent5>
        <a:srgbClr val="8D6374"/>
      </a:accent5>
      <a:accent6>
        <a:srgbClr val="9B7362"/>
      </a:accent6>
      <a:hlink>
        <a:srgbClr val="67AABF"/>
      </a:hlink>
      <a:folHlink>
        <a:srgbClr val="ABAFA5"/>
      </a:folHlink>
    </a:clrScheme>
    <a:fontScheme name="View">
      <a:majorFont>
        <a:latin typeface="Century Schoolbook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6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View" id="{BA0EB5A6-F2D4-4F82-977B-64ADEE4A2A69}" vid="{3969A8A2-35DB-4E3B-8885-16FD20568674}"/>
    </a:ext>
  </a:extLst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Zobrazení</Template>
  <TotalTime>244</TotalTime>
  <Words>544</Words>
  <Application>Microsoft Office PowerPoint</Application>
  <PresentationFormat>Vlastní</PresentationFormat>
  <Paragraphs>83</Paragraphs>
  <Slides>14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View</vt:lpstr>
      <vt:lpstr>Snímek 1</vt:lpstr>
      <vt:lpstr>Snímek 2</vt:lpstr>
      <vt:lpstr>TRH</vt:lpstr>
      <vt:lpstr>TRH</vt:lpstr>
      <vt:lpstr>Typy trhů podle území</vt:lpstr>
      <vt:lpstr>Typy trhů podle předmětu obchodu, se kterým se na trhu obchoduje</vt:lpstr>
      <vt:lpstr>TRŽNÍ SUBJEKTY</vt:lpstr>
      <vt:lpstr>Tržní subjekty</vt:lpstr>
      <vt:lpstr>Snímek 9</vt:lpstr>
      <vt:lpstr>Snímek 10</vt:lpstr>
      <vt:lpstr>ZBOŽÍ</vt:lpstr>
      <vt:lpstr>ZBOŽÍ</vt:lpstr>
      <vt:lpstr>Zbožím není:</vt:lpstr>
      <vt:lpstr>LITERATURA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Trh a tržní mechanismus</dc:title>
  <dc:creator>Admin</dc:creator>
  <cp:lastModifiedBy>Dum</cp:lastModifiedBy>
  <cp:revision>29</cp:revision>
  <dcterms:created xsi:type="dcterms:W3CDTF">2014-01-07T06:33:37Z</dcterms:created>
  <dcterms:modified xsi:type="dcterms:W3CDTF">2014-06-25T16:29:28Z</dcterms:modified>
</cp:coreProperties>
</file>