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1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3" r:id="rId1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8" autoAdjust="0"/>
    <p:restoredTop sz="76367" autoAdjust="0"/>
  </p:normalViewPr>
  <p:slideViewPr>
    <p:cSldViewPr snapToGrid="0">
      <p:cViewPr varScale="1">
        <p:scale>
          <a:sx n="58" d="100"/>
          <a:sy n="58" d="100"/>
        </p:scale>
        <p:origin x="118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List_aplikace_Microsoft_Excel1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Cena za kus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List1!$A$2:$A$6</c:f>
              <c:numCache>
                <c:formatCode>General</c:formatCode>
                <c:ptCount val="5"/>
                <c:pt idx="0">
                  <c:v>2</c:v>
                </c:pt>
                <c:pt idx="1">
                  <c:v>5</c:v>
                </c:pt>
                <c:pt idx="2">
                  <c:v>11</c:v>
                </c:pt>
                <c:pt idx="3">
                  <c:v>13</c:v>
                </c:pt>
                <c:pt idx="4">
                  <c:v>19</c:v>
                </c:pt>
              </c:numCache>
            </c:numRef>
          </c:cat>
          <c:val>
            <c:numRef>
              <c:f>List1!$B$2:$B$6</c:f>
              <c:numCache>
                <c:formatCode>General</c:formatCode>
                <c:ptCount val="5"/>
                <c:pt idx="0">
                  <c:v>500</c:v>
                </c:pt>
                <c:pt idx="1">
                  <c:v>1000</c:v>
                </c:pt>
                <c:pt idx="2">
                  <c:v>3000</c:v>
                </c:pt>
                <c:pt idx="3">
                  <c:v>5000</c:v>
                </c:pt>
                <c:pt idx="4">
                  <c:v>7000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58015984"/>
        <c:axId val="158016368"/>
        <c:extLst>
          <c:ext xmlns:c15="http://schemas.microsoft.com/office/drawing/2012/chart" uri="{02D57815-91ED-43cb-92C2-25804820EDAC}">
            <c15:filteredLineSeries>
              <c15:ser>
                <c:idx val="1"/>
                <c:order val="1"/>
                <c:tx>
                  <c:strRef>
                    <c:extLst>
                      <c:ext uri="{02D57815-91ED-43cb-92C2-25804820EDAC}">
                        <c15:formulaRef>
                          <c15:sqref>List1!#REF!</c15:sqref>
                        </c15:formulaRef>
                      </c:ext>
                    </c:extLst>
                    <c:strCache>
                      <c:ptCount val="1"/>
                      <c:pt idx="0">
                        <c:v>#REF!</c:v>
                      </c:pt>
                    </c:strCache>
                  </c:strRef>
                </c:tx>
                <c:spPr>
                  <a:ln w="28575" cap="rnd">
                    <a:solidFill>
                      <a:schemeClr val="accent2"/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>
                      <c:ext uri="{02D57815-91ED-43cb-92C2-25804820EDAC}">
                        <c15:formulaRef>
                          <c15:sqref>List1!$A$2:$A$6</c15:sqref>
                        </c15:formulaRef>
                      </c:ext>
                    </c:extLst>
                    <c:numCache>
                      <c:formatCode>General</c:formatCode>
                      <c:ptCount val="5"/>
                      <c:pt idx="0">
                        <c:v>2</c:v>
                      </c:pt>
                      <c:pt idx="1">
                        <c:v>5</c:v>
                      </c:pt>
                      <c:pt idx="2">
                        <c:v>11</c:v>
                      </c:pt>
                      <c:pt idx="3">
                        <c:v>13</c:v>
                      </c:pt>
                      <c:pt idx="4">
                        <c:v>19</c:v>
                      </c:pt>
                    </c:numCache>
                  </c:numRef>
                </c:cat>
                <c:val>
                  <c:numRef>
                    <c:extLst>
                      <c:ext uri="{02D57815-91ED-43cb-92C2-25804820EDAC}">
                        <c15:formulaRef>
                          <c15:sqref>List1!#REF!</c15:sqref>
                        </c15:formulaRef>
                      </c:ext>
                    </c:extLst>
                    <c:numCache>
                      <c:formatCode>General</c:formatCode>
                      <c:ptCount val="1"/>
                      <c:pt idx="0">
                        <c:v>1</c:v>
                      </c:pt>
                    </c:numCache>
                  </c:numRef>
                </c:val>
                <c:smooth val="0"/>
              </c15:ser>
            </c15:filteredLineSeries>
            <c15:filteredLineSeries>
              <c15:ser>
                <c:idx val="2"/>
                <c:order val="2"/>
                <c:tx>
                  <c:str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List1!#REF!</c15:sqref>
                        </c15:formulaRef>
                      </c:ext>
                    </c:extLst>
                    <c:strCache>
                      <c:ptCount val="1"/>
                      <c:pt idx="0">
                        <c:v>#REF!</c:v>
                      </c:pt>
                    </c:strCache>
                  </c:strRef>
                </c:tx>
                <c:spPr>
                  <a:ln w="28575" cap="rnd">
                    <a:solidFill>
                      <a:schemeClr val="accent3"/>
                    </a:solidFill>
                    <a:round/>
                  </a:ln>
                  <a:effectLst/>
                </c:spPr>
                <c:marker>
                  <c:symbol val="none"/>
                </c:marker>
                <c:cat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List1!$A$2:$A$6</c15:sqref>
                        </c15:formulaRef>
                      </c:ext>
                    </c:extLst>
                    <c:numCache>
                      <c:formatCode>General</c:formatCode>
                      <c:ptCount val="5"/>
                      <c:pt idx="0">
                        <c:v>2</c:v>
                      </c:pt>
                      <c:pt idx="1">
                        <c:v>5</c:v>
                      </c:pt>
                      <c:pt idx="2">
                        <c:v>11</c:v>
                      </c:pt>
                      <c:pt idx="3">
                        <c:v>13</c:v>
                      </c:pt>
                      <c:pt idx="4">
                        <c:v>19</c:v>
                      </c:pt>
                    </c:numCache>
                  </c:numRef>
                </c:cat>
                <c:val>
                  <c:numRef>
                    <c:extLst xmlns:c15="http://schemas.microsoft.com/office/drawing/2012/chart">
                      <c:ext xmlns:c15="http://schemas.microsoft.com/office/drawing/2012/chart" uri="{02D57815-91ED-43cb-92C2-25804820EDAC}">
                        <c15:formulaRef>
                          <c15:sqref>List1!#REF!</c15:sqref>
                        </c15:formulaRef>
                      </c:ext>
                    </c:extLst>
                    <c:numCache>
                      <c:formatCode>General</c:formatCode>
                      <c:ptCount val="1"/>
                      <c:pt idx="0">
                        <c:v>1</c:v>
                      </c:pt>
                    </c:numCache>
                  </c:numRef>
                </c:val>
                <c:smooth val="0"/>
              </c15:ser>
            </c15:filteredLineSeries>
          </c:ext>
        </c:extLst>
      </c:lineChart>
      <c:catAx>
        <c:axId val="1580159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58016368"/>
        <c:crosses val="autoZero"/>
        <c:auto val="1"/>
        <c:lblAlgn val="ctr"/>
        <c:lblOffset val="100"/>
        <c:noMultiLvlLbl val="0"/>
      </c:catAx>
      <c:valAx>
        <c:axId val="1580163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s-CZ"/>
          </a:p>
        </c:txPr>
        <c:crossAx val="15801598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cs-CZ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655726-A8AB-4A00-8ED5-C3F4BAA27B87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DA19BA-92D6-4984-A259-8A18272F8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1294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dirty="0" smtClean="0"/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fld id="{340AE86F-E1A0-47AA-B3A5-64819DD97E3E}" type="slidenum">
              <a:rPr lang="cs-CZ" altLang="cs-CZ" b="1" smtClean="0">
                <a:latin typeface="Arial" panose="020B0604020202020204" pitchFamily="34" charset="0"/>
              </a:rPr>
              <a:pPr/>
              <a:t>1</a:t>
            </a:fld>
            <a:endParaRPr lang="cs-CZ" altLang="cs-CZ" b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1443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fld id="{2CAC823A-CDC0-4630-A974-C5F4D805B45B}" type="slidenum">
              <a:rPr lang="cs-CZ" altLang="cs-CZ" b="1" smtClean="0">
                <a:latin typeface="Arial" panose="020B0604020202020204" pitchFamily="34" charset="0"/>
              </a:rPr>
              <a:pPr/>
              <a:t>2</a:t>
            </a:fld>
            <a:endParaRPr lang="cs-CZ" altLang="cs-CZ" b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4424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Nabídka</a:t>
            </a:r>
            <a:r>
              <a:rPr lang="cs-CZ" baseline="0" dirty="0" smtClean="0"/>
              <a:t> = pohled na trh očima prodávajícího (firmy)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A19BA-92D6-4984-A259-8A18272F847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3510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Pozn. Ideální vysvětlit na příkladu v hodině</a:t>
            </a:r>
            <a:r>
              <a:rPr lang="cs-CZ" baseline="0" dirty="0" smtClean="0"/>
              <a:t> – žáci se hlásí, za kolik korun by mi prodali svůj telefon.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A19BA-92D6-4984-A259-8A18272F847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506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283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47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6887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710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042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261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748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658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753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454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127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4785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1069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76317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3721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99280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247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1B53EC5B-7182-4483-B33F-C878F3638320}" type="datetimeFigureOut">
              <a:rPr lang="cs-CZ" smtClean="0"/>
              <a:t>16.6.2014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71BC91AF-313A-455A-A428-054894404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305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7077" y="101600"/>
            <a:ext cx="9037637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80992" y="5778500"/>
            <a:ext cx="7829808" cy="496321"/>
          </a:xfrm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557213" indent="-214313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857250" indent="-17145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200150" indent="-17145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1543050" indent="-17145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0002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4574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29146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3718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cs-CZ" altLang="cs-CZ" sz="1400" dirty="0" smtClean="0">
                <a:solidFill>
                  <a:schemeClr val="bg1"/>
                </a:solidFill>
                <a:latin typeface="Arial" panose="020B0604020202020204" pitchFamily="34" charset="0"/>
              </a:rPr>
              <a:t>Střední škola a Vyšší odborná škola cestovního ruchu, </a:t>
            </a:r>
          </a:p>
          <a:p>
            <a:pPr algn="ctr"/>
            <a:r>
              <a:rPr lang="cs-CZ" altLang="cs-CZ" sz="1400" dirty="0" smtClean="0">
                <a:solidFill>
                  <a:schemeClr val="bg1"/>
                </a:solidFill>
                <a:latin typeface="Arial" panose="020B0604020202020204" pitchFamily="34" charset="0"/>
              </a:rPr>
              <a:t>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4064762"/>
              </p:ext>
            </p:extLst>
          </p:nvPr>
        </p:nvGraphicFramePr>
        <p:xfrm>
          <a:off x="1777077" y="2212975"/>
          <a:ext cx="9459884" cy="34131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7034"/>
                <a:gridCol w="6812850"/>
              </a:tblGrid>
              <a:tr h="4664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marL="68580" marR="68580" marT="34305" marB="34305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10 – Nabídka</a:t>
                      </a:r>
                      <a:endParaRPr lang="cs-CZ" sz="1800" b="1" dirty="0">
                        <a:solidFill>
                          <a:schemeClr val="bg1"/>
                        </a:solidFill>
                      </a:endParaRPr>
                    </a:p>
                  </a:txBody>
                  <a:tcPr marL="68580" marR="68580" marT="34305" marB="3430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2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b="1" dirty="0">
                        <a:solidFill>
                          <a:schemeClr val="bg1"/>
                        </a:solidFill>
                      </a:endParaRPr>
                    </a:p>
                  </a:txBody>
                  <a:tcPr marL="68580" marR="68580" marT="34305" marB="34305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56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Ing. Gabriela Bendová </a:t>
                      </a:r>
                      <a:r>
                        <a:rPr lang="cs-CZ" sz="1800" b="1" dirty="0" err="1" smtClean="0">
                          <a:solidFill>
                            <a:schemeClr val="bg1"/>
                          </a:solidFill>
                        </a:rPr>
                        <a:t>Karpytová</a:t>
                      </a:r>
                      <a:endParaRPr lang="cs-CZ" sz="1800" b="1" dirty="0">
                        <a:solidFill>
                          <a:schemeClr val="bg1"/>
                        </a:solidFill>
                      </a:endParaRPr>
                    </a:p>
                  </a:txBody>
                  <a:tcPr marL="68580" marR="68580" marT="34305" marB="34305" anchor="ctr"/>
                </a:tc>
              </a:tr>
              <a:tr h="4976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b="1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Tržní</a:t>
                      </a:r>
                      <a:r>
                        <a:rPr lang="cs-CZ" sz="1800" b="1" baseline="0" dirty="0" smtClean="0">
                          <a:solidFill>
                            <a:schemeClr val="bg1"/>
                          </a:solidFill>
                        </a:rPr>
                        <a:t> ekonomika</a:t>
                      </a:r>
                      <a:endParaRPr lang="cs-CZ" sz="1800" b="1" dirty="0">
                        <a:solidFill>
                          <a:schemeClr val="bg1"/>
                        </a:solidFill>
                      </a:endParaRPr>
                    </a:p>
                  </a:txBody>
                  <a:tcPr marL="68580" marR="68580" marT="34305" marB="34305" anchor="ctr"/>
                </a:tc>
              </a:tr>
              <a:tr h="456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I.</a:t>
                      </a:r>
                      <a:r>
                        <a:rPr lang="cs-CZ" sz="1800" b="1" kern="12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ročník, učňovský obor – kuchař, číšník</a:t>
                      </a:r>
                      <a:endParaRPr lang="cs-CZ" sz="1800" b="1" kern="1200" dirty="0" smtClean="0"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34305" marB="34305" anchor="ctr"/>
                </a:tc>
              </a:tr>
              <a:tr h="456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bg1"/>
                          </a:solidFill>
                        </a:rPr>
                        <a:t>Říjen 2013</a:t>
                      </a:r>
                      <a:endParaRPr lang="cs-CZ" sz="1800" b="1" dirty="0">
                        <a:solidFill>
                          <a:schemeClr val="bg1"/>
                        </a:solidFill>
                      </a:endParaRPr>
                    </a:p>
                  </a:txBody>
                  <a:tcPr marL="68580" marR="68580" marT="34305" marB="3430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4652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4294967295"/>
          </p:nvPr>
        </p:nvSpPr>
        <p:spPr>
          <a:xfrm>
            <a:off x="648393" y="981076"/>
            <a:ext cx="10008523" cy="5405210"/>
          </a:xfrm>
        </p:spPr>
        <p:txBody>
          <a:bodyPr>
            <a:noAutofit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cs-CZ" altLang="cs-CZ" sz="2800" b="1" dirty="0"/>
              <a:t>Anotace:</a:t>
            </a:r>
          </a:p>
          <a:p>
            <a:pPr>
              <a:buNone/>
            </a:pPr>
            <a:r>
              <a:rPr lang="cs-CZ" altLang="cs-CZ" sz="2800" dirty="0"/>
              <a:t>	Tento materiál slouží k pochopení </a:t>
            </a:r>
            <a:r>
              <a:rPr lang="cs-CZ" altLang="cs-CZ" sz="2800" dirty="0" smtClean="0"/>
              <a:t>základních zákonitostí trhu </a:t>
            </a:r>
            <a:r>
              <a:rPr lang="cs-CZ" altLang="cs-CZ" sz="2800" dirty="0" smtClean="0"/>
              <a:t>– základní </a:t>
            </a:r>
            <a:r>
              <a:rPr lang="cs-CZ" altLang="cs-CZ" sz="2800" dirty="0" smtClean="0"/>
              <a:t>charakteristika nabídky, druhy nabídky, zákon nabídky a faktory, které nabídku ovlivňují</a:t>
            </a:r>
            <a:r>
              <a:rPr lang="cs-CZ" altLang="cs-CZ" sz="2800" dirty="0"/>
              <a:t>. K prezentaci je vhodné poskytnout doplňující komentář.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cs-CZ" altLang="cs-CZ" sz="2800" b="1" dirty="0" smtClean="0"/>
              <a:t>Metodické </a:t>
            </a:r>
            <a:r>
              <a:rPr lang="cs-CZ" altLang="cs-CZ" sz="2800" b="1" dirty="0"/>
              <a:t>pokyny: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cs-CZ" altLang="cs-CZ" sz="2800" dirty="0"/>
              <a:t>	Materiál je vytvořen jako prezentace v programu MS PowerPoint. Pro jeho využití je potřeba mít k dispozici počítač nebo notebook, dataprojektor, promítací plochu a příslušné programové vybavení.</a:t>
            </a:r>
          </a:p>
        </p:txBody>
      </p:sp>
    </p:spTree>
    <p:extLst>
      <p:ext uri="{BB962C8B-B14F-4D97-AF65-F5344CB8AC3E}">
        <p14:creationId xmlns:p14="http://schemas.microsoft.com/office/powerpoint/2010/main" val="1566541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b="1" dirty="0" smtClean="0"/>
              <a:t>NABÍDKA</a:t>
            </a:r>
            <a:endParaRPr lang="cs-CZ" sz="8800" b="1" dirty="0"/>
          </a:p>
        </p:txBody>
      </p:sp>
    </p:spTree>
    <p:extLst>
      <p:ext uri="{BB962C8B-B14F-4D97-AF65-F5344CB8AC3E}">
        <p14:creationId xmlns:p14="http://schemas.microsoft.com/office/powerpoint/2010/main" val="1505653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/>
              <a:t>NABÍDKA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Nabídka = ochota prodat určité množství produkce za určitou cenu</a:t>
            </a:r>
          </a:p>
          <a:p>
            <a:r>
              <a:rPr lang="cs-CZ" sz="3200" dirty="0" smtClean="0"/>
              <a:t>Čím vyšší je cena, tím více zboží firmy prodávají (s růstem ceny nabízené množství roste) = </a:t>
            </a:r>
            <a:r>
              <a:rPr lang="cs-CZ" sz="3200" b="1" dirty="0" smtClean="0">
                <a:solidFill>
                  <a:schemeClr val="accent1"/>
                </a:solidFill>
              </a:rPr>
              <a:t>zákon rostoucí nabídky</a:t>
            </a:r>
          </a:p>
        </p:txBody>
      </p:sp>
    </p:spTree>
    <p:extLst>
      <p:ext uri="{BB962C8B-B14F-4D97-AF65-F5344CB8AC3E}">
        <p14:creationId xmlns:p14="http://schemas.microsoft.com/office/powerpoint/2010/main" val="2939698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/>
              <a:t>DRUHY NABÍDKY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SzPct val="100000"/>
              <a:buFont typeface="+mj-lt"/>
              <a:buAutoNum type="arabicPeriod"/>
            </a:pPr>
            <a:r>
              <a:rPr lang="cs-CZ" sz="3200" b="1" dirty="0" smtClean="0">
                <a:solidFill>
                  <a:schemeClr val="accent1"/>
                </a:solidFill>
              </a:rPr>
              <a:t>Agregátní</a:t>
            </a:r>
            <a:r>
              <a:rPr lang="cs-CZ" sz="3200" dirty="0" smtClean="0"/>
              <a:t> = nabídka veškerého zboží na trhu od všech výrobců</a:t>
            </a:r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cs-CZ" sz="3200" b="1" dirty="0">
                <a:solidFill>
                  <a:schemeClr val="accent1"/>
                </a:solidFill>
              </a:rPr>
              <a:t>Individuální</a:t>
            </a:r>
            <a:r>
              <a:rPr lang="cs-CZ" sz="3200" dirty="0" smtClean="0"/>
              <a:t> </a:t>
            </a:r>
            <a:r>
              <a:rPr lang="cs-CZ" sz="3200" dirty="0"/>
              <a:t>= </a:t>
            </a:r>
            <a:r>
              <a:rPr lang="cs-CZ" sz="3200" dirty="0" smtClean="0"/>
              <a:t>nabídka </a:t>
            </a:r>
            <a:r>
              <a:rPr lang="cs-CZ" sz="3200" dirty="0"/>
              <a:t>jednoho </a:t>
            </a:r>
            <a:r>
              <a:rPr lang="cs-CZ" sz="3200" dirty="0" smtClean="0"/>
              <a:t>výrobce</a:t>
            </a:r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cs-CZ" sz="3200" b="1" dirty="0">
                <a:solidFill>
                  <a:schemeClr val="accent1"/>
                </a:solidFill>
              </a:rPr>
              <a:t>Dílčí</a:t>
            </a:r>
            <a:r>
              <a:rPr lang="cs-CZ" sz="3200" dirty="0" smtClean="0"/>
              <a:t> </a:t>
            </a:r>
            <a:r>
              <a:rPr lang="cs-CZ" sz="3200" dirty="0"/>
              <a:t>= </a:t>
            </a:r>
            <a:r>
              <a:rPr lang="cs-CZ" sz="3200" dirty="0" smtClean="0"/>
              <a:t>nabídka jednoho výrobku od více výrobců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766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/>
              <a:t>Nabídková křivka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grafickým znázorněním vztahu mezi cenou a nabízeným množstvím.</a:t>
            </a:r>
          </a:p>
          <a:p>
            <a:r>
              <a:rPr lang="cs-CZ" dirty="0" smtClean="0"/>
              <a:t>Příklad: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8852000"/>
              </p:ext>
            </p:extLst>
          </p:nvPr>
        </p:nvGraphicFramePr>
        <p:xfrm>
          <a:off x="2942703" y="3108955"/>
          <a:ext cx="7631086" cy="32253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5543"/>
                <a:gridCol w="3815543"/>
              </a:tblGrid>
              <a:tr h="5375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Cena za kus (telefon)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Nabízené množství</a:t>
                      </a:r>
                      <a:endParaRPr lang="cs-CZ" dirty="0"/>
                    </a:p>
                  </a:txBody>
                  <a:tcPr/>
                </a:tc>
              </a:tr>
              <a:tr h="5375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5375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5375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</a:tr>
              <a:tr h="5375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</a:tr>
              <a:tr h="53755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1990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0701992"/>
              </p:ext>
            </p:extLst>
          </p:nvPr>
        </p:nvGraphicFramePr>
        <p:xfrm>
          <a:off x="1668317" y="2597142"/>
          <a:ext cx="9537239" cy="348777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9315796" y="6317673"/>
            <a:ext cx="28762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Nabízené množství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1519" y="2477193"/>
            <a:ext cx="8210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124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/>
              <a:t>Faktory ovlivňující nabídku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Cena prodávaného zboží </a:t>
            </a:r>
          </a:p>
          <a:p>
            <a:r>
              <a:rPr lang="cs-CZ" sz="3200" dirty="0" smtClean="0"/>
              <a:t>Ceny substitutů</a:t>
            </a:r>
          </a:p>
          <a:p>
            <a:r>
              <a:rPr lang="cs-CZ" sz="3200" dirty="0" smtClean="0"/>
              <a:t>Ceny komplementů</a:t>
            </a:r>
          </a:p>
          <a:p>
            <a:r>
              <a:rPr lang="cs-CZ" sz="3200" dirty="0" smtClean="0"/>
              <a:t>Výrobní náklady</a:t>
            </a:r>
          </a:p>
          <a:p>
            <a:r>
              <a:rPr lang="cs-CZ" sz="3200" dirty="0" smtClean="0"/>
              <a:t>Změny výrobních podmínek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25287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/>
              <a:t>MACH, Josef. </a:t>
            </a:r>
            <a:r>
              <a:rPr lang="cs-CZ" sz="3200" i="1" dirty="0"/>
              <a:t>Ekonomika pro střední odborná učiliště obor kuchař/číšník</a:t>
            </a:r>
            <a:r>
              <a:rPr lang="cs-CZ" sz="3200" dirty="0"/>
              <a:t>. 3. vydání. Praha: Nakladatelství Fortuna, 2011. ISBN 978-80-7373-034-5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73889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Iontový efekt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tový efekt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106</TotalTime>
  <Words>246</Words>
  <Application>Microsoft Office PowerPoint</Application>
  <PresentationFormat>Širokoúhlá obrazovka</PresentationFormat>
  <Paragraphs>59</Paragraphs>
  <Slides>9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Arial</vt:lpstr>
      <vt:lpstr>Calibri</vt:lpstr>
      <vt:lpstr>Century Gothic</vt:lpstr>
      <vt:lpstr>Times New Roman</vt:lpstr>
      <vt:lpstr>Wingdings</vt:lpstr>
      <vt:lpstr>Wingdings 3</vt:lpstr>
      <vt:lpstr>Iontový efekt</vt:lpstr>
      <vt:lpstr>Prezentace aplikace PowerPoint</vt:lpstr>
      <vt:lpstr>Prezentace aplikace PowerPoint</vt:lpstr>
      <vt:lpstr>NABÍDKA</vt:lpstr>
      <vt:lpstr>NABÍDKA</vt:lpstr>
      <vt:lpstr>DRUHY NABÍDKY</vt:lpstr>
      <vt:lpstr>Nabídková křivka</vt:lpstr>
      <vt:lpstr>Prezentace aplikace PowerPoint</vt:lpstr>
      <vt:lpstr>Faktory ovlivňující nabídku</vt:lpstr>
      <vt:lpstr>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poptávka</dc:title>
  <dc:creator>Bendová Gabriela</dc:creator>
  <cp:lastModifiedBy>Admin</cp:lastModifiedBy>
  <cp:revision>18</cp:revision>
  <dcterms:created xsi:type="dcterms:W3CDTF">2014-01-28T09:14:13Z</dcterms:created>
  <dcterms:modified xsi:type="dcterms:W3CDTF">2014-06-16T17:10:17Z</dcterms:modified>
</cp:coreProperties>
</file>