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11"/>
  </p:notesMasterIdLst>
  <p:sldIdLst>
    <p:sldId id="274" r:id="rId2"/>
    <p:sldId id="275" r:id="rId3"/>
    <p:sldId id="256" r:id="rId4"/>
    <p:sldId id="257" r:id="rId5"/>
    <p:sldId id="277" r:id="rId6"/>
    <p:sldId id="258" r:id="rId7"/>
    <p:sldId id="270" r:id="rId8"/>
    <p:sldId id="259" r:id="rId9"/>
    <p:sldId id="276" r:id="rId10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562" autoAdjust="0"/>
  </p:normalViewPr>
  <p:slideViewPr>
    <p:cSldViewPr>
      <p:cViewPr varScale="1">
        <p:scale>
          <a:sx n="91" d="100"/>
          <a:sy n="91" d="100"/>
        </p:scale>
        <p:origin x="-48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noProof="0" smtClean="0"/>
              <a:t>Klepnutím lze upravit styly předlohy textu.</a:t>
            </a:r>
          </a:p>
          <a:p>
            <a:pPr lvl="1"/>
            <a:r>
              <a:rPr lang="cs-CZ" altLang="cs-CZ" noProof="0" smtClean="0"/>
              <a:t>Druhá úroveň</a:t>
            </a:r>
          </a:p>
          <a:p>
            <a:pPr lvl="2"/>
            <a:r>
              <a:rPr lang="cs-CZ" altLang="cs-CZ" noProof="0" smtClean="0"/>
              <a:t>Třetí úroveň</a:t>
            </a:r>
          </a:p>
          <a:p>
            <a:pPr lvl="3"/>
            <a:r>
              <a:rPr lang="cs-CZ" altLang="cs-CZ" noProof="0" smtClean="0"/>
              <a:t>Čtvrtá úroveň</a:t>
            </a:r>
          </a:p>
          <a:p>
            <a:pPr lvl="4"/>
            <a:r>
              <a:rPr lang="cs-CZ" altLang="cs-CZ" noProof="0" smtClean="0"/>
              <a:t>Pátá úroveň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E530025D-7994-440D-8E58-BDAA8A89F16C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>
              <a:latin typeface="Arial" charset="0"/>
              <a:cs typeface="Arial" charset="0"/>
            </a:endParaRPr>
          </a:p>
        </p:txBody>
      </p:sp>
      <p:sp>
        <p:nvSpPr>
          <p:cNvPr id="512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B2BD957-4EC7-48FA-888F-04A59D729627}" type="slidenum">
              <a:rPr lang="cs-CZ" altLang="cs-CZ" b="1"/>
              <a:pPr/>
              <a:t>1</a:t>
            </a:fld>
            <a:endParaRPr lang="cs-CZ" altLang="cs-CZ" b="1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>
              <a:latin typeface="Arial" charset="0"/>
              <a:cs typeface="Arial" charset="0"/>
            </a:endParaRPr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A901D76-B927-4903-8A25-DEC8E93290B3}" type="slidenum">
              <a:rPr lang="cs-CZ" altLang="cs-CZ" b="1"/>
              <a:pPr/>
              <a:t>2</a:t>
            </a:fld>
            <a:endParaRPr lang="cs-CZ" altLang="cs-CZ" b="1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>
              <a:latin typeface="Arial" charset="0"/>
              <a:cs typeface="Arial" charset="0"/>
            </a:endParaRPr>
          </a:p>
        </p:txBody>
      </p:sp>
      <p:sp>
        <p:nvSpPr>
          <p:cNvPr id="1331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6FF5766-6893-43EE-A573-DF12ACAFA78D}" type="slidenum">
              <a:rPr lang="cs-CZ" altLang="cs-CZ"/>
              <a:pPr/>
              <a:t>7</a:t>
            </a:fld>
            <a:endParaRPr lang="cs-CZ" alt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5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altLang="cs-CZ" smtClean="0"/>
            </a:p>
          </p:txBody>
        </p:sp>
        <p:sp>
          <p:nvSpPr>
            <p:cNvPr id="6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altLang="cs-CZ" smtClean="0"/>
            </a:p>
          </p:txBody>
        </p:sp>
        <p:sp>
          <p:nvSpPr>
            <p:cNvPr id="7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altLang="cs-CZ" smtClean="0"/>
            </a:p>
          </p:txBody>
        </p:sp>
      </p:grpSp>
      <p:sp>
        <p:nvSpPr>
          <p:cNvPr id="44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pPr lvl="0"/>
            <a:r>
              <a:rPr lang="cs-CZ" altLang="cs-CZ" noProof="0" smtClean="0"/>
              <a:t>Klepnutím lze upravit styl předlohy nadpisů.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3000"/>
            </a:lvl1pPr>
          </a:lstStyle>
          <a:p>
            <a:pPr lvl="0"/>
            <a:r>
              <a:rPr lang="cs-CZ" altLang="cs-CZ" noProof="0" smtClean="0"/>
              <a:t>Klepnutím lze upravit styl předlohy podnadpisů.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B34E4785-6619-4A4B-912A-3495B36AD76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69AC28-269B-4C7C-AF5B-E01C3D1A8919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F70A2F-9EEA-4AC8-B06A-61054952A1C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036D50-35F8-44F5-A5EF-6DC8AFE8EE7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06B0B5-3E93-4570-9AA8-8C3FE145D50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954A51-144C-4EC8-B7C5-9CE3ADFCD494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5D4E48-3FE0-4254-971B-388D179755CC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00E64A-BB89-4263-93EC-27F55B78809E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460D13-F512-4CC6-B949-0C311FEEAC1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0B67A0-CD04-4749-90E8-DD8520A4BA75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FBD44D-A47B-4E61-8213-644B4A18A661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E764BF89-2952-4128-9C2A-5575901174B2}" type="slidenum">
              <a:rPr lang="cs-CZ" altLang="cs-CZ"/>
              <a:pPr/>
              <a:t>‹#›</a:t>
            </a:fld>
            <a:endParaRPr lang="cs-CZ" altLang="cs-CZ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cs-CZ" altLang="cs-CZ" sz="2400" smtClean="0">
              <a:latin typeface="Times New Roman" panose="02020603050405020304" pitchFamily="18" charset="0"/>
            </a:endParaRPr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cs-CZ" altLang="cs-CZ" sz="2400" smtClean="0">
              <a:latin typeface="Times New Roman" panose="02020603050405020304" pitchFamily="18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cs-CZ" altLang="cs-CZ" sz="2400" smtClean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anose="02020404030301010803" pitchFamily="18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anose="02020404030301010803" pitchFamily="18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anose="02020404030301010803" pitchFamily="18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anose="02020404030301010803" pitchFamily="18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anose="02020404030301010803" pitchFamily="18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anose="02020404030301010803" pitchFamily="18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anose="02020404030301010803" pitchFamily="18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anose="02020404030301010803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88913"/>
            <a:ext cx="8709025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51125" y="6237288"/>
            <a:ext cx="3908425" cy="433387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417910" indent="-160735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642938" indent="-128588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900113" indent="-128588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1157288" indent="-128588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1500188" indent="-128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1843088" indent="-128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2185988" indent="-128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2528888" indent="-128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cs-CZ" altLang="cs-CZ" sz="1050" dirty="0">
                <a:latin typeface="Arial" panose="020B0604020202020204" pitchFamily="34" charset="0"/>
              </a:rPr>
              <a:t>Střední škola a Vyšší odborná škola cestovního ruchu, </a:t>
            </a:r>
          </a:p>
          <a:p>
            <a:pPr>
              <a:defRPr/>
            </a:pPr>
            <a:r>
              <a:rPr lang="cs-CZ" altLang="cs-CZ" sz="1050" dirty="0">
                <a:latin typeface="Arial" panose="020B0604020202020204" pitchFamily="34" charset="0"/>
              </a:rPr>
              <a:t>Senovážné náměstí 12, České Budějovice 370  01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042988" y="2349500"/>
          <a:ext cx="7666037" cy="36321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828"/>
                <a:gridCol w="5793209"/>
              </a:tblGrid>
              <a:tr h="4717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cap="small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576" marR="38576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</a:p>
                  </a:txBody>
                  <a:tcPr marL="51435" marR="51435" marT="25720" marB="2572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9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cap="small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0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576" marR="38576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smtClean="0">
                          <a:solidFill>
                            <a:schemeClr val="tx1"/>
                          </a:solidFill>
                        </a:rPr>
                        <a:t>15 – </a:t>
                      </a:r>
                      <a:r>
                        <a:rPr lang="cs-CZ" sz="1600" b="1" dirty="0" smtClean="0">
                          <a:solidFill>
                            <a:schemeClr val="tx1"/>
                          </a:solidFill>
                        </a:rPr>
                        <a:t>Národní hospodářství</a:t>
                      </a:r>
                      <a:endParaRPr lang="cs-CZ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51435" marR="51435" marT="25720" marB="2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92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cap="small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576" marR="3857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51435" marR="51435" marT="25720" marB="2572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619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cap="small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0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576" marR="3857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smtClean="0">
                          <a:solidFill>
                            <a:schemeClr val="tx1"/>
                          </a:solidFill>
                        </a:rPr>
                        <a:t>Ing. Gabriela Bendová </a:t>
                      </a:r>
                      <a:r>
                        <a:rPr lang="cs-CZ" sz="1600" b="0" dirty="0" err="1" smtClean="0">
                          <a:solidFill>
                            <a:schemeClr val="tx1"/>
                          </a:solidFill>
                        </a:rPr>
                        <a:t>Karpytová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51435" marR="51435" marT="25720" marB="25720" anchor="ctr"/>
                </a:tc>
              </a:tr>
              <a:tr h="5033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cap="small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000" b="1" cap="small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0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576" marR="3857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smtClean="0">
                          <a:solidFill>
                            <a:schemeClr val="tx1"/>
                          </a:solidFill>
                        </a:rPr>
                        <a:t>Národní hospodářství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51435" marR="51435" marT="25720" marB="25720" anchor="ctr"/>
                </a:tc>
              </a:tr>
              <a:tr h="4619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cap="small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576" marR="3857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I.</a:t>
                      </a:r>
                      <a:r>
                        <a:rPr lang="cs-CZ" sz="16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ročník, učňovský obor – kuchař, číšník</a:t>
                      </a:r>
                      <a:endParaRPr lang="cs-CZ" sz="16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25720" marB="25720" anchor="ctr"/>
                </a:tc>
              </a:tr>
              <a:tr h="4619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cap="small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0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576" marR="3857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 smtClean="0">
                          <a:solidFill>
                            <a:schemeClr val="tx1"/>
                          </a:solidFill>
                        </a:rPr>
                        <a:t>Listopad 2013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51435" marR="51435" marT="25720" marB="2572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4294967295"/>
          </p:nvPr>
        </p:nvSpPr>
        <p:spPr>
          <a:xfrm>
            <a:off x="684213" y="1557338"/>
            <a:ext cx="7704137" cy="51482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altLang="cs-CZ" sz="2200" b="1" dirty="0" smtClean="0"/>
              <a:t>Anotace: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altLang="cs-CZ" sz="2200" dirty="0" smtClean="0"/>
              <a:t>	Tento materiál slouží k získání základních znalostí v oblasti národního hospodářství – základní charakteristika národního hospodářství a jeho dělení na odvětví a sektory. K prezentaci je vhodné poskytnout doplňující komentář.</a:t>
            </a:r>
          </a:p>
          <a:p>
            <a:pPr eaLnBrk="1" hangingPunct="1">
              <a:buFont typeface="Wingdings" pitchFamily="2" charset="2"/>
              <a:buNone/>
            </a:pPr>
            <a:endParaRPr lang="cs-CZ" altLang="cs-CZ" sz="2200" dirty="0" smtClean="0"/>
          </a:p>
          <a:p>
            <a:pPr eaLnBrk="1" hangingPunct="1">
              <a:buFont typeface="Wingdings" pitchFamily="2" charset="2"/>
              <a:buNone/>
            </a:pPr>
            <a:r>
              <a:rPr lang="cs-CZ" altLang="cs-CZ" sz="2200" b="1" dirty="0" smtClean="0"/>
              <a:t>Metodické pokyny: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altLang="cs-CZ" sz="2200" dirty="0" smtClean="0"/>
              <a:t>	Materiál je vytvořen jako prezentace v programu MS PowerPoint. Pro jeho využití je potřeba mít k dispozici počítač nebo notebook, </a:t>
            </a:r>
            <a:r>
              <a:rPr lang="cs-CZ" altLang="cs-CZ" sz="2200" dirty="0" err="1" smtClean="0"/>
              <a:t>dataprojektor</a:t>
            </a:r>
            <a:r>
              <a:rPr lang="cs-CZ" altLang="cs-CZ" sz="2200" dirty="0" smtClean="0"/>
              <a:t>, promítací plochu a příslušné programové vybavení.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NÁRODNÍ HOSPODÁŘSTVÍ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z="3200" dirty="0" smtClean="0">
                <a:latin typeface="Times New Roman" pitchFamily="18" charset="0"/>
                <a:cs typeface="Times New Roman" pitchFamily="18" charset="0"/>
              </a:rPr>
              <a:t>Národní hospodářství je soubor hospodářských </a:t>
            </a:r>
            <a:r>
              <a:rPr lang="cs-CZ" altLang="cs-CZ" sz="3200" dirty="0" smtClean="0">
                <a:latin typeface="Times New Roman" pitchFamily="18" charset="0"/>
                <a:cs typeface="Times New Roman" pitchFamily="18" charset="0"/>
              </a:rPr>
              <a:t>činností </a:t>
            </a:r>
            <a:r>
              <a:rPr lang="cs-CZ" altLang="cs-CZ" sz="3200" dirty="0" smtClean="0">
                <a:latin typeface="Times New Roman" pitchFamily="18" charset="0"/>
                <a:cs typeface="Times New Roman" pitchFamily="18" charset="0"/>
              </a:rPr>
              <a:t>uskutečňovaných na území daného státu.</a:t>
            </a:r>
          </a:p>
          <a:p>
            <a:pPr eaLnBrk="1" hangingPunct="1"/>
            <a:r>
              <a:rPr lang="cs-CZ" altLang="cs-CZ" sz="3200" dirty="0" smtClean="0">
                <a:latin typeface="Times New Roman" pitchFamily="18" charset="0"/>
                <a:cs typeface="Times New Roman" pitchFamily="18" charset="0"/>
              </a:rPr>
              <a:t>Národní hospodářství je tvořeno ziskovými a neziskovými organizacemi.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Ziskové a neziskové organizace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3238"/>
            <a:ext cx="8229600" cy="45354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3" pitchFamily="18" charset="2"/>
              <a:buAutoNum type="arabicPeriod"/>
            </a:pPr>
            <a:r>
              <a:rPr lang="cs-CZ" altLang="cs-CZ" b="1" smtClean="0">
                <a:latin typeface="Arial" charset="0"/>
              </a:rPr>
              <a:t>Ziskové organizace</a:t>
            </a:r>
            <a:r>
              <a:rPr lang="cs-CZ" altLang="cs-CZ" smtClean="0">
                <a:latin typeface="Arial" charset="0"/>
              </a:rPr>
              <a:t> = za spotřebu statků a služeb musíme platit, plně zde působí tržní prostředí (cílem ziskových organizací je dosáhnout zisku)</a:t>
            </a:r>
          </a:p>
          <a:p>
            <a:pPr eaLnBrk="1" hangingPunct="1">
              <a:lnSpc>
                <a:spcPct val="90000"/>
              </a:lnSpc>
              <a:buFont typeface="Wingdings 3" pitchFamily="18" charset="2"/>
              <a:buAutoNum type="arabicPeriod"/>
            </a:pPr>
            <a:endParaRPr lang="cs-CZ" altLang="cs-CZ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 3" pitchFamily="18" charset="2"/>
              <a:buAutoNum type="arabicPeriod"/>
            </a:pPr>
            <a:r>
              <a:rPr lang="cs-CZ" altLang="cs-CZ" b="1" smtClean="0">
                <a:latin typeface="Arial" charset="0"/>
              </a:rPr>
              <a:t>Neziskové organizace</a:t>
            </a:r>
            <a:r>
              <a:rPr lang="cs-CZ" altLang="cs-CZ" smtClean="0">
                <a:latin typeface="Arial" charset="0"/>
              </a:rPr>
              <a:t> = za spotřebu statků a služeb nemusíme platit (školství, policie, zdravotnictví), neziskové organizace mají jiné cíle než dosažení zisku; součástí jsou rozpočtové a příspěvkové organizace</a:t>
            </a:r>
            <a:endParaRPr lang="cs-CZ" altLang="cs-CZ" smtClean="0"/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000125"/>
          </a:xfrm>
        </p:spPr>
        <p:txBody>
          <a:bodyPr/>
          <a:lstStyle/>
          <a:p>
            <a:pPr eaLnBrk="1" hangingPunct="1"/>
            <a:r>
              <a:rPr lang="cs-CZ" altLang="cs-CZ" sz="3400" smtClean="0">
                <a:latin typeface="Times New Roman" pitchFamily="18" charset="0"/>
                <a:cs typeface="Times New Roman" pitchFamily="18" charset="0"/>
              </a:rPr>
              <a:t>Členění NH podle vztahu </a:t>
            </a:r>
            <a:br>
              <a:rPr lang="cs-CZ" altLang="cs-CZ" sz="3400" smtClean="0">
                <a:latin typeface="Times New Roman" pitchFamily="18" charset="0"/>
                <a:cs typeface="Times New Roman" pitchFamily="18" charset="0"/>
              </a:rPr>
            </a:br>
            <a:r>
              <a:rPr lang="cs-CZ" altLang="cs-CZ" sz="3400" smtClean="0">
                <a:latin typeface="Times New Roman" pitchFamily="18" charset="0"/>
                <a:cs typeface="Times New Roman" pitchFamily="18" charset="0"/>
              </a:rPr>
              <a:t>ke státnímu rozpočtu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7847013" cy="45529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30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Rozpočtové organizace </a:t>
            </a:r>
            <a:r>
              <a:rPr lang="cs-CZ" altLang="cs-CZ" sz="3000" smtClean="0">
                <a:latin typeface="Times New Roman" pitchFamily="18" charset="0"/>
                <a:cs typeface="Times New Roman" pitchFamily="18" charset="0"/>
              </a:rPr>
              <a:t>– jejich provoz je plně hrazen ze státního rozpočtu (policie, soudy…)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30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Příspěvkové organizace </a:t>
            </a:r>
            <a:r>
              <a:rPr lang="cs-CZ" altLang="cs-CZ" sz="3000" smtClean="0">
                <a:latin typeface="Times New Roman" pitchFamily="18" charset="0"/>
                <a:cs typeface="Times New Roman" pitchFamily="18" charset="0"/>
              </a:rPr>
              <a:t>– jejich provoz je hrazen částečně ze státního rozpočtu, částečně z vlastní činnosti (kulturní a sportovní organizace)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30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Hospodářské organizace </a:t>
            </a:r>
            <a:r>
              <a:rPr lang="cs-CZ" altLang="cs-CZ" sz="3000" smtClean="0">
                <a:latin typeface="Times New Roman" pitchFamily="18" charset="0"/>
                <a:cs typeface="Times New Roman" pitchFamily="18" charset="0"/>
              </a:rPr>
              <a:t>– jejich provoz je plně hrazen z podnikatelské činnosti (obchodní a výrobní podniky, např. MADETA)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47737"/>
          </a:xfrm>
        </p:spPr>
        <p:txBody>
          <a:bodyPr/>
          <a:lstStyle/>
          <a:p>
            <a:pPr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Členění NH podle dělby práce </a:t>
            </a:r>
            <a:r>
              <a:rPr lang="cs-CZ" altLang="cs-CZ" sz="2800" smtClean="0">
                <a:latin typeface="Times New Roman" pitchFamily="18" charset="0"/>
                <a:cs typeface="Times New Roman" pitchFamily="18" charset="0"/>
              </a:rPr>
              <a:t>(členění na odvětví)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3200" smtClean="0">
                <a:latin typeface="Times New Roman" pitchFamily="18" charset="0"/>
                <a:cs typeface="Times New Roman" pitchFamily="18" charset="0"/>
              </a:rPr>
              <a:t>Odvětví tvoří podniky se stejnou nebo podobnou činností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3200" smtClean="0">
                <a:latin typeface="Times New Roman" pitchFamily="18" charset="0"/>
                <a:cs typeface="Times New Roman" pitchFamily="18" charset="0"/>
              </a:rPr>
              <a:t>Odvětví – např.:</a:t>
            </a:r>
          </a:p>
          <a:p>
            <a:pPr lvl="2" eaLnBrk="1" hangingPunct="1">
              <a:lnSpc>
                <a:spcPct val="90000"/>
              </a:lnSpc>
            </a:pPr>
            <a:r>
              <a:rPr lang="cs-CZ" altLang="cs-CZ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altLang="cs-CZ" sz="2400" smtClean="0">
                <a:latin typeface="Times New Roman" pitchFamily="18" charset="0"/>
                <a:cs typeface="Times New Roman" pitchFamily="18" charset="0"/>
              </a:rPr>
              <a:t>Zemědělství, lov, lesnictví</a:t>
            </a:r>
          </a:p>
          <a:p>
            <a:pPr lvl="2" eaLnBrk="1" hangingPunct="1">
              <a:lnSpc>
                <a:spcPct val="90000"/>
              </a:lnSpc>
            </a:pPr>
            <a:r>
              <a:rPr lang="cs-CZ" altLang="cs-CZ" sz="2400" smtClean="0">
                <a:latin typeface="Times New Roman" pitchFamily="18" charset="0"/>
                <a:cs typeface="Times New Roman" pitchFamily="18" charset="0"/>
              </a:rPr>
              <a:t> Průmysl – těžební, zpracovatelský</a:t>
            </a:r>
          </a:p>
          <a:p>
            <a:pPr lvl="2" eaLnBrk="1" hangingPunct="1">
              <a:lnSpc>
                <a:spcPct val="90000"/>
              </a:lnSpc>
            </a:pPr>
            <a:r>
              <a:rPr lang="cs-CZ" altLang="cs-CZ" sz="2400" smtClean="0">
                <a:latin typeface="Times New Roman" pitchFamily="18" charset="0"/>
                <a:cs typeface="Times New Roman" pitchFamily="18" charset="0"/>
              </a:rPr>
              <a:t> Stavebnictví</a:t>
            </a:r>
          </a:p>
          <a:p>
            <a:pPr lvl="2" eaLnBrk="1" hangingPunct="1">
              <a:lnSpc>
                <a:spcPct val="90000"/>
              </a:lnSpc>
            </a:pPr>
            <a:r>
              <a:rPr lang="cs-CZ" altLang="cs-CZ" sz="2400" smtClean="0">
                <a:latin typeface="Times New Roman" pitchFamily="18" charset="0"/>
                <a:cs typeface="Times New Roman" pitchFamily="18" charset="0"/>
              </a:rPr>
              <a:t> Vzdělání</a:t>
            </a:r>
          </a:p>
          <a:p>
            <a:pPr lvl="2" eaLnBrk="1" hangingPunct="1">
              <a:lnSpc>
                <a:spcPct val="90000"/>
              </a:lnSpc>
            </a:pPr>
            <a:r>
              <a:rPr lang="cs-CZ" altLang="cs-CZ" sz="2400" smtClean="0">
                <a:latin typeface="Times New Roman" pitchFamily="18" charset="0"/>
                <a:cs typeface="Times New Roman" pitchFamily="18" charset="0"/>
              </a:rPr>
              <a:t> Obchod</a:t>
            </a:r>
          </a:p>
          <a:p>
            <a:pPr lvl="2" eaLnBrk="1" hangingPunct="1">
              <a:lnSpc>
                <a:spcPct val="90000"/>
              </a:lnSpc>
            </a:pPr>
            <a:r>
              <a:rPr lang="cs-CZ" altLang="cs-CZ" sz="2400" smtClean="0">
                <a:latin typeface="Times New Roman" pitchFamily="18" charset="0"/>
                <a:cs typeface="Times New Roman" pitchFamily="18" charset="0"/>
              </a:rPr>
              <a:t> Zdravotní a sociální služby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435600" y="4365625"/>
            <a:ext cx="32512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1" hangingPunct="1">
              <a:buFont typeface="Wingdings" pitchFamily="2" charset="2"/>
              <a:buChar char="q"/>
            </a:pPr>
            <a:r>
              <a:rPr lang="cs-CZ" altLang="cs-CZ" sz="2400">
                <a:latin typeface="Times New Roman" pitchFamily="18" charset="0"/>
                <a:cs typeface="Times New Roman" pitchFamily="18" charset="0"/>
              </a:rPr>
              <a:t>Finanční služby</a:t>
            </a:r>
          </a:p>
          <a:p>
            <a:pPr marL="342900" indent="-342900" eaLnBrk="1" hangingPunct="1">
              <a:buFont typeface="Wingdings" pitchFamily="2" charset="2"/>
              <a:buChar char="q"/>
            </a:pPr>
            <a:r>
              <a:rPr lang="cs-CZ" altLang="cs-CZ" sz="2400">
                <a:latin typeface="Times New Roman" pitchFamily="18" charset="0"/>
                <a:cs typeface="Times New Roman" pitchFamily="18" charset="0"/>
              </a:rPr>
              <a:t>Státní správa a obrana</a:t>
            </a:r>
          </a:p>
          <a:p>
            <a:pPr marL="342900" indent="-342900" eaLnBrk="1" hangingPunct="1">
              <a:buFont typeface="Wingdings" pitchFamily="2" charset="2"/>
              <a:buChar char="q"/>
            </a:pPr>
            <a:r>
              <a:rPr lang="cs-CZ" altLang="cs-CZ" sz="2400">
                <a:latin typeface="Times New Roman" pitchFamily="18" charset="0"/>
                <a:cs typeface="Times New Roman" pitchFamily="18" charset="0"/>
              </a:rPr>
              <a:t>Ubytování a stravování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Členění NH na sektory: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Primární sektor </a:t>
            </a:r>
            <a:r>
              <a:rPr lang="cs-CZ" altLang="cs-CZ" sz="3200" smtClean="0">
                <a:latin typeface="Times New Roman" pitchFamily="18" charset="0"/>
                <a:cs typeface="Times New Roman" pitchFamily="18" charset="0"/>
              </a:rPr>
              <a:t>= představuje tzv. prvovýrobu (získávání surovin z přírody), např. zemědělství, těžební průmysl</a:t>
            </a:r>
          </a:p>
          <a:p>
            <a:pPr eaLnBrk="1" hangingPunct="1"/>
            <a:r>
              <a:rPr lang="cs-CZ" altLang="cs-CZ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Sekundární sektor </a:t>
            </a:r>
            <a:r>
              <a:rPr lang="cs-CZ" altLang="cs-CZ" sz="3200" smtClean="0">
                <a:latin typeface="Times New Roman" pitchFamily="18" charset="0"/>
                <a:cs typeface="Times New Roman" pitchFamily="18" charset="0"/>
              </a:rPr>
              <a:t>= zpracování prvovýroby,               např. zpracovatelský průmysl, stavebnictví</a:t>
            </a:r>
          </a:p>
          <a:p>
            <a:pPr eaLnBrk="1" hangingPunct="1"/>
            <a:r>
              <a:rPr lang="cs-CZ" altLang="cs-CZ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Terciální sektor </a:t>
            </a:r>
            <a:r>
              <a:rPr lang="cs-CZ" altLang="cs-CZ" sz="3200" smtClean="0">
                <a:latin typeface="Times New Roman" pitchFamily="18" charset="0"/>
                <a:cs typeface="Times New Roman" pitchFamily="18" charset="0"/>
              </a:rPr>
              <a:t>= poskytování služeb, např. vzdělávání, zdravotní služby</a:t>
            </a:r>
          </a:p>
          <a:p>
            <a:pPr eaLnBrk="1" hangingPunct="1"/>
            <a:r>
              <a:rPr lang="cs-CZ" altLang="cs-CZ" sz="32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Kvartární sektor </a:t>
            </a:r>
            <a:r>
              <a:rPr lang="cs-CZ" altLang="cs-CZ" sz="3200" smtClean="0">
                <a:latin typeface="Times New Roman" pitchFamily="18" charset="0"/>
                <a:cs typeface="Times New Roman" pitchFamily="18" charset="0"/>
              </a:rPr>
              <a:t>= věda a výzkum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LITERATURA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MACH, Josef. </a:t>
            </a:r>
            <a:r>
              <a:rPr lang="cs-CZ" altLang="cs-CZ" i="1" smtClean="0"/>
              <a:t>Ekonomika pro střední odborná učiliště obor kuchař/číšník</a:t>
            </a:r>
            <a:r>
              <a:rPr lang="cs-CZ" altLang="cs-CZ" smtClean="0"/>
              <a:t>. 3. vydání. Praha: Nakladatelství Fortuna, 2011. ISBN 978-80-7373-034-5</a:t>
            </a:r>
          </a:p>
          <a:p>
            <a:pPr eaLnBrk="1" hangingPunct="1"/>
            <a:r>
              <a:rPr lang="cs-CZ" altLang="cs-CZ" smtClean="0"/>
              <a:t>HERČÍKOVÁ, Jana a Lenka ŠAMSOVÁ. </a:t>
            </a:r>
            <a:r>
              <a:rPr lang="cs-CZ" altLang="cs-CZ" i="1" smtClean="0"/>
              <a:t>Ekonomika 1 pro střední a vyšší hotelové školy</a:t>
            </a:r>
            <a:r>
              <a:rPr lang="cs-CZ" altLang="cs-CZ" smtClean="0"/>
              <a:t>. 1. vyd. Praha: Fortuna, 2003, 143 s. ISBN 80-716-8827-4.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inky">
  <a:themeElements>
    <a:clrScheme name="Linky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inky">
      <a:majorFont>
        <a:latin typeface="Garamond"/>
        <a:ea typeface=""/>
        <a:cs typeface="Arial"/>
      </a:majorFont>
      <a:minorFont>
        <a:latin typeface="Verdana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Linky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nky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nky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nky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nky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nky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nky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nky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156</TotalTime>
  <Words>387</Words>
  <Application>Microsoft Office PowerPoint</Application>
  <PresentationFormat>Předvádění na obrazovce (4:3)</PresentationFormat>
  <Paragraphs>55</Paragraphs>
  <Slides>9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7" baseType="lpstr">
      <vt:lpstr>Verdana</vt:lpstr>
      <vt:lpstr>Arial</vt:lpstr>
      <vt:lpstr>Garamond</vt:lpstr>
      <vt:lpstr>Wingdings</vt:lpstr>
      <vt:lpstr>Times New Roman</vt:lpstr>
      <vt:lpstr>Calibri</vt:lpstr>
      <vt:lpstr>Wingdings 3</vt:lpstr>
      <vt:lpstr>Linky</vt:lpstr>
      <vt:lpstr>Snímek 1</vt:lpstr>
      <vt:lpstr>Snímek 2</vt:lpstr>
      <vt:lpstr>NÁRODNÍ HOSPODÁŘSTVÍ</vt:lpstr>
      <vt:lpstr>Snímek 4</vt:lpstr>
      <vt:lpstr>Ziskové a neziskové organizace</vt:lpstr>
      <vt:lpstr>Členění NH podle vztahu  ke státnímu rozpočtu</vt:lpstr>
      <vt:lpstr>Členění NH podle dělby práce (členění na odvětví)</vt:lpstr>
      <vt:lpstr>Členění NH na sektory:</vt:lpstr>
      <vt:lpstr>LITERATURA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NÁRODNÍ HOSPODÁŘSTVÍ</dc:title>
  <dc:creator>gabeka</dc:creator>
  <cp:lastModifiedBy>Dum</cp:lastModifiedBy>
  <cp:revision>23</cp:revision>
  <dcterms:created xsi:type="dcterms:W3CDTF">2014-03-03T07:51:11Z</dcterms:created>
  <dcterms:modified xsi:type="dcterms:W3CDTF">2014-06-25T17:12:50Z</dcterms:modified>
</cp:coreProperties>
</file>