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0"/>
  </p:notesMasterIdLst>
  <p:handoutMasterIdLst>
    <p:handoutMasterId r:id="rId11"/>
  </p:handout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112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EB33D39C-3A46-4C84-A410-71070312F3D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17674984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922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922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922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anose="020B0604020202020204" pitchFamily="34" charset="0"/>
              </a:defRPr>
            </a:lvl1pPr>
          </a:lstStyle>
          <a:p>
            <a:endParaRPr lang="cs-CZ" altLang="cs-CZ"/>
          </a:p>
        </p:txBody>
      </p:sp>
      <p:sp>
        <p:nvSpPr>
          <p:cNvPr id="922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</a:defRPr>
            </a:lvl1pPr>
          </a:lstStyle>
          <a:p>
            <a:fld id="{1B316DF9-F95E-4D8D-AAC7-FB0AFE5A3D2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9699525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7FFA3C8E-FDDC-47CD-9BF7-0F661D0D8810}" type="slidenum">
              <a:rPr lang="cs-CZ" altLang="cs-CZ" b="1">
                <a:latin typeface="Arial" panose="020B0604020202020204" pitchFamily="34" charset="0"/>
              </a:rPr>
              <a:pPr/>
              <a:t>1</a:t>
            </a:fld>
            <a:endParaRPr lang="cs-CZ" altLang="cs-CZ" b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339762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cs typeface="Arial" panose="020B0604020202020204" pitchFamily="34" charset="0"/>
              </a:defRPr>
            </a:lvl9pPr>
          </a:lstStyle>
          <a:p>
            <a:fld id="{09002DD2-509C-4673-B555-9AD7DFC1C72F}" type="slidenum">
              <a:rPr lang="cs-CZ" altLang="cs-CZ" b="1">
                <a:latin typeface="Arial" panose="020B0604020202020204" pitchFamily="34" charset="0"/>
              </a:rPr>
              <a:pPr/>
              <a:t>2</a:t>
            </a:fld>
            <a:endParaRPr lang="cs-CZ" altLang="cs-CZ" b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0471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FBA0BEB-2CD4-4285-9A0C-7C1833DA4F39}" type="slidenum">
              <a:rPr lang="cs-CZ" altLang="cs-CZ"/>
              <a:pPr/>
              <a:t>3</a:t>
            </a:fld>
            <a:endParaRPr lang="cs-CZ" altLang="cs-CZ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3633277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C58D1D0-34EE-43A5-BFCB-A3F5BD41F8C4}" type="slidenum">
              <a:rPr lang="cs-CZ" altLang="cs-CZ"/>
              <a:pPr/>
              <a:t>4</a:t>
            </a:fld>
            <a:endParaRPr lang="cs-CZ" altLang="cs-CZ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/>
              <a:t>Při stravování dochází k uspokojování fyziologických potřeb lidí a k obnově jejich pracovní síly.</a:t>
            </a:r>
          </a:p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7340493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0FB548A-6DAC-4451-B180-6EFDECC7B468}" type="slidenum">
              <a:rPr lang="cs-CZ" altLang="cs-CZ"/>
              <a:pPr/>
              <a:t>5</a:t>
            </a:fld>
            <a:endParaRPr lang="cs-CZ" altLang="cs-CZ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328128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B41A7C7-7B23-4BF1-B928-28A8080710D4}" type="slidenum">
              <a:rPr lang="cs-CZ" altLang="cs-CZ"/>
              <a:pPr/>
              <a:t>6</a:t>
            </a:fld>
            <a:endParaRPr lang="cs-CZ" altLang="cs-CZ"/>
          </a:p>
        </p:txBody>
      </p:sp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678224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21C7BA-4BD5-43EF-9124-DB6E73E5AC3B}" type="slidenum">
              <a:rPr lang="cs-CZ" altLang="cs-CZ"/>
              <a:pPr/>
              <a:t>7</a:t>
            </a:fld>
            <a:endParaRPr lang="cs-CZ" altLang="cs-CZ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175046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685800"/>
            <a:ext cx="7772400" cy="2127250"/>
          </a:xfrm>
        </p:spPr>
        <p:txBody>
          <a:bodyPr/>
          <a:lstStyle>
            <a:lvl1pPr algn="ctr">
              <a:defRPr sz="5800"/>
            </a:lvl1pPr>
          </a:lstStyle>
          <a:p>
            <a:pPr lvl="0"/>
            <a:r>
              <a:rPr lang="cs-CZ" altLang="cs-CZ" noProof="0" smtClean="0"/>
              <a:t>Klepnutím lze upravit styl předlohy nadpisů.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270250"/>
            <a:ext cx="6400800" cy="22098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 sz="3000"/>
            </a:lvl1pPr>
          </a:lstStyle>
          <a:p>
            <a:pPr lvl="0"/>
            <a:r>
              <a:rPr lang="cs-CZ" altLang="cs-CZ" noProof="0" smtClean="0"/>
              <a:t>Klepnutím lze upravit styl předlohy podnadpisů.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4B73F4CE-0A33-41DE-93B5-9D92348BA127}" type="slidenum">
              <a:rPr lang="cs-CZ" altLang="cs-CZ"/>
              <a:pPr/>
              <a:t>‹#›</a:t>
            </a:fld>
            <a:endParaRPr lang="cs-CZ" altLang="cs-CZ"/>
          </a:p>
        </p:txBody>
      </p:sp>
      <p:grpSp>
        <p:nvGrpSpPr>
          <p:cNvPr id="5127" name="Group 7"/>
          <p:cNvGrpSpPr>
            <a:grpSpLocks/>
          </p:cNvGrpSpPr>
          <p:nvPr/>
        </p:nvGrpSpPr>
        <p:grpSpPr bwMode="auto">
          <a:xfrm>
            <a:off x="228600" y="2889250"/>
            <a:ext cx="8610600" cy="201613"/>
            <a:chOff x="144" y="1680"/>
            <a:chExt cx="5424" cy="144"/>
          </a:xfrm>
        </p:grpSpPr>
        <p:sp>
          <p:nvSpPr>
            <p:cNvPr id="5128" name="Rectangle 8"/>
            <p:cNvSpPr>
              <a:spLocks noChangeArrowheads="1"/>
            </p:cNvSpPr>
            <p:nvPr userDrawn="1"/>
          </p:nvSpPr>
          <p:spPr bwMode="auto">
            <a:xfrm>
              <a:off x="144" y="1680"/>
              <a:ext cx="1808" cy="144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29" name="Rectangle 9"/>
            <p:cNvSpPr>
              <a:spLocks noChangeArrowheads="1"/>
            </p:cNvSpPr>
            <p:nvPr userDrawn="1"/>
          </p:nvSpPr>
          <p:spPr bwMode="auto">
            <a:xfrm>
              <a:off x="1952" y="1680"/>
              <a:ext cx="1808" cy="14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5130" name="Rectangle 10"/>
            <p:cNvSpPr>
              <a:spLocks noChangeArrowheads="1"/>
            </p:cNvSpPr>
            <p:nvPr userDrawn="1"/>
          </p:nvSpPr>
          <p:spPr bwMode="auto">
            <a:xfrm>
              <a:off x="3760" y="1680"/>
              <a:ext cx="1808" cy="144"/>
            </a:xfrm>
            <a:prstGeom prst="rect">
              <a:avLst/>
            </a:prstGeom>
            <a:solidFill>
              <a:schemeClr val="tx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AFC74B-984F-4193-AB2C-83C568821D6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583164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113DC1-7F30-47FB-84BC-7674DDD472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48139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855DA-DCAC-4F91-8A71-D2914E901404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954062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B8628A-363D-45DB-8467-100CABE98F8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728837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5208A4-3B74-4282-9746-176FDA51456A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84864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7376C4-D222-47F6-B9D0-33260061DB8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1958023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5CD7E1-7294-417F-834D-0F31E484C5D6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048869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C6D493-02AA-4437-A7A1-27B01774725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4230595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B114B26-A34A-45AA-BD4E-7252F201D63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3580693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D811C-2459-4FBA-9EA0-D3449D445AB1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xmlns="" val="2188665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 altLang="cs-CZ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 altLang="cs-CZ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66D8DC23-9EEC-4D3A-AFE1-9DDD3EA76613}" type="slidenum">
              <a:rPr lang="cs-CZ" altLang="cs-CZ"/>
              <a:pPr/>
              <a:t>‹#›</a:t>
            </a:fld>
            <a:endParaRPr lang="cs-CZ" altLang="cs-CZ"/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0"/>
            <a:ext cx="228600" cy="22860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altLang="cs-CZ" sz="2400">
              <a:latin typeface="Times New Roman" panose="02020603050405020304" pitchFamily="18" charset="0"/>
            </a:endParaRPr>
          </a:p>
        </p:txBody>
      </p:sp>
      <p:sp>
        <p:nvSpPr>
          <p:cNvPr id="4104" name="Line 8"/>
          <p:cNvSpPr>
            <a:spLocks noChangeShapeType="1"/>
          </p:cNvSpPr>
          <p:nvPr/>
        </p:nvSpPr>
        <p:spPr bwMode="auto">
          <a:xfrm>
            <a:off x="457200" y="1447800"/>
            <a:ext cx="8077200" cy="0"/>
          </a:xfrm>
          <a:prstGeom prst="line">
            <a:avLst/>
          </a:prstGeom>
          <a:noFill/>
          <a:ln w="19050">
            <a:solidFill>
              <a:schemeClr val="tx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105" name="Rectangle 9"/>
          <p:cNvSpPr>
            <a:spLocks noChangeArrowheads="1"/>
          </p:cNvSpPr>
          <p:nvPr/>
        </p:nvSpPr>
        <p:spPr bwMode="auto">
          <a:xfrm>
            <a:off x="0" y="2286000"/>
            <a:ext cx="228600" cy="22860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altLang="cs-CZ" sz="2400">
              <a:latin typeface="Times New Roman" panose="02020603050405020304" pitchFamily="18" charset="0"/>
            </a:endParaRPr>
          </a:p>
        </p:txBody>
      </p:sp>
      <p:sp>
        <p:nvSpPr>
          <p:cNvPr id="4106" name="Rectangle 10"/>
          <p:cNvSpPr>
            <a:spLocks noChangeArrowheads="1"/>
          </p:cNvSpPr>
          <p:nvPr/>
        </p:nvSpPr>
        <p:spPr bwMode="auto">
          <a:xfrm>
            <a:off x="0" y="4572000"/>
            <a:ext cx="228600" cy="2286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/>
            <a:endParaRPr lang="cs-CZ" altLang="cs-CZ" sz="2400">
              <a:latin typeface="Times New Roman" panose="02020603050405020304" pitchFamily="18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anose="02020404030301010803" pitchFamily="18" charset="0"/>
          <a:cs typeface="Arial" panose="020B0604020202020204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p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anose="05000000000000000000" pitchFamily="2" charset="2"/>
        <a:buChar char="p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80000"/>
        <a:buFont typeface="Wingdings" panose="05000000000000000000" pitchFamily="2" charset="2"/>
        <a:buChar char="§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8913"/>
            <a:ext cx="8709025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Zástupný symbol pro zápatí 4"/>
          <p:cNvSpPr>
            <a:spLocks noGrp="1"/>
          </p:cNvSpPr>
          <p:nvPr>
            <p:ph type="ftr" sz="quarter" idx="10"/>
          </p:nvPr>
        </p:nvSpPr>
        <p:spPr>
          <a:xfrm>
            <a:off x="2096727" y="6165304"/>
            <a:ext cx="5017219" cy="43338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1pPr>
            <a:lvl2pPr marL="417910" indent="-160735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2pPr>
            <a:lvl3pPr marL="642938" indent="-128588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3pPr>
            <a:lvl4pPr marL="900113" indent="-128588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4pPr>
            <a:lvl5pPr marL="1157288" indent="-128588"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5pPr>
            <a:lvl6pPr marL="15001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6pPr>
            <a:lvl7pPr marL="18430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7pPr>
            <a:lvl8pPr marL="21859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8pPr>
            <a:lvl9pPr marL="2528888" indent="-1285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mic Sans MS" panose="030F0702030302020204" pitchFamily="66" charset="0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cs-CZ" altLang="cs-CZ" sz="1200" dirty="0" smtClean="0">
                <a:latin typeface="Arial" panose="020B0604020202020204" pitchFamily="34" charset="0"/>
              </a:rPr>
              <a:t>Střední škola a Vyšší odborná škola cestovního ruchu, </a:t>
            </a:r>
            <a:endParaRPr lang="cs-CZ" altLang="cs-CZ" sz="1200" dirty="0">
              <a:latin typeface="Arial" panose="020B0604020202020204" pitchFamily="34" charset="0"/>
            </a:endParaRPr>
          </a:p>
          <a:p>
            <a:pPr algn="ctr">
              <a:defRPr/>
            </a:pPr>
            <a:r>
              <a:rPr lang="cs-CZ" altLang="cs-CZ" sz="1200" dirty="0" smtClean="0">
                <a:latin typeface="Arial" panose="020B0604020202020204" pitchFamily="34" charset="0"/>
              </a:rPr>
              <a:t>Senovážné </a:t>
            </a:r>
            <a:r>
              <a:rPr lang="cs-CZ" altLang="cs-CZ" sz="1200" dirty="0">
                <a:latin typeface="Arial" panose="020B0604020202020204" pitchFamily="34" charset="0"/>
              </a:rPr>
              <a:t>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868727705"/>
              </p:ext>
            </p:extLst>
          </p:nvPr>
        </p:nvGraphicFramePr>
        <p:xfrm>
          <a:off x="827584" y="2349500"/>
          <a:ext cx="7881441" cy="363219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0"/>
                <a:gridCol w="5721201"/>
              </a:tblGrid>
              <a:tr h="4717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marL="51435" marR="51435" marT="25720" marB="25720" anchor="ctr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19 – </a:t>
                      </a:r>
                      <a:r>
                        <a:rPr lang="cs-CZ" sz="1600" b="1" dirty="0" smtClean="0">
                          <a:solidFill>
                            <a:schemeClr val="tx1"/>
                          </a:solidFill>
                        </a:rPr>
                        <a:t>Společné stravování</a:t>
                      </a:r>
                      <a:endParaRPr lang="cs-CZ" sz="1600" b="1" dirty="0">
                        <a:solidFill>
                          <a:schemeClr val="tx1"/>
                        </a:solidFill>
                      </a:endParaRPr>
                    </a:p>
                  </a:txBody>
                  <a:tcPr marL="51435" marR="51435" marT="25720" marB="2572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092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51435" marR="51435" marT="25720" marB="25720"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61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Ing. Gabriela Bendová </a:t>
                      </a:r>
                      <a:r>
                        <a:rPr lang="cs-CZ" sz="1600" b="0" dirty="0" err="1" smtClean="0">
                          <a:solidFill>
                            <a:schemeClr val="tx1"/>
                          </a:solidFill>
                        </a:rPr>
                        <a:t>Karpytová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51435" marR="51435" marT="25720" marB="25720" anchor="ctr"/>
                </a:tc>
              </a:tr>
              <a:tr h="5033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celek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Společné stravování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51435" marR="51435" marT="25720" marB="25720" anchor="ctr"/>
                </a:tc>
              </a:tr>
              <a:tr h="461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I.</a:t>
                      </a:r>
                      <a:r>
                        <a:rPr lang="cs-CZ" sz="1600" b="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ročník, učňovský obor – kuchař, číšník</a:t>
                      </a:r>
                      <a:endParaRPr lang="cs-CZ" sz="1600" b="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1435" marR="51435" marT="25720" marB="25720" anchor="ctr"/>
                </a:tc>
              </a:tr>
              <a:tr h="4619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b="1" cap="small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8576" marR="38576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Prosinec 2013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 marL="51435" marR="51435" marT="25720" marB="2572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888623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obsah 2"/>
          <p:cNvSpPr>
            <a:spLocks noGrp="1"/>
          </p:cNvSpPr>
          <p:nvPr>
            <p:ph idx="4294967295"/>
          </p:nvPr>
        </p:nvSpPr>
        <p:spPr>
          <a:xfrm>
            <a:off x="684213" y="1556792"/>
            <a:ext cx="7848600" cy="4968552"/>
          </a:xfrm>
        </p:spPr>
        <p:txBody>
          <a:bodyPr/>
          <a:lstStyle/>
          <a:p>
            <a:pPr fontAlgn="auto">
              <a:buFont typeface="Wingdings" panose="05000000000000000000" pitchFamily="2" charset="2"/>
              <a:buNone/>
              <a:defRPr/>
            </a:pPr>
            <a:r>
              <a:rPr lang="cs-CZ" altLang="cs-CZ" sz="2200" b="1" dirty="0" smtClean="0"/>
              <a:t>Anotace:</a:t>
            </a:r>
          </a:p>
          <a:p>
            <a:pPr fontAlgn="auto">
              <a:buNone/>
              <a:defRPr/>
            </a:pPr>
            <a:r>
              <a:rPr lang="cs-CZ" altLang="cs-CZ" sz="2200" dirty="0" smtClean="0"/>
              <a:t>	Tento materiál slouží k získání základních znalostí v oblasti společného stravování – základní </a:t>
            </a:r>
            <a:r>
              <a:rPr lang="cs-CZ" altLang="cs-CZ" sz="2200" dirty="0"/>
              <a:t>charakteristika společného stravování, jeho funkce a dělení. K prezentaci je vhodné poskytnout doplňující komentář.</a:t>
            </a:r>
          </a:p>
          <a:p>
            <a:pPr fontAlgn="auto">
              <a:buFont typeface="Wingdings" panose="05000000000000000000" pitchFamily="2" charset="2"/>
              <a:buNone/>
              <a:defRPr/>
            </a:pPr>
            <a:endParaRPr lang="cs-CZ" altLang="cs-CZ" sz="2200" dirty="0" smtClean="0"/>
          </a:p>
          <a:p>
            <a:pPr fontAlgn="auto">
              <a:buFont typeface="Wingdings" panose="05000000000000000000" pitchFamily="2" charset="2"/>
              <a:buNone/>
              <a:defRPr/>
            </a:pPr>
            <a:r>
              <a:rPr lang="cs-CZ" altLang="cs-CZ" sz="2200" b="1" dirty="0" smtClean="0"/>
              <a:t>Metodické pokyny:</a:t>
            </a:r>
          </a:p>
          <a:p>
            <a:pPr fontAlgn="auto">
              <a:buFont typeface="Wingdings" panose="05000000000000000000" pitchFamily="2" charset="2"/>
              <a:buNone/>
              <a:defRPr/>
            </a:pPr>
            <a:r>
              <a:rPr lang="cs-CZ" altLang="cs-CZ" sz="2200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39229915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altLang="cs-CZ">
                <a:latin typeface="Times New Roman" panose="02020603050405020304" pitchFamily="18" charset="0"/>
                <a:cs typeface="Times New Roman" panose="02020603050405020304" pitchFamily="18" charset="0"/>
              </a:rPr>
              <a:t>SPOLEČNÉ STRAVOVÁNÍ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>
                <a:cs typeface="Times New Roman" panose="02020603050405020304" pitchFamily="18" charset="0"/>
              </a:rPr>
              <a:t>SPOLEČNÉ STRAVOVÁNÍ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/>
              <a:t>Je hromadná výroba, prodej a organizace spotřeby jídel a nápojů pro velké skupiny spotřebitelů</a:t>
            </a:r>
          </a:p>
          <a:p>
            <a:pPr>
              <a:lnSpc>
                <a:spcPct val="90000"/>
              </a:lnSpc>
            </a:pPr>
            <a:r>
              <a:rPr lang="cs-CZ" altLang="cs-CZ"/>
              <a:t>Fáze společného stravování:                   nákup </a:t>
            </a:r>
            <a:r>
              <a:rPr lang="cs-CZ" altLang="cs-CZ">
                <a:latin typeface="Calibri" panose="020F0502020204030204" pitchFamily="34" charset="0"/>
              </a:rPr>
              <a:t>→ </a:t>
            </a:r>
            <a:r>
              <a:rPr lang="cs-CZ" altLang="cs-CZ"/>
              <a:t>výroba </a:t>
            </a:r>
            <a:r>
              <a:rPr lang="cs-CZ" altLang="cs-CZ">
                <a:latin typeface="Calibri" panose="020F0502020204030204" pitchFamily="34" charset="0"/>
              </a:rPr>
              <a:t>→</a:t>
            </a:r>
            <a:r>
              <a:rPr lang="cs-CZ" altLang="cs-CZ"/>
              <a:t> prodej </a:t>
            </a:r>
            <a:r>
              <a:rPr lang="cs-CZ" altLang="cs-CZ">
                <a:latin typeface="Calibri" panose="020F0502020204030204" pitchFamily="34" charset="0"/>
              </a:rPr>
              <a:t>→</a:t>
            </a:r>
            <a:r>
              <a:rPr lang="cs-CZ" altLang="cs-CZ"/>
              <a:t> spotřeba</a:t>
            </a:r>
          </a:p>
          <a:p>
            <a:pPr>
              <a:lnSpc>
                <a:spcPct val="90000"/>
              </a:lnSpc>
            </a:pPr>
            <a:r>
              <a:rPr lang="cs-CZ" altLang="cs-CZ"/>
              <a:t>Podstata společného stravování:</a:t>
            </a:r>
          </a:p>
          <a:p>
            <a:pPr lvl="1">
              <a:lnSpc>
                <a:spcPct val="90000"/>
              </a:lnSpc>
            </a:pPr>
            <a:r>
              <a:rPr lang="cs-CZ" altLang="cs-CZ"/>
              <a:t>Uspokojování vyživovacích potřeb obyvatelstva</a:t>
            </a:r>
          </a:p>
          <a:p>
            <a:pPr lvl="1">
              <a:lnSpc>
                <a:spcPct val="90000"/>
              </a:lnSpc>
            </a:pPr>
            <a:r>
              <a:rPr lang="cs-CZ" altLang="cs-CZ"/>
              <a:t>Organizováno pro velké skupiny ve speciálních prostorech</a:t>
            </a:r>
          </a:p>
          <a:p>
            <a:pPr lvl="1">
              <a:lnSpc>
                <a:spcPct val="90000"/>
              </a:lnSpc>
            </a:pPr>
            <a:r>
              <a:rPr lang="cs-CZ" altLang="cs-CZ"/>
              <a:t>Místní a časové spojení výroby, prodeje a spotřeby pokrmů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>
                <a:latin typeface="Times New Roman" panose="02020603050405020304" pitchFamily="18" charset="0"/>
                <a:cs typeface="Times New Roman" panose="02020603050405020304" pitchFamily="18" charset="0"/>
              </a:rPr>
              <a:t>Funkce společného stravování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altLang="cs-CZ" b="1"/>
              <a:t>Stravovací funkce</a:t>
            </a:r>
            <a:r>
              <a:rPr lang="cs-CZ" altLang="cs-CZ"/>
              <a:t> – poskytování základního a doplňkového stravování</a:t>
            </a:r>
          </a:p>
          <a:p>
            <a:r>
              <a:rPr lang="cs-CZ" altLang="cs-CZ" b="1"/>
              <a:t>Společensko-zábavní funkce</a:t>
            </a:r>
            <a:r>
              <a:rPr lang="cs-CZ" altLang="cs-CZ"/>
              <a:t> – společenské hry, hudba, tisk…</a:t>
            </a:r>
          </a:p>
          <a:p>
            <a:r>
              <a:rPr lang="cs-CZ" altLang="cs-CZ" b="1"/>
              <a:t>Ubytovací funkce</a:t>
            </a:r>
            <a:r>
              <a:rPr lang="cs-CZ" altLang="cs-CZ"/>
              <a:t> – přechodné ubytování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4000">
                <a:latin typeface="Times New Roman" panose="02020603050405020304" pitchFamily="18" charset="0"/>
                <a:cs typeface="Times New Roman" panose="02020603050405020304" pitchFamily="18" charset="0"/>
              </a:rPr>
              <a:t>ČLENĚNÍ A FORMY </a:t>
            </a:r>
            <a:br>
              <a:rPr lang="cs-CZ" altLang="cs-CZ" sz="40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cs-CZ" altLang="cs-CZ" sz="4000">
                <a:latin typeface="Times New Roman" panose="02020603050405020304" pitchFamily="18" charset="0"/>
                <a:cs typeface="Times New Roman" panose="02020603050405020304" pitchFamily="18" charset="0"/>
              </a:rPr>
              <a:t>SPOLEČNÉHO STRAVOVÁNÍ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marL="533400" indent="-533400">
              <a:buClr>
                <a:schemeClr val="accent2"/>
              </a:buClr>
              <a:buSzTx/>
              <a:buFont typeface="Wingdings" panose="05000000000000000000" pitchFamily="2" charset="2"/>
              <a:buAutoNum type="arabicPeriod"/>
            </a:pPr>
            <a:r>
              <a:rPr lang="cs-CZ" altLang="cs-CZ" b="1"/>
              <a:t>Veřejné stravování</a:t>
            </a:r>
          </a:p>
          <a:p>
            <a:pPr marL="914400" lvl="1" indent="-457200"/>
            <a:r>
              <a:rPr lang="cs-CZ" altLang="cs-CZ"/>
              <a:t>Nejrozšířenější forma</a:t>
            </a:r>
          </a:p>
          <a:p>
            <a:pPr marL="914400" lvl="1" indent="-457200"/>
            <a:r>
              <a:rPr lang="cs-CZ" altLang="cs-CZ"/>
              <a:t>Plní všechny funkce společného stravování</a:t>
            </a:r>
          </a:p>
          <a:p>
            <a:pPr marL="914400" lvl="1" indent="-457200"/>
            <a:r>
              <a:rPr lang="cs-CZ" altLang="cs-CZ"/>
              <a:t>Podle převažující funkce se dělí na:</a:t>
            </a:r>
          </a:p>
          <a:p>
            <a:pPr marL="1295400" lvl="2" indent="-381000"/>
            <a:r>
              <a:rPr lang="cs-CZ" altLang="cs-CZ"/>
              <a:t>VS s funkcí stravovací</a:t>
            </a:r>
          </a:p>
          <a:p>
            <a:pPr marL="1295400" lvl="2" indent="-381000"/>
            <a:r>
              <a:rPr lang="cs-CZ" altLang="cs-CZ"/>
              <a:t>VS s funkcí společensko-zábavní</a:t>
            </a:r>
          </a:p>
          <a:p>
            <a:pPr marL="1295400" lvl="2" indent="-381000"/>
            <a:r>
              <a:rPr lang="cs-CZ" altLang="cs-CZ"/>
              <a:t>VS s funkcí doplňkového stravování</a:t>
            </a:r>
          </a:p>
          <a:p>
            <a:pPr marL="914400" lvl="1" indent="-457200"/>
            <a:r>
              <a:rPr lang="cs-CZ" altLang="cs-CZ"/>
              <a:t>Přístupné široké veřejnosti</a:t>
            </a:r>
          </a:p>
          <a:p>
            <a:pPr marL="914400" lvl="1" indent="-457200"/>
            <a:r>
              <a:rPr lang="cs-CZ" altLang="cs-CZ"/>
              <a:t>Zákazník hradí celou cenu poskytovaných služeb (podniky VS dosahují zisku)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33400" indent="-533400">
              <a:buClr>
                <a:schemeClr val="accent2"/>
              </a:buClr>
              <a:buSzTx/>
              <a:buFont typeface="Wingdings" panose="05000000000000000000" pitchFamily="2" charset="2"/>
              <a:buAutoNum type="arabicPeriod" startAt="2"/>
            </a:pPr>
            <a:r>
              <a:rPr lang="cs-CZ" altLang="cs-CZ" b="1" dirty="0"/>
              <a:t>Účelové stravování</a:t>
            </a:r>
          </a:p>
          <a:p>
            <a:pPr marL="914400" lvl="1" indent="-457200"/>
            <a:r>
              <a:rPr lang="cs-CZ" altLang="cs-CZ" dirty="0"/>
              <a:t>Určen ke stravování pouze určité skupiny obyvatelstva</a:t>
            </a:r>
          </a:p>
          <a:p>
            <a:pPr marL="914400" lvl="1" indent="-457200"/>
            <a:r>
              <a:rPr lang="cs-CZ" altLang="cs-CZ" dirty="0"/>
              <a:t>Strávník hradí pouze </a:t>
            </a:r>
            <a:r>
              <a:rPr lang="cs-CZ" altLang="cs-CZ" dirty="0" smtClean="0"/>
              <a:t>hodnotu </a:t>
            </a:r>
            <a:r>
              <a:rPr lang="cs-CZ" altLang="cs-CZ" dirty="0"/>
              <a:t>surovin (podniky obvykle nevytváří zisk)</a:t>
            </a:r>
          </a:p>
          <a:p>
            <a:pPr marL="914400" lvl="1" indent="-457200"/>
            <a:r>
              <a:rPr lang="cs-CZ" altLang="cs-CZ" dirty="0"/>
              <a:t>Zpravidla plní jen funkci stravovací</a:t>
            </a:r>
          </a:p>
          <a:p>
            <a:pPr marL="914400" lvl="1" indent="-457200"/>
            <a:r>
              <a:rPr lang="cs-CZ" altLang="cs-CZ" dirty="0"/>
              <a:t>Formy: závodní, školní a ústavní stravování</a:t>
            </a:r>
          </a:p>
          <a:p>
            <a:pPr marL="533400" indent="-533400"/>
            <a:endParaRPr lang="cs-CZ" alt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dirty="0"/>
              <a:t>MACH, Josef. </a:t>
            </a:r>
            <a:r>
              <a:rPr lang="cs-CZ" altLang="cs-CZ" i="1" dirty="0"/>
              <a:t>Ekonomika pro střední odborná učiliště obor kuchař/číšník</a:t>
            </a:r>
            <a:r>
              <a:rPr lang="cs-CZ" altLang="cs-CZ" dirty="0"/>
              <a:t>. 3. vydání. Praha: Nakladatelství Fortuna, 2011. ISBN 978-80-7373-034-5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5553205"/>
      </p:ext>
    </p:extLst>
  </p:cSld>
  <p:clrMapOvr>
    <a:masterClrMapping/>
  </p:clrMapOvr>
</p:sld>
</file>

<file path=ppt/theme/theme1.xml><?xml version="1.0" encoding="utf-8"?>
<a:theme xmlns:a="http://schemas.openxmlformats.org/drawingml/2006/main" name="Linky">
  <a:themeElements>
    <a:clrScheme name="Linky 6">
      <a:dk1>
        <a:srgbClr val="000000"/>
      </a:dk1>
      <a:lt1>
        <a:srgbClr val="FFFFFF"/>
      </a:lt1>
      <a:dk2>
        <a:srgbClr val="666699"/>
      </a:dk2>
      <a:lt2>
        <a:srgbClr val="FFCC00"/>
      </a:lt2>
      <a:accent1>
        <a:srgbClr val="FF9900"/>
      </a:accent1>
      <a:accent2>
        <a:srgbClr val="FF0000"/>
      </a:accent2>
      <a:accent3>
        <a:srgbClr val="FFFFFF"/>
      </a:accent3>
      <a:accent4>
        <a:srgbClr val="000000"/>
      </a:accent4>
      <a:accent5>
        <a:srgbClr val="FFCAAA"/>
      </a:accent5>
      <a:accent6>
        <a:srgbClr val="E70000"/>
      </a:accent6>
      <a:hlink>
        <a:srgbClr val="666699"/>
      </a:hlink>
      <a:folHlink>
        <a:srgbClr val="999966"/>
      </a:folHlink>
    </a:clrScheme>
    <a:fontScheme name="Linky">
      <a:majorFont>
        <a:latin typeface="Garamond"/>
        <a:ea typeface=""/>
        <a:cs typeface="Arial"/>
      </a:majorFont>
      <a:minorFont>
        <a:latin typeface="Verdan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Linky 1">
        <a:dk1>
          <a:srgbClr val="006699"/>
        </a:dk1>
        <a:lt1>
          <a:srgbClr val="FFFFFF"/>
        </a:lt1>
        <a:dk2>
          <a:srgbClr val="000000"/>
        </a:dk2>
        <a:lt2>
          <a:srgbClr val="99FF99"/>
        </a:lt2>
        <a:accent1>
          <a:srgbClr val="00CC99"/>
        </a:accent1>
        <a:accent2>
          <a:srgbClr val="009999"/>
        </a:accent2>
        <a:accent3>
          <a:srgbClr val="AAAAAA"/>
        </a:accent3>
        <a:accent4>
          <a:srgbClr val="DADADA"/>
        </a:accent4>
        <a:accent5>
          <a:srgbClr val="AAE2CA"/>
        </a:accent5>
        <a:accent6>
          <a:srgbClr val="008A8A"/>
        </a:accent6>
        <a:hlink>
          <a:srgbClr val="0066FF"/>
        </a:hlink>
        <a:folHlink>
          <a:srgbClr val="989CB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2">
        <a:dk1>
          <a:srgbClr val="808000"/>
        </a:dk1>
        <a:lt1>
          <a:srgbClr val="FFFFFF"/>
        </a:lt1>
        <a:dk2>
          <a:srgbClr val="5C271E"/>
        </a:dk2>
        <a:lt2>
          <a:srgbClr val="FFDD89"/>
        </a:lt2>
        <a:accent1>
          <a:srgbClr val="CC6600"/>
        </a:accent1>
        <a:accent2>
          <a:srgbClr val="CC9900"/>
        </a:accent2>
        <a:accent3>
          <a:srgbClr val="B5ACAB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3">
        <a:dk1>
          <a:srgbClr val="763B00"/>
        </a:dk1>
        <a:lt1>
          <a:srgbClr val="FFFFFF"/>
        </a:lt1>
        <a:dk2>
          <a:srgbClr val="330000"/>
        </a:dk2>
        <a:lt2>
          <a:srgbClr val="CC9900"/>
        </a:lt2>
        <a:accent1>
          <a:srgbClr val="FFCC00"/>
        </a:accent1>
        <a:accent2>
          <a:srgbClr val="CC3300"/>
        </a:accent2>
        <a:accent3>
          <a:srgbClr val="AD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666699"/>
        </a:hlink>
        <a:folHlink>
          <a:srgbClr val="99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4">
        <a:dk1>
          <a:srgbClr val="6D3696"/>
        </a:dk1>
        <a:lt1>
          <a:srgbClr val="FFFFFF"/>
        </a:lt1>
        <a:dk2>
          <a:srgbClr val="51255D"/>
        </a:dk2>
        <a:lt2>
          <a:srgbClr val="FFFFCC"/>
        </a:lt2>
        <a:accent1>
          <a:srgbClr val="666699"/>
        </a:accent1>
        <a:accent2>
          <a:srgbClr val="800080"/>
        </a:accent2>
        <a:accent3>
          <a:srgbClr val="B3ACB6"/>
        </a:accent3>
        <a:accent4>
          <a:srgbClr val="DADADA"/>
        </a:accent4>
        <a:accent5>
          <a:srgbClr val="B8B8CA"/>
        </a:accent5>
        <a:accent6>
          <a:srgbClr val="730073"/>
        </a:accent6>
        <a:hlink>
          <a:srgbClr val="CCCC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5">
        <a:dk1>
          <a:srgbClr val="CC6600"/>
        </a:dk1>
        <a:lt1>
          <a:srgbClr val="FFFFFF"/>
        </a:lt1>
        <a:dk2>
          <a:srgbClr val="4A553B"/>
        </a:dk2>
        <a:lt2>
          <a:srgbClr val="FFBF1F"/>
        </a:lt2>
        <a:accent1>
          <a:srgbClr val="FFCC00"/>
        </a:accent1>
        <a:accent2>
          <a:srgbClr val="CC9900"/>
        </a:accent2>
        <a:accent3>
          <a:srgbClr val="B1B4AF"/>
        </a:accent3>
        <a:accent4>
          <a:srgbClr val="DADADA"/>
        </a:accent4>
        <a:accent5>
          <a:srgbClr val="FFE2AA"/>
        </a:accent5>
        <a:accent6>
          <a:srgbClr val="B98A00"/>
        </a:accent6>
        <a:hlink>
          <a:srgbClr val="669900"/>
        </a:hlink>
        <a:folHlink>
          <a:srgbClr val="A3A2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inky 6">
        <a:dk1>
          <a:srgbClr val="000000"/>
        </a:dk1>
        <a:lt1>
          <a:srgbClr val="FFFFFF"/>
        </a:lt1>
        <a:dk2>
          <a:srgbClr val="666699"/>
        </a:dk2>
        <a:lt2>
          <a:srgbClr val="FFCC00"/>
        </a:lt2>
        <a:accent1>
          <a:srgbClr val="FF9900"/>
        </a:accent1>
        <a:accent2>
          <a:srgbClr val="FF0000"/>
        </a:accent2>
        <a:accent3>
          <a:srgbClr val="FFFFFF"/>
        </a:accent3>
        <a:accent4>
          <a:srgbClr val="000000"/>
        </a:accent4>
        <a:accent5>
          <a:srgbClr val="FFCAAA"/>
        </a:accent5>
        <a:accent6>
          <a:srgbClr val="E70000"/>
        </a:accent6>
        <a:hlink>
          <a:srgbClr val="666699"/>
        </a:hlink>
        <a:folHlink>
          <a:srgbClr val="99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7">
        <a:dk1>
          <a:srgbClr val="000000"/>
        </a:dk1>
        <a:lt1>
          <a:srgbClr val="FFFFFF"/>
        </a:lt1>
        <a:dk2>
          <a:srgbClr val="CC3300"/>
        </a:dk2>
        <a:lt2>
          <a:srgbClr val="66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CC9900"/>
        </a:hlink>
        <a:folHlink>
          <a:srgbClr val="9966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inky 8">
        <a:dk1>
          <a:srgbClr val="000000"/>
        </a:dk1>
        <a:lt1>
          <a:srgbClr val="FFFFFF"/>
        </a:lt1>
        <a:dk2>
          <a:srgbClr val="999900"/>
        </a:dk2>
        <a:lt2>
          <a:srgbClr val="666600"/>
        </a:lt2>
        <a:accent1>
          <a:srgbClr val="99CC00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B9B95C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Level</Template>
  <TotalTime>27</TotalTime>
  <Words>281</Words>
  <Application>Microsoft Office PowerPoint</Application>
  <PresentationFormat>Předvádění na obrazovce (4:3)</PresentationFormat>
  <Paragraphs>58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Linky</vt:lpstr>
      <vt:lpstr>Snímek 1</vt:lpstr>
      <vt:lpstr>Snímek 2</vt:lpstr>
      <vt:lpstr>SPOLEČNÉ STRAVOVÁNÍ</vt:lpstr>
      <vt:lpstr>SPOLEČNÉ STRAVOVÁNÍ</vt:lpstr>
      <vt:lpstr>Funkce společného stravování</vt:lpstr>
      <vt:lpstr>ČLENĚNÍ A FORMY  SPOLEČNÉHO STRAVOVÁNÍ</vt:lpstr>
      <vt:lpstr>Snímek 7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SPOLEČNÉ STRAVOVÁNÍ</dc:title>
  <dc:creator>gabeka</dc:creator>
  <cp:lastModifiedBy>Dum</cp:lastModifiedBy>
  <cp:revision>13</cp:revision>
  <dcterms:created xsi:type="dcterms:W3CDTF">2014-05-25T19:55:30Z</dcterms:created>
  <dcterms:modified xsi:type="dcterms:W3CDTF">2014-06-25T17:32:08Z</dcterms:modified>
</cp:coreProperties>
</file>