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25"/>
  </p:notesMasterIdLst>
  <p:handoutMasterIdLst>
    <p:handoutMasterId r:id="rId26"/>
  </p:handoutMasterIdLst>
  <p:sldIdLst>
    <p:sldId id="262" r:id="rId2"/>
    <p:sldId id="263" r:id="rId3"/>
    <p:sldId id="256" r:id="rId4"/>
    <p:sldId id="268" r:id="rId5"/>
    <p:sldId id="269" r:id="rId6"/>
    <p:sldId id="270" r:id="rId7"/>
    <p:sldId id="271" r:id="rId8"/>
    <p:sldId id="283" r:id="rId9"/>
    <p:sldId id="272" r:id="rId10"/>
    <p:sldId id="284" r:id="rId11"/>
    <p:sldId id="273" r:id="rId12"/>
    <p:sldId id="279" r:id="rId13"/>
    <p:sldId id="280" r:id="rId14"/>
    <p:sldId id="264" r:id="rId15"/>
    <p:sldId id="274" r:id="rId16"/>
    <p:sldId id="282" r:id="rId17"/>
    <p:sldId id="275" r:id="rId18"/>
    <p:sldId id="266" r:id="rId19"/>
    <p:sldId id="276" r:id="rId20"/>
    <p:sldId id="277" r:id="rId21"/>
    <p:sldId id="281" r:id="rId22"/>
    <p:sldId id="278" r:id="rId23"/>
    <p:sldId id="267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6F0085C-B8F5-47CB-A438-4B67948B86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780351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CCF4B07B-0F61-41E9-A631-9F690519E0E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4042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fld id="{7FFA3C8E-FDDC-47CD-9BF7-0F661D0D8810}" type="slidenum">
              <a:rPr lang="cs-CZ" altLang="cs-CZ" b="1">
                <a:latin typeface="Arial" panose="020B0604020202020204" pitchFamily="34" charset="0"/>
              </a:rPr>
              <a:pPr/>
              <a:t>1</a:t>
            </a:fld>
            <a:endParaRPr lang="cs-CZ" altLang="cs-CZ" b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337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fld id="{09002DD2-509C-4673-B555-9AD7DFC1C72F}" type="slidenum">
              <a:rPr lang="cs-CZ" altLang="cs-CZ" b="1">
                <a:latin typeface="Arial" panose="020B0604020202020204" pitchFamily="34" charset="0"/>
              </a:rPr>
              <a:pPr/>
              <a:t>2</a:t>
            </a:fld>
            <a:endParaRPr lang="cs-CZ" altLang="cs-CZ" b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36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C61792-6EAC-4BC4-9D10-A01C2E9A70D7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51001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C61792-6EAC-4BC4-9D10-A01C2E9A70D7}" type="slidenum">
              <a:rPr lang="cs-CZ" altLang="cs-CZ"/>
              <a:pPr/>
              <a:t>14</a:t>
            </a:fld>
            <a:endParaRPr lang="cs-CZ" alt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041251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C61792-6EAC-4BC4-9D10-A01C2E9A70D7}" type="slidenum">
              <a:rPr lang="cs-CZ" altLang="cs-CZ"/>
              <a:pPr/>
              <a:t>18</a:t>
            </a:fld>
            <a:endParaRPr lang="cs-CZ" altLang="cs-CZ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3409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4B951A10-C7A5-444C-BC45-7E0AFB5CB33F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3840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86692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D7B69B5F-C8BF-4823-B547-7392E3BD7908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9153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CCFD09-CAB0-458C-88CA-37F637BE44D7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6188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D7A97F-2847-4188-9F63-87E6877D4D04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33661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E0ABF-C312-43D2-942A-AFCDC8F8D18C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10501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1386-3EEC-4A4B-89AB-1D3A7355DF4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88411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5773FD-481C-44AE-8A0F-3C8340063994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34681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B840ED-5FDB-4F4B-8431-4AB5EBF381E0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65319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3976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53290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930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78267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405574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40601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D880FA-1E71-42DC-AAB2-2D9BEE995BC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5739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918FFFEF-FB8F-434A-926E-8A850B9D352B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552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93C3F-ACB8-46E0-80E5-330D2477FCBE}" type="slidenum">
              <a:rPr lang="cs-CZ" altLang="cs-CZ" smtClean="0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569623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  <p:sldLayoutId id="2147483998" r:id="rId14"/>
    <p:sldLayoutId id="2147483999" r:id="rId15"/>
    <p:sldLayoutId id="2147484000" r:id="rId16"/>
    <p:sldLayoutId id="214748400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965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195736" y="6309320"/>
            <a:ext cx="5004665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1pPr>
            <a:lvl2pPr marL="417910" indent="-160735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2pPr>
            <a:lvl3pPr marL="642938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3pPr>
            <a:lvl4pPr marL="900113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4pPr>
            <a:lvl5pPr marL="1157288" indent="-128588"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5pPr>
            <a:lvl6pPr marL="15001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6pPr>
            <a:lvl7pPr marL="18430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7pPr>
            <a:lvl8pPr marL="21859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8pPr>
            <a:lvl9pPr marL="2528888" indent="-1285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cs-CZ" altLang="cs-CZ" sz="1200" dirty="0" smtClean="0">
                <a:latin typeface="Arial" panose="020B0604020202020204" pitchFamily="34" charset="0"/>
              </a:rPr>
              <a:t>Střední škola a Vyšší odborná škola cestovního ruchu, </a:t>
            </a:r>
            <a:endParaRPr lang="cs-CZ" altLang="cs-CZ" sz="1200" dirty="0">
              <a:latin typeface="Arial" panose="020B0604020202020204" pitchFamily="34" charset="0"/>
            </a:endParaRPr>
          </a:p>
          <a:p>
            <a:pPr algn="ctr">
              <a:defRPr/>
            </a:pPr>
            <a:r>
              <a:rPr lang="cs-CZ" altLang="cs-CZ" sz="1200" dirty="0" smtClean="0">
                <a:latin typeface="Arial" panose="020B0604020202020204" pitchFamily="34" charset="0"/>
              </a:rPr>
              <a:t>Senovážné </a:t>
            </a:r>
            <a:r>
              <a:rPr lang="cs-CZ" altLang="cs-CZ" sz="1200" dirty="0">
                <a:latin typeface="Arial" panose="020B0604020202020204" pitchFamily="34" charset="0"/>
              </a:rPr>
              <a:t>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278918"/>
              </p:ext>
            </p:extLst>
          </p:nvPr>
        </p:nvGraphicFramePr>
        <p:xfrm>
          <a:off x="827584" y="2349500"/>
          <a:ext cx="7881441" cy="37703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0240"/>
                <a:gridCol w="5721201"/>
              </a:tblGrid>
              <a:tr h="4717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marL="51435" marR="51435" marT="25720" marB="2572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20 – </a:t>
                      </a:r>
                      <a:r>
                        <a:rPr lang="cs-CZ" sz="1800" b="1" dirty="0" smtClean="0">
                          <a:solidFill>
                            <a:schemeClr val="tx1"/>
                          </a:solidFill>
                        </a:rPr>
                        <a:t>Veřejné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</a:rPr>
                        <a:t> a účelové stravování, ubytovací zařízení</a:t>
                      </a:r>
                      <a:endParaRPr lang="cs-CZ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92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Ing. Gabriela Bendová </a:t>
                      </a:r>
                      <a:r>
                        <a:rPr lang="cs-CZ" sz="1800" b="0" dirty="0" err="1" smtClean="0">
                          <a:solidFill>
                            <a:schemeClr val="tx1"/>
                          </a:solidFill>
                        </a:rPr>
                        <a:t>Karpytová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  <a:tr h="5033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celek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Veřejné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</a:rPr>
                        <a:t> a účelové stravování, ubytovací zařízení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</a:t>
                      </a:r>
                      <a:r>
                        <a:rPr lang="cs-CZ" sz="1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ročník, učňovský obor – kuchař, číšník</a:t>
                      </a:r>
                      <a:endParaRPr lang="cs-CZ" sz="18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25720" marB="25720" anchor="ctr"/>
                </a:tc>
              </a:tr>
              <a:tr h="461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1" cap="small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b="1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8576" marR="38576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Prosinec 2013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L="51435" marR="51435" marT="25720" marB="2572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759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2" y="764704"/>
            <a:ext cx="7453312" cy="5470525"/>
          </a:xfrm>
        </p:spPr>
        <p:txBody>
          <a:bodyPr>
            <a:normAutofit/>
          </a:bodyPr>
          <a:lstStyle/>
          <a:p>
            <a:pPr fontAlgn="auto">
              <a:buFont typeface="Wingdings" panose="05000000000000000000" pitchFamily="2" charset="2"/>
              <a:buNone/>
              <a:defRPr/>
            </a:pPr>
            <a:r>
              <a:rPr lang="cs-CZ" altLang="cs-CZ" sz="2200" b="1" dirty="0" smtClean="0"/>
              <a:t>Anotace:</a:t>
            </a:r>
          </a:p>
          <a:p>
            <a:pPr fontAlgn="auto">
              <a:buFont typeface="Wingdings" panose="05000000000000000000" pitchFamily="2" charset="2"/>
              <a:buNone/>
              <a:defRPr/>
            </a:pPr>
            <a:r>
              <a:rPr lang="cs-CZ" altLang="cs-CZ" sz="2200" dirty="0" smtClean="0"/>
              <a:t>	Tento materiál slouží k získání základních znalostí v oblasti veřejného a účelového stravování – základní charakteristika jednotlivých forem veřejného a účelového stravování; též je uvedena základní charakteristika ubytovacího zařízení. K prezentaci je vhodné poskytnout doplňující komentář. </a:t>
            </a:r>
          </a:p>
          <a:p>
            <a:pPr fontAlgn="auto">
              <a:buFont typeface="Wingdings" panose="05000000000000000000" pitchFamily="2" charset="2"/>
              <a:buNone/>
              <a:defRPr/>
            </a:pPr>
            <a:endParaRPr lang="cs-CZ" altLang="cs-CZ" sz="2200" b="1" dirty="0" smtClean="0"/>
          </a:p>
          <a:p>
            <a:pPr fontAlgn="auto">
              <a:buFont typeface="Wingdings" panose="05000000000000000000" pitchFamily="2" charset="2"/>
              <a:buNone/>
              <a:defRPr/>
            </a:pPr>
            <a:r>
              <a:rPr lang="cs-CZ" altLang="cs-CZ" sz="2200" b="1" dirty="0" smtClean="0"/>
              <a:t>Metodické pokyny:</a:t>
            </a:r>
          </a:p>
          <a:p>
            <a:pPr fontAlgn="auto">
              <a:buFont typeface="Wingdings" panose="05000000000000000000" pitchFamily="2" charset="2"/>
              <a:buNone/>
              <a:defRPr/>
            </a:pPr>
            <a:r>
              <a:rPr lang="cs-CZ" altLang="cs-CZ" sz="2200" dirty="0" smtClean="0"/>
              <a:t>	Materiál je vytvořen jako prezentace v programu MS PowerPoint. Pro jeho využití je potřeba mít k dispozici počítač nebo notebook, dataprojektor, promítací plochu a příslušné programové vybavení.</a:t>
            </a:r>
          </a:p>
        </p:txBody>
      </p:sp>
    </p:spTree>
    <p:extLst>
      <p:ext uri="{BB962C8B-B14F-4D97-AF65-F5344CB8AC3E}">
        <p14:creationId xmlns:p14="http://schemas.microsoft.com/office/powerpoint/2010/main" val="559204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VEŘEJNÉ STRAVOVÁNÍ</a:t>
            </a:r>
            <a:endParaRPr lang="cs-CZ" alt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effectLst/>
              </a:rPr>
              <a:t>Dělení veřejného </a:t>
            </a:r>
            <a:r>
              <a:rPr lang="cs-CZ" dirty="0" smtClean="0">
                <a:effectLst/>
              </a:rPr>
              <a:t>stravování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800" dirty="0" smtClean="0">
                <a:effectLst/>
              </a:rPr>
              <a:t>podniky </a:t>
            </a:r>
            <a:r>
              <a:rPr lang="cs-CZ" sz="2800" dirty="0">
                <a:effectLst/>
              </a:rPr>
              <a:t>s funkcí stravovací</a:t>
            </a:r>
          </a:p>
          <a:p>
            <a:pPr lvl="0"/>
            <a:r>
              <a:rPr lang="cs-CZ" sz="2800" dirty="0">
                <a:effectLst/>
              </a:rPr>
              <a:t>podniky s funkcí </a:t>
            </a:r>
            <a:r>
              <a:rPr lang="cs-CZ" sz="2800" dirty="0" smtClean="0">
                <a:effectLst/>
              </a:rPr>
              <a:t>společensko</a:t>
            </a:r>
            <a:r>
              <a:rPr lang="cs-CZ" sz="2800" dirty="0">
                <a:effectLst/>
              </a:rPr>
              <a:t>-</a:t>
            </a:r>
            <a:r>
              <a:rPr lang="cs-CZ" sz="2800" dirty="0" smtClean="0">
                <a:effectLst/>
              </a:rPr>
              <a:t>zábavní</a:t>
            </a:r>
            <a:endParaRPr lang="cs-CZ" sz="2800" dirty="0">
              <a:effectLst/>
            </a:endParaRPr>
          </a:p>
          <a:p>
            <a:pPr lvl="0"/>
            <a:r>
              <a:rPr lang="cs-CZ" sz="2800" dirty="0">
                <a:effectLst/>
              </a:rPr>
              <a:t>podniky s funkcí doplňkového stravování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3991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500" dirty="0" smtClean="0">
                <a:effectLst/>
              </a:rPr>
              <a:t>1. PODNIKY </a:t>
            </a:r>
            <a:r>
              <a:rPr lang="cs-CZ" sz="3500" dirty="0">
                <a:effectLst/>
              </a:rPr>
              <a:t>S FUNKCÍ </a:t>
            </a:r>
            <a:r>
              <a:rPr lang="cs-CZ" sz="3500" dirty="0" smtClean="0">
                <a:effectLst/>
              </a:rPr>
              <a:t>STRAVOVACÍ</a:t>
            </a:r>
            <a:endParaRPr lang="cs-CZ" sz="35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7927032" cy="4188472"/>
          </a:xfrm>
        </p:spPr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Jídelny se samoobsluhou</a:t>
            </a:r>
          </a:p>
          <a:p>
            <a:pPr lvl="1"/>
            <a:r>
              <a:rPr lang="cs-CZ" sz="2400" dirty="0">
                <a:effectLst/>
              </a:rPr>
              <a:t>zřizují se v centrech větších měst, v turistických střediscích, na nádražích…</a:t>
            </a:r>
          </a:p>
          <a:p>
            <a:pPr lvl="1"/>
            <a:r>
              <a:rPr lang="cs-CZ" sz="2400" dirty="0" smtClean="0">
                <a:effectLst/>
              </a:rPr>
              <a:t>přizpůsobují se víceúčelovému </a:t>
            </a:r>
            <a:r>
              <a:rPr lang="cs-CZ" sz="2400" dirty="0">
                <a:effectLst/>
              </a:rPr>
              <a:t>využití (poskytování snídaní, obědů, přesnídávek i večeří)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</a:rPr>
              <a:t>Restaurace </a:t>
            </a:r>
            <a:endParaRPr lang="cs-CZ" sz="2800" dirty="0"/>
          </a:p>
          <a:p>
            <a:pPr lvl="1"/>
            <a:r>
              <a:rPr lang="cs-CZ" sz="2400" dirty="0"/>
              <a:t>poskytuje teplé i studené pokrmy</a:t>
            </a:r>
          </a:p>
          <a:p>
            <a:pPr lvl="1"/>
            <a:r>
              <a:rPr lang="cs-CZ" sz="2400" dirty="0">
                <a:effectLst/>
              </a:rPr>
              <a:t>různé zaměření restaurací (atypický interiér, zaměření na jídla určitého </a:t>
            </a:r>
            <a:r>
              <a:rPr lang="cs-CZ" sz="2400" dirty="0" smtClean="0">
                <a:effectLst/>
              </a:rPr>
              <a:t>národa </a:t>
            </a:r>
            <a:r>
              <a:rPr lang="cs-CZ" sz="2400" dirty="0">
                <a:effectLst/>
              </a:rPr>
              <a:t>– </a:t>
            </a:r>
            <a:r>
              <a:rPr lang="cs-CZ" sz="2400" dirty="0" smtClean="0">
                <a:effectLst/>
              </a:rPr>
              <a:t>např. čínské</a:t>
            </a:r>
            <a:r>
              <a:rPr lang="cs-CZ" sz="2400" dirty="0">
                <a:effectLst/>
              </a:rPr>
              <a:t>, italské, řecké</a:t>
            </a:r>
            <a:r>
              <a:rPr lang="cs-CZ" sz="2400" dirty="0" smtClean="0">
                <a:effectLst/>
              </a:rPr>
              <a:t>, francouzské)</a:t>
            </a:r>
            <a:endParaRPr lang="cs-CZ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89402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8143056" cy="4521128"/>
          </a:xfrm>
        </p:spPr>
        <p:txBody>
          <a:bodyPr>
            <a:normAutofit fontScale="92500" lnSpcReduction="10000"/>
          </a:bodyPr>
          <a:lstStyle/>
          <a:p>
            <a:r>
              <a:rPr lang="cs-CZ" sz="3000" b="1" dirty="0">
                <a:solidFill>
                  <a:schemeClr val="accent2"/>
                </a:solidFill>
              </a:rPr>
              <a:t>Motoresty</a:t>
            </a:r>
          </a:p>
          <a:p>
            <a:pPr lvl="1"/>
            <a:r>
              <a:rPr lang="cs-CZ" sz="2600" dirty="0"/>
              <a:t>restaurace u </a:t>
            </a:r>
            <a:r>
              <a:rPr lang="cs-CZ" sz="2600" dirty="0" err="1" smtClean="0"/>
              <a:t>frekvent</a:t>
            </a:r>
            <a:r>
              <a:rPr lang="cs-CZ" sz="2600" dirty="0" smtClean="0"/>
              <a:t>. </a:t>
            </a:r>
            <a:r>
              <a:rPr lang="cs-CZ" sz="2600" dirty="0"/>
              <a:t>silnic s možností parkování</a:t>
            </a:r>
          </a:p>
          <a:p>
            <a:pPr lvl="0"/>
            <a:r>
              <a:rPr lang="cs-CZ" sz="3000" b="1" dirty="0" smtClean="0">
                <a:solidFill>
                  <a:schemeClr val="accent2"/>
                </a:solidFill>
                <a:effectLst/>
              </a:rPr>
              <a:t>Pohostinství</a:t>
            </a:r>
            <a:endParaRPr lang="cs-CZ" sz="30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600" dirty="0">
                <a:effectLst/>
              </a:rPr>
              <a:t>jednoduchá zařízení, většinou se zřizují na venkově</a:t>
            </a:r>
          </a:p>
          <a:p>
            <a:pPr lvl="1"/>
            <a:r>
              <a:rPr lang="cs-CZ" sz="2600" dirty="0">
                <a:effectLst/>
              </a:rPr>
              <a:t>často plní funkci i společenskou</a:t>
            </a:r>
          </a:p>
          <a:p>
            <a:pPr lvl="1"/>
            <a:r>
              <a:rPr lang="cs-CZ" sz="2600" dirty="0">
                <a:effectLst/>
              </a:rPr>
              <a:t>nabízí jednoduchý sortiment pokrmů a nápojů</a:t>
            </a:r>
          </a:p>
          <a:p>
            <a:pPr lvl="0"/>
            <a:r>
              <a:rPr lang="cs-CZ" sz="3000" b="1" dirty="0">
                <a:solidFill>
                  <a:schemeClr val="accent2"/>
                </a:solidFill>
              </a:rPr>
              <a:t>Bary</a:t>
            </a:r>
          </a:p>
          <a:p>
            <a:pPr lvl="1"/>
            <a:r>
              <a:rPr lang="cs-CZ" sz="2600" dirty="0" smtClean="0">
                <a:effectLst/>
              </a:rPr>
              <a:t>zřizovány </a:t>
            </a:r>
            <a:r>
              <a:rPr lang="cs-CZ" sz="2600" dirty="0">
                <a:effectLst/>
              </a:rPr>
              <a:t>v hotelích a na frekventovaných místech</a:t>
            </a:r>
          </a:p>
          <a:p>
            <a:pPr lvl="1"/>
            <a:r>
              <a:rPr lang="cs-CZ" sz="2600" dirty="0">
                <a:effectLst/>
              </a:rPr>
              <a:t>poskytuje stravování a rychlé občerstvení</a:t>
            </a:r>
          </a:p>
          <a:p>
            <a:pPr lvl="1"/>
            <a:r>
              <a:rPr lang="cs-CZ" sz="2600" dirty="0">
                <a:effectLst/>
              </a:rPr>
              <a:t>plní i </a:t>
            </a:r>
            <a:r>
              <a:rPr lang="cs-CZ" sz="2600" dirty="0" smtClean="0">
                <a:effectLst/>
              </a:rPr>
              <a:t>společensko</a:t>
            </a:r>
            <a:r>
              <a:rPr lang="cs-CZ" sz="2600" dirty="0"/>
              <a:t>-</a:t>
            </a:r>
            <a:r>
              <a:rPr lang="cs-CZ" sz="2600" dirty="0" smtClean="0">
                <a:effectLst/>
              </a:rPr>
              <a:t>zábavní </a:t>
            </a:r>
            <a:r>
              <a:rPr lang="cs-CZ" sz="2600" dirty="0">
                <a:effectLst/>
              </a:rPr>
              <a:t>funkci (především noční bary, které tím spadají do </a:t>
            </a:r>
            <a:r>
              <a:rPr lang="cs-CZ" sz="2600" dirty="0" smtClean="0">
                <a:effectLst/>
              </a:rPr>
              <a:t>2. kategorie)</a:t>
            </a:r>
            <a:endParaRPr lang="cs-CZ" sz="2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053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effectLst/>
              </a:rPr>
              <a:t>2. PODNIKY </a:t>
            </a:r>
            <a:r>
              <a:rPr lang="cs-CZ" b="0" dirty="0">
                <a:effectLst/>
              </a:rPr>
              <a:t>S FUNKCÍ SPOLEČENSKO ZÁBAVNÍ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3"/>
            <a:ext cx="7783016" cy="3599316"/>
          </a:xfrm>
        </p:spPr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Kavárny</a:t>
            </a:r>
            <a:endParaRPr lang="cs-CZ" sz="28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>
                <a:effectLst/>
              </a:rPr>
              <a:t>zřizovány v centru velkých nebo lázeňských měst</a:t>
            </a:r>
          </a:p>
          <a:p>
            <a:pPr lvl="1"/>
            <a:r>
              <a:rPr lang="cs-CZ" sz="2400" dirty="0">
                <a:effectLst/>
              </a:rPr>
              <a:t>jsou uzpůsobeny na delší pobyt hosta</a:t>
            </a:r>
          </a:p>
          <a:p>
            <a:pPr lvl="1"/>
            <a:r>
              <a:rPr lang="cs-CZ" sz="2400" dirty="0">
                <a:effectLst/>
              </a:rPr>
              <a:t>mohou být specializovány – taneční kavárny, koncertní kavárny, kavárny s možností společenských her (např. šachy)</a:t>
            </a:r>
          </a:p>
          <a:p>
            <a:pPr lvl="1"/>
            <a:r>
              <a:rPr lang="cs-CZ" sz="2400" dirty="0">
                <a:effectLst/>
              </a:rPr>
              <a:t>poskytují široký sortiment teplých a studených nápojů, cukrářské výrobky, studené </a:t>
            </a:r>
            <a:r>
              <a:rPr lang="cs-CZ" sz="2400" dirty="0" smtClean="0">
                <a:effectLst/>
              </a:rPr>
              <a:t>pokrmy</a:t>
            </a:r>
            <a:endParaRPr lang="cs-CZ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704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3"/>
            <a:ext cx="7927032" cy="3599316"/>
          </a:xfrm>
        </p:spPr>
        <p:txBody>
          <a:bodyPr/>
          <a:lstStyle/>
          <a:p>
            <a:pPr lvl="0"/>
            <a:r>
              <a:rPr lang="cs-CZ" sz="2800" b="1" dirty="0">
                <a:solidFill>
                  <a:schemeClr val="accent2"/>
                </a:solidFill>
              </a:rPr>
              <a:t>Vinárny</a:t>
            </a:r>
            <a:endParaRPr lang="cs-CZ" sz="2800" dirty="0">
              <a:solidFill>
                <a:schemeClr val="accent2"/>
              </a:solidFill>
            </a:endParaRPr>
          </a:p>
          <a:p>
            <a:pPr lvl="1"/>
            <a:r>
              <a:rPr lang="cs-CZ" sz="2400" dirty="0"/>
              <a:t>zřizují se v centru velkých měst, na sídlištích, v místech </a:t>
            </a:r>
            <a:r>
              <a:rPr lang="cs-CZ" sz="2400" dirty="0" smtClean="0"/>
              <a:t>CR</a:t>
            </a:r>
            <a:endParaRPr lang="cs-CZ" sz="2400" dirty="0"/>
          </a:p>
          <a:p>
            <a:pPr lvl="1"/>
            <a:r>
              <a:rPr lang="cs-CZ" sz="2400" dirty="0"/>
              <a:t>jsou přizpůsobeny na delší pobyt hosta</a:t>
            </a:r>
          </a:p>
          <a:p>
            <a:pPr lvl="1"/>
            <a:r>
              <a:rPr lang="cs-CZ" sz="2400" dirty="0"/>
              <a:t>nabízí široký sortiment kvalitních značkových vín a </a:t>
            </a:r>
            <a:r>
              <a:rPr lang="cs-CZ" sz="2400" dirty="0" smtClean="0"/>
              <a:t>pokrmy </a:t>
            </a:r>
            <a:r>
              <a:rPr lang="cs-CZ" sz="2400" dirty="0"/>
              <a:t>studené kuchyně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5332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3"/>
            <a:ext cx="8143056" cy="3599316"/>
          </a:xfrm>
        </p:spPr>
        <p:txBody>
          <a:bodyPr>
            <a:norm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Pivnice</a:t>
            </a:r>
            <a:endParaRPr lang="cs-CZ" sz="28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>
                <a:effectLst/>
              </a:rPr>
              <a:t>specializované zařízení určené k prodeji piva a k tomu vhodných pokrmů</a:t>
            </a:r>
          </a:p>
          <a:p>
            <a:pPr lvl="1"/>
            <a:r>
              <a:rPr lang="cs-CZ" sz="2400" dirty="0">
                <a:effectLst/>
              </a:rPr>
              <a:t>interiér většinou ovlivněn druhem podávaného piva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Hostinec</a:t>
            </a:r>
            <a:endParaRPr lang="cs-CZ" sz="28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>
                <a:effectLst/>
              </a:rPr>
              <a:t>zřizuje se v menších obcích</a:t>
            </a:r>
          </a:p>
          <a:p>
            <a:pPr lvl="1"/>
            <a:r>
              <a:rPr lang="cs-CZ" sz="2400" dirty="0">
                <a:effectLst/>
              </a:rPr>
              <a:t>zabezpečuje doplňkové stravování, občerstvení</a:t>
            </a:r>
          </a:p>
          <a:p>
            <a:pPr lvl="1"/>
            <a:r>
              <a:rPr lang="cs-CZ" sz="2400" dirty="0">
                <a:effectLst/>
              </a:rPr>
              <a:t>plní též funkci společenskou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341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800" b="1" dirty="0">
                <a:solidFill>
                  <a:schemeClr val="accent2"/>
                </a:solidFill>
              </a:rPr>
              <a:t>Koliba a salaš</a:t>
            </a:r>
            <a:endParaRPr lang="cs-CZ" sz="2800" dirty="0">
              <a:solidFill>
                <a:schemeClr val="accent2"/>
              </a:solidFill>
            </a:endParaRPr>
          </a:p>
          <a:p>
            <a:pPr lvl="1"/>
            <a:r>
              <a:rPr lang="cs-CZ" sz="2400" dirty="0"/>
              <a:t>úzce specializovaná střediska, která se zřizují v horských oblastech</a:t>
            </a:r>
          </a:p>
          <a:p>
            <a:pPr lvl="1"/>
            <a:r>
              <a:rPr lang="cs-CZ" sz="2400" dirty="0"/>
              <a:t>zvláštní interiér, sortiment jídel, nápojů i způsob obsluhy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3419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effectLst/>
              </a:rPr>
              <a:t>3. PODNIKY </a:t>
            </a:r>
            <a:r>
              <a:rPr lang="cs-CZ" b="0" dirty="0">
                <a:effectLst/>
              </a:rPr>
              <a:t>S FUNKCÍ DOPLŇKOVÉHO </a:t>
            </a:r>
            <a:r>
              <a:rPr lang="cs-CZ" b="0" dirty="0" smtClean="0">
                <a:effectLst/>
              </a:rPr>
              <a:t>STRAVOVÁNÍ</a:t>
            </a:r>
            <a:endParaRPr lang="cs-CZ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7711008" cy="4116463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Bufet a občerstvení</a:t>
            </a:r>
            <a:r>
              <a:rPr lang="cs-CZ" sz="2800" dirty="0">
                <a:solidFill>
                  <a:schemeClr val="accent2"/>
                </a:solidFill>
                <a:effectLst/>
              </a:rPr>
              <a:t> </a:t>
            </a:r>
            <a:r>
              <a:rPr lang="cs-CZ" sz="2800" dirty="0">
                <a:effectLst/>
              </a:rPr>
              <a:t>= střediska rychlého stravování, doplňkové stravování a prodej nápojů v místech s vysokou frekvencí obyvatelstva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</a:rPr>
              <a:t>Výčep piva </a:t>
            </a:r>
            <a:r>
              <a:rPr lang="cs-CZ" sz="2800" dirty="0">
                <a:effectLst/>
              </a:rPr>
              <a:t>– hlavní funkcí je prodej piva, bývá zpravidla součástí jiných zařízení společného stravování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</a:rPr>
              <a:t>Prodej přes ulici </a:t>
            </a:r>
            <a:r>
              <a:rPr lang="cs-CZ" sz="2800" dirty="0">
                <a:effectLst/>
              </a:rPr>
              <a:t>= způsob prodeje pokrmů do přinesených nádob a konzumovaných mimo provozovnu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925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STRAVOVÁNÍ V DOPRAVNÍCH PROSTŘEDCÍCH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7927032" cy="4260480"/>
          </a:xfrm>
        </p:spPr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Železniční doprava</a:t>
            </a:r>
            <a:endParaRPr lang="cs-CZ" sz="28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 smtClean="0">
                <a:effectLst/>
              </a:rPr>
              <a:t>stravovací </a:t>
            </a:r>
            <a:r>
              <a:rPr lang="cs-CZ" sz="2400" dirty="0">
                <a:effectLst/>
              </a:rPr>
              <a:t>služby jsou poskytovány v restauračních nebo </a:t>
            </a:r>
            <a:r>
              <a:rPr lang="cs-CZ" sz="2400" dirty="0" smtClean="0">
                <a:effectLst/>
              </a:rPr>
              <a:t>bufet. vozech (pouze </a:t>
            </a:r>
            <a:r>
              <a:rPr lang="cs-CZ" sz="2400" dirty="0">
                <a:effectLst/>
              </a:rPr>
              <a:t>u rychlíkových </a:t>
            </a:r>
            <a:r>
              <a:rPr lang="cs-CZ" sz="2400" dirty="0" smtClean="0">
                <a:effectLst/>
              </a:rPr>
              <a:t>souprav)</a:t>
            </a:r>
            <a:endParaRPr lang="cs-CZ" sz="2400" dirty="0">
              <a:effectLst/>
            </a:endParaRPr>
          </a:p>
          <a:p>
            <a:pPr lvl="1"/>
            <a:r>
              <a:rPr lang="cs-CZ" sz="2400" dirty="0">
                <a:effectLst/>
              </a:rPr>
              <a:t>podáván úzký sortiment jídel a nápojů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Letecká doprava</a:t>
            </a:r>
            <a:endParaRPr lang="cs-CZ" sz="28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>
                <a:effectLst/>
              </a:rPr>
              <a:t>využívá tzv. </a:t>
            </a:r>
            <a:r>
              <a:rPr lang="cs-CZ" sz="2400" dirty="0" err="1">
                <a:effectLst/>
              </a:rPr>
              <a:t>lunchboxů</a:t>
            </a:r>
            <a:endParaRPr lang="cs-CZ" sz="2400" dirty="0">
              <a:effectLst/>
            </a:endParaRPr>
          </a:p>
          <a:p>
            <a:pPr lvl="1"/>
            <a:r>
              <a:rPr lang="cs-CZ" sz="2400" dirty="0">
                <a:effectLst/>
              </a:rPr>
              <a:t>pokrmy jsou připravovány v letištních výrobnách, letušky pouze jídlo ohřívají a podávají cestujícím na </a:t>
            </a:r>
            <a:r>
              <a:rPr lang="cs-CZ" sz="2400" dirty="0" smtClean="0">
                <a:effectLst/>
              </a:rPr>
              <a:t>podnosech </a:t>
            </a:r>
            <a:r>
              <a:rPr lang="cs-CZ" sz="2400" dirty="0">
                <a:effectLst/>
              </a:rPr>
              <a:t>na palubách letadel</a:t>
            </a:r>
          </a:p>
          <a:p>
            <a:pPr lvl="1"/>
            <a:r>
              <a:rPr lang="cs-CZ" sz="2400" dirty="0">
                <a:effectLst/>
              </a:rPr>
              <a:t>jedná se o tzv. </a:t>
            </a:r>
            <a:r>
              <a:rPr lang="cs-CZ" sz="2400" b="1" dirty="0">
                <a:solidFill>
                  <a:schemeClr val="accent2"/>
                </a:solidFill>
                <a:effectLst/>
              </a:rPr>
              <a:t>catering</a:t>
            </a:r>
            <a:r>
              <a:rPr lang="cs-CZ" sz="2400" dirty="0">
                <a:solidFill>
                  <a:schemeClr val="accent2"/>
                </a:solidFill>
                <a:effectLst/>
              </a:rPr>
              <a:t> </a:t>
            </a:r>
            <a:r>
              <a:rPr lang="cs-CZ" sz="2400" dirty="0">
                <a:effectLst/>
              </a:rPr>
              <a:t>= způsob podávání jídel mimo místo </a:t>
            </a:r>
            <a:r>
              <a:rPr lang="cs-CZ" sz="2400" dirty="0" smtClean="0">
                <a:effectLst/>
              </a:rPr>
              <a:t>přípravy</a:t>
            </a:r>
            <a:endParaRPr lang="cs-CZ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01061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8215064" cy="3900439"/>
          </a:xfrm>
        </p:spPr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</a:rPr>
              <a:t>Lodní doprava</a:t>
            </a:r>
            <a:endParaRPr lang="cs-CZ" sz="2800" dirty="0">
              <a:solidFill>
                <a:schemeClr val="accent2"/>
              </a:solidFill>
            </a:endParaRPr>
          </a:p>
          <a:p>
            <a:pPr lvl="1"/>
            <a:r>
              <a:rPr lang="cs-CZ" sz="2400" dirty="0"/>
              <a:t>rozsah </a:t>
            </a:r>
            <a:r>
              <a:rPr lang="cs-CZ" sz="2400" dirty="0" smtClean="0"/>
              <a:t>strav. </a:t>
            </a:r>
            <a:r>
              <a:rPr lang="cs-CZ" sz="2400" dirty="0"/>
              <a:t>služeb vychází z délky a účelu přepravy</a:t>
            </a:r>
          </a:p>
          <a:p>
            <a:pPr lvl="1"/>
            <a:r>
              <a:rPr lang="cs-CZ" sz="2400" dirty="0"/>
              <a:t>kratší vzdálenosti – </a:t>
            </a:r>
            <a:r>
              <a:rPr lang="cs-CZ" sz="2400" dirty="0" smtClean="0"/>
              <a:t>pouze </a:t>
            </a:r>
            <a:r>
              <a:rPr lang="cs-CZ" sz="2400" dirty="0"/>
              <a:t>jednoduché občerstvení</a:t>
            </a:r>
          </a:p>
          <a:p>
            <a:pPr lvl="1"/>
            <a:r>
              <a:rPr lang="cs-CZ" sz="2400" dirty="0"/>
              <a:t>velké zámořské lodě – restaurace, kavárny, </a:t>
            </a:r>
            <a:r>
              <a:rPr lang="cs-CZ" sz="2400" dirty="0" smtClean="0"/>
              <a:t>bary</a:t>
            </a:r>
            <a:r>
              <a:rPr lang="cs-CZ" sz="2400" dirty="0"/>
              <a:t>…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</a:rPr>
              <a:t>Automobilová doprava</a:t>
            </a:r>
            <a:endParaRPr lang="cs-CZ" sz="2800" dirty="0">
              <a:solidFill>
                <a:schemeClr val="accent2"/>
              </a:solidFill>
            </a:endParaRPr>
          </a:p>
          <a:p>
            <a:pPr lvl="1"/>
            <a:r>
              <a:rPr lang="cs-CZ" sz="2400" dirty="0"/>
              <a:t>využíváno motorestů</a:t>
            </a:r>
          </a:p>
          <a:p>
            <a:pPr lvl="1"/>
            <a:r>
              <a:rPr lang="cs-CZ" sz="2400" dirty="0"/>
              <a:t>v dálkových autobusech občerstvení s omezeným sortimentem nápojů</a:t>
            </a:r>
          </a:p>
          <a:p>
            <a:pPr lvl="1"/>
            <a:r>
              <a:rPr lang="cs-CZ" sz="2400" dirty="0"/>
              <a:t>osobní auta: fast food se servisem přímo do auta (</a:t>
            </a:r>
            <a:r>
              <a:rPr lang="cs-CZ" sz="2400" dirty="0" err="1"/>
              <a:t>Mcdrive</a:t>
            </a:r>
            <a:r>
              <a:rPr lang="cs-CZ" sz="2400" dirty="0" smtClean="0"/>
              <a:t>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03472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ÚČELOVÉ STRAVOVÁNÍ</a:t>
            </a:r>
            <a:endParaRPr lang="cs-CZ" alt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004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6887389" cy="3972447"/>
          </a:xfrm>
        </p:spPr>
        <p:txBody>
          <a:bodyPr>
            <a:noAutofit/>
          </a:bodyPr>
          <a:lstStyle/>
          <a:p>
            <a:pPr lvl="0"/>
            <a:r>
              <a:rPr lang="cs-CZ" sz="3200" b="1" dirty="0">
                <a:solidFill>
                  <a:schemeClr val="accent2"/>
                </a:solidFill>
                <a:effectLst/>
              </a:rPr>
              <a:t>Závodní stravování</a:t>
            </a:r>
            <a:endParaRPr lang="cs-CZ" sz="32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800" dirty="0">
                <a:effectLst/>
              </a:rPr>
              <a:t>jedná se o stravování zaměstnanců firem</a:t>
            </a:r>
          </a:p>
          <a:p>
            <a:pPr lvl="1"/>
            <a:r>
              <a:rPr lang="cs-CZ" sz="2800" dirty="0">
                <a:effectLst/>
              </a:rPr>
              <a:t>závodní jídelny většinou nedosahují zisku</a:t>
            </a:r>
          </a:p>
          <a:p>
            <a:pPr lvl="1"/>
            <a:r>
              <a:rPr lang="cs-CZ" sz="2800" dirty="0">
                <a:effectLst/>
              </a:rPr>
              <a:t>cena jídla vychází z vynaložených nákladů, ale pro strávníky je snížena o příspěvek podniku na závodní </a:t>
            </a:r>
            <a:r>
              <a:rPr lang="cs-CZ" sz="2800" dirty="0" smtClean="0">
                <a:effectLst/>
              </a:rPr>
              <a:t>stravování</a:t>
            </a:r>
            <a:endParaRPr lang="cs-CZ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78320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3200" b="1" dirty="0">
                <a:solidFill>
                  <a:schemeClr val="accent2"/>
                </a:solidFill>
              </a:rPr>
              <a:t>Školní stravování</a:t>
            </a:r>
            <a:endParaRPr lang="cs-CZ" sz="3200" dirty="0">
              <a:solidFill>
                <a:schemeClr val="accent2"/>
              </a:solidFill>
            </a:endParaRPr>
          </a:p>
          <a:p>
            <a:pPr lvl="1"/>
            <a:r>
              <a:rPr lang="cs-CZ" sz="2800" dirty="0"/>
              <a:t>určeno k zabezpečení  výživy a stravování dětí a mládeže ve školách (jesle, MŠ, ZŠ, SŠ, OÚ, VŠ)</a:t>
            </a:r>
          </a:p>
          <a:p>
            <a:pPr lvl="1"/>
            <a:r>
              <a:rPr lang="cs-CZ" sz="2800" dirty="0"/>
              <a:t>způsob přípravy stravy se liší podle požadované energetické a biologické hodnoty podávané stravy</a:t>
            </a:r>
          </a:p>
          <a:p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7182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3200" b="1" dirty="0">
                <a:solidFill>
                  <a:schemeClr val="accent2"/>
                </a:solidFill>
                <a:effectLst/>
              </a:rPr>
              <a:t>Ústavní stravování</a:t>
            </a:r>
            <a:endParaRPr lang="cs-CZ" sz="3200" dirty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800" dirty="0">
                <a:effectLst/>
              </a:rPr>
              <a:t>jedná se o nemocniční stravování, stravování v armádě, stravování v nápravných zařízeních</a:t>
            </a:r>
          </a:p>
          <a:p>
            <a:pPr lvl="1"/>
            <a:r>
              <a:rPr lang="cs-CZ" sz="2800" dirty="0">
                <a:effectLst/>
              </a:rPr>
              <a:t>každá z forem ústavního stravování se řídí vlastními </a:t>
            </a:r>
            <a:r>
              <a:rPr lang="cs-CZ" sz="2800" dirty="0" smtClean="0">
                <a:effectLst/>
              </a:rPr>
              <a:t>předpisy</a:t>
            </a:r>
            <a:endParaRPr lang="cs-CZ" sz="2800" dirty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0135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UBYTOVACÍ ZAŘÍZENÍ</a:t>
            </a:r>
            <a:endParaRPr lang="cs-CZ" alt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989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UBYTOVACÍ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sz="2800" dirty="0" smtClean="0">
                <a:effectLst/>
              </a:rPr>
              <a:t>poskytují ubytovací služby </a:t>
            </a:r>
            <a:r>
              <a:rPr lang="cs-CZ" sz="2800" dirty="0">
                <a:effectLst/>
              </a:rPr>
              <a:t>pro širokou veřejnost</a:t>
            </a:r>
          </a:p>
          <a:p>
            <a:pPr lvl="1"/>
            <a:r>
              <a:rPr lang="cs-CZ" sz="2800" dirty="0" smtClean="0">
                <a:effectLst/>
              </a:rPr>
              <a:t>jsou </a:t>
            </a:r>
            <a:r>
              <a:rPr lang="cs-CZ" sz="2800" dirty="0">
                <a:effectLst/>
              </a:rPr>
              <a:t>založena na komerčním </a:t>
            </a:r>
            <a:r>
              <a:rPr lang="cs-CZ" sz="2800" dirty="0" smtClean="0">
                <a:effectLst/>
              </a:rPr>
              <a:t>základě</a:t>
            </a:r>
            <a:endParaRPr lang="cs-CZ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671747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UBYTOVACÍCH ZAŘÍZENÍ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Hotel</a:t>
            </a:r>
            <a:r>
              <a:rPr lang="cs-CZ" sz="2800" dirty="0">
                <a:solidFill>
                  <a:schemeClr val="accent2"/>
                </a:solidFill>
                <a:effectLst/>
              </a:rPr>
              <a:t> </a:t>
            </a:r>
            <a:endParaRPr lang="cs-CZ" sz="2800" dirty="0" smtClean="0">
              <a:solidFill>
                <a:schemeClr val="accent2"/>
              </a:solidFill>
              <a:effectLst/>
            </a:endParaRPr>
          </a:p>
          <a:p>
            <a:pPr lvl="1"/>
            <a:r>
              <a:rPr lang="cs-CZ" sz="2400" dirty="0" smtClean="0">
                <a:effectLst/>
              </a:rPr>
              <a:t>ubytovací </a:t>
            </a:r>
            <a:r>
              <a:rPr lang="cs-CZ" sz="2400" dirty="0">
                <a:effectLst/>
              </a:rPr>
              <a:t>zařízení, které má minimálně 10 </a:t>
            </a:r>
            <a:r>
              <a:rPr lang="cs-CZ" sz="2400" dirty="0" smtClean="0">
                <a:effectLst/>
              </a:rPr>
              <a:t>pokojů</a:t>
            </a:r>
          </a:p>
          <a:p>
            <a:pPr lvl="1"/>
            <a:r>
              <a:rPr lang="cs-CZ" sz="2400" dirty="0" smtClean="0">
                <a:effectLst/>
              </a:rPr>
              <a:t>pokoje </a:t>
            </a:r>
            <a:r>
              <a:rPr lang="cs-CZ" sz="2400" dirty="0">
                <a:effectLst/>
              </a:rPr>
              <a:t>musí mít 2, </a:t>
            </a:r>
            <a:r>
              <a:rPr lang="cs-CZ" sz="2400" dirty="0" err="1">
                <a:effectLst/>
              </a:rPr>
              <a:t>max</a:t>
            </a:r>
            <a:r>
              <a:rPr lang="cs-CZ" sz="2400" dirty="0">
                <a:effectLst/>
              </a:rPr>
              <a:t> 3 </a:t>
            </a:r>
            <a:r>
              <a:rPr lang="cs-CZ" sz="2400" dirty="0" smtClean="0">
                <a:effectLst/>
              </a:rPr>
              <a:t>lůžka</a:t>
            </a:r>
          </a:p>
          <a:p>
            <a:pPr lvl="1"/>
            <a:r>
              <a:rPr lang="cs-CZ" sz="2400" dirty="0" smtClean="0">
                <a:effectLst/>
              </a:rPr>
              <a:t>dle </a:t>
            </a:r>
            <a:r>
              <a:rPr lang="cs-CZ" sz="2400" dirty="0">
                <a:effectLst/>
              </a:rPr>
              <a:t>úrovně hotelu i </a:t>
            </a:r>
            <a:r>
              <a:rPr lang="cs-CZ" sz="2400" dirty="0" smtClean="0">
                <a:effectLst/>
              </a:rPr>
              <a:t>vybavení</a:t>
            </a:r>
          </a:p>
          <a:p>
            <a:pPr lvl="1"/>
            <a:r>
              <a:rPr lang="cs-CZ" sz="2400" dirty="0" smtClean="0">
                <a:effectLst/>
              </a:rPr>
              <a:t>v</a:t>
            </a:r>
            <a:r>
              <a:rPr lang="cs-CZ" sz="2400" dirty="0">
                <a:effectLst/>
              </a:rPr>
              <a:t> hotelu musí být zřízeno odbytové středisko s možností celodenního stravování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Hotel GARNI</a:t>
            </a:r>
            <a:r>
              <a:rPr lang="cs-CZ" sz="2800" dirty="0">
                <a:solidFill>
                  <a:schemeClr val="accent2"/>
                </a:solidFill>
                <a:effectLst/>
              </a:rPr>
              <a:t> </a:t>
            </a:r>
            <a:r>
              <a:rPr lang="cs-CZ" sz="2800" dirty="0">
                <a:effectLst/>
              </a:rPr>
              <a:t>= ubytovací zařízení typu hotelu, nezajišťuje </a:t>
            </a:r>
            <a:r>
              <a:rPr lang="cs-CZ" sz="2800" dirty="0" smtClean="0">
                <a:effectLst/>
              </a:rPr>
              <a:t>celodenní stravování</a:t>
            </a:r>
            <a:endParaRPr lang="cs-CZ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15746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8071048" cy="3900439"/>
          </a:xfrm>
        </p:spPr>
        <p:txBody>
          <a:bodyPr>
            <a:normAutofit/>
          </a:bodyPr>
          <a:lstStyle/>
          <a:p>
            <a:pPr lvl="0"/>
            <a:r>
              <a:rPr lang="cs-CZ" sz="2800" b="1" dirty="0">
                <a:solidFill>
                  <a:schemeClr val="accent2"/>
                </a:solidFill>
              </a:rPr>
              <a:t>Motel</a:t>
            </a:r>
            <a:r>
              <a:rPr lang="cs-CZ" sz="2800" dirty="0">
                <a:solidFill>
                  <a:schemeClr val="accent2"/>
                </a:solidFill>
              </a:rPr>
              <a:t> </a:t>
            </a:r>
            <a:r>
              <a:rPr lang="cs-CZ" sz="2800" dirty="0"/>
              <a:t>= ubytovací zařízení (typu hotelu) pro motoristy, v prostoru motelu jsou zřízena parkoviště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</a:rPr>
              <a:t>Botel</a:t>
            </a:r>
            <a:r>
              <a:rPr lang="cs-CZ" sz="2800" dirty="0">
                <a:solidFill>
                  <a:schemeClr val="accent2"/>
                </a:solidFill>
              </a:rPr>
              <a:t> </a:t>
            </a:r>
            <a:r>
              <a:rPr lang="cs-CZ" sz="2800" dirty="0"/>
              <a:t>= ubytovací zařízení (typu hotelu) na trvale zakotvené </a:t>
            </a:r>
            <a:r>
              <a:rPr lang="cs-CZ" sz="2800" dirty="0" smtClean="0"/>
              <a:t>lodi</a:t>
            </a:r>
          </a:p>
          <a:p>
            <a:r>
              <a:rPr lang="cs-CZ" sz="2800" b="1" dirty="0">
                <a:solidFill>
                  <a:schemeClr val="accent2"/>
                </a:solidFill>
              </a:rPr>
              <a:t>Ubytovací hostinec</a:t>
            </a:r>
            <a:r>
              <a:rPr lang="cs-CZ" sz="2800" dirty="0">
                <a:solidFill>
                  <a:schemeClr val="accent2"/>
                </a:solidFill>
              </a:rPr>
              <a:t> </a:t>
            </a:r>
            <a:r>
              <a:rPr lang="cs-CZ" sz="2800" dirty="0"/>
              <a:t>= ubytovací zařízení, které nesplňuje podmínky pro zařazení do kategorie hotelů; určeno pro méně náročné hosty; v jednom pokoj maximálně 4 lůžka</a:t>
            </a:r>
          </a:p>
          <a:p>
            <a:pPr lvl="0"/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08192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2336872"/>
            <a:ext cx="8071048" cy="3972447"/>
          </a:xfrm>
        </p:spPr>
        <p:txBody>
          <a:bodyPr>
            <a:normAutofit/>
          </a:bodyPr>
          <a:lstStyle/>
          <a:p>
            <a:pPr lvl="0"/>
            <a:r>
              <a:rPr lang="cs-CZ" sz="2800" b="1" dirty="0" smtClean="0">
                <a:solidFill>
                  <a:schemeClr val="accent2"/>
                </a:solidFill>
                <a:effectLst/>
              </a:rPr>
              <a:t>Turistická </a:t>
            </a:r>
            <a:r>
              <a:rPr lang="cs-CZ" sz="2800" b="1" dirty="0">
                <a:solidFill>
                  <a:schemeClr val="accent2"/>
                </a:solidFill>
                <a:effectLst/>
              </a:rPr>
              <a:t>ubytovna</a:t>
            </a:r>
            <a:r>
              <a:rPr lang="cs-CZ" sz="2800" dirty="0">
                <a:solidFill>
                  <a:schemeClr val="accent2"/>
                </a:solidFill>
                <a:effectLst/>
              </a:rPr>
              <a:t> </a:t>
            </a:r>
            <a:r>
              <a:rPr lang="cs-CZ" sz="2800" dirty="0">
                <a:effectLst/>
              </a:rPr>
              <a:t>= určena pro ubytování turistů; 6-12 lůžek v jednom pokoji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Autokempink</a:t>
            </a:r>
            <a:r>
              <a:rPr lang="cs-CZ" sz="2800" dirty="0">
                <a:effectLst/>
              </a:rPr>
              <a:t> = ubytovací zařízení pro ubytování motoristů ve stanu/srubu, možnost zaparkovat auto v blízkosti stanu/srubu</a:t>
            </a:r>
          </a:p>
          <a:p>
            <a:pPr lvl="0"/>
            <a:r>
              <a:rPr lang="cs-CZ" sz="2800" b="1" dirty="0">
                <a:solidFill>
                  <a:schemeClr val="accent2"/>
                </a:solidFill>
                <a:effectLst/>
              </a:rPr>
              <a:t>Veřejné tábořiště</a:t>
            </a:r>
            <a:r>
              <a:rPr lang="cs-CZ" sz="2800" dirty="0">
                <a:solidFill>
                  <a:schemeClr val="accent2"/>
                </a:solidFill>
                <a:effectLst/>
              </a:rPr>
              <a:t> </a:t>
            </a:r>
            <a:r>
              <a:rPr lang="cs-CZ" sz="2800" dirty="0">
                <a:effectLst/>
              </a:rPr>
              <a:t>= vyhrazený prostor, ve kterém si turisté mohou postavit vlastní stan nebo jiný ubytovací prostředek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95535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LITERATURA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z="3200" dirty="0"/>
              <a:t>MACH, Josef. </a:t>
            </a:r>
            <a:r>
              <a:rPr lang="cs-CZ" altLang="cs-CZ" sz="3200" i="1" dirty="0"/>
              <a:t>Ekonomika pro střední odborná učiliště obor kuchař/číšník</a:t>
            </a:r>
            <a:r>
              <a:rPr lang="cs-CZ" altLang="cs-CZ" sz="3200" dirty="0"/>
              <a:t>. 3. vydání. Praha: Nakladatelství Fortuna, 2011. ISBN 978-80-7373-034-5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1339250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Červeno-oranžová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Berlín</Template>
  <TotalTime>98</TotalTime>
  <Words>298</Words>
  <Application>Microsoft Office PowerPoint</Application>
  <PresentationFormat>Předvádění na obrazovce (4:3)</PresentationFormat>
  <Paragraphs>118</Paragraphs>
  <Slides>23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0" baseType="lpstr">
      <vt:lpstr>Arial</vt:lpstr>
      <vt:lpstr>Calibri</vt:lpstr>
      <vt:lpstr>Times New Roman</vt:lpstr>
      <vt:lpstr>Trebuchet MS</vt:lpstr>
      <vt:lpstr>Verdana</vt:lpstr>
      <vt:lpstr>Wingdings</vt:lpstr>
      <vt:lpstr>Berlín</vt:lpstr>
      <vt:lpstr>Prezentace aplikace PowerPoint</vt:lpstr>
      <vt:lpstr>Prezentace aplikace PowerPoint</vt:lpstr>
      <vt:lpstr>VEŘEJNÉ STRAVOVÁNÍ</vt:lpstr>
      <vt:lpstr>Dělení veřejného stravování</vt:lpstr>
      <vt:lpstr>1. PODNIKY S FUNKCÍ STRAVOVACÍ</vt:lpstr>
      <vt:lpstr>Prezentace aplikace PowerPoint</vt:lpstr>
      <vt:lpstr>2. PODNIKY S FUNKCÍ SPOLEČENSKO ZÁBAVNÍ</vt:lpstr>
      <vt:lpstr>Prezentace aplikace PowerPoint</vt:lpstr>
      <vt:lpstr>Prezentace aplikace PowerPoint</vt:lpstr>
      <vt:lpstr>Prezentace aplikace PowerPoint</vt:lpstr>
      <vt:lpstr>3. PODNIKY S FUNKCÍ DOPLŇKOVÉHO STRAVOVÁNÍ</vt:lpstr>
      <vt:lpstr>STRAVOVÁNÍ V DOPRAVNÍCH PROSTŘEDCÍCH</vt:lpstr>
      <vt:lpstr>Prezentace aplikace PowerPoint</vt:lpstr>
      <vt:lpstr>ÚČELOVÉ STRAVOVÁNÍ</vt:lpstr>
      <vt:lpstr>Prezentace aplikace PowerPoint</vt:lpstr>
      <vt:lpstr>Prezentace aplikace PowerPoint</vt:lpstr>
      <vt:lpstr>Prezentace aplikace PowerPoint</vt:lpstr>
      <vt:lpstr>UBYTOVACÍ ZAŘÍZENÍ</vt:lpstr>
      <vt:lpstr>UBYTOVACÍ ZAŘÍZENÍ</vt:lpstr>
      <vt:lpstr>DRUHY UBYTOVACÍCH ZAŘÍZENÍ</vt:lpstr>
      <vt:lpstr>Prezentace aplikace PowerPoint</vt:lpstr>
      <vt:lpstr>Prezentace aplikace PowerPoint</vt:lpstr>
      <vt:lpstr>LITERATURA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SPOLEČNÉ STRAVOVÁNÍ</dc:title>
  <dc:creator>gabeka</dc:creator>
  <cp:lastModifiedBy>Admin</cp:lastModifiedBy>
  <cp:revision>26</cp:revision>
  <dcterms:created xsi:type="dcterms:W3CDTF">2014-05-25T19:55:30Z</dcterms:created>
  <dcterms:modified xsi:type="dcterms:W3CDTF">2014-06-16T17:25:52Z</dcterms:modified>
</cp:coreProperties>
</file>