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  <p:sldId id="259" r:id="rId4"/>
    <p:sldId id="262" r:id="rId5"/>
    <p:sldId id="261" r:id="rId6"/>
    <p:sldId id="264" r:id="rId7"/>
    <p:sldId id="263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F8D6D33-E8BE-4410-838D-B78EE257148A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BA4DF2E-C649-4BD1-94CC-F7DEFA06CF1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11560" y="2780928"/>
            <a:ext cx="7920880" cy="1752600"/>
          </a:xfrm>
          <a:gradFill>
            <a:gsLst>
              <a:gs pos="60000">
                <a:schemeClr val="accent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NÁZEV ŠKOLY:  </a:t>
            </a:r>
            <a:r>
              <a:rPr lang="cs-CZ" sz="1400" b="0" cap="none" dirty="0" smtClean="0">
                <a:solidFill>
                  <a:srgbClr val="C00000"/>
                </a:solidFill>
              </a:rPr>
              <a:t>Základní škola Pardubice-</a:t>
            </a:r>
            <a:r>
              <a:rPr lang="cs-CZ" sz="1400" b="0" cap="none" dirty="0" err="1" smtClean="0">
                <a:solidFill>
                  <a:srgbClr val="C00000"/>
                </a:solidFill>
              </a:rPr>
              <a:t>Spořilov</a:t>
            </a:r>
            <a:r>
              <a:rPr lang="cs-CZ" sz="1400" b="0" cap="none" dirty="0" smtClean="0">
                <a:solidFill>
                  <a:srgbClr val="C00000"/>
                </a:solidFill>
              </a:rPr>
              <a:t> </a:t>
            </a:r>
            <a:endParaRPr lang="cs-CZ" sz="1400" b="0" dirty="0" smtClean="0">
              <a:solidFill>
                <a:srgbClr val="C00000"/>
              </a:solidFill>
            </a:endParaRP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AUTOR:  </a:t>
            </a:r>
            <a:r>
              <a:rPr lang="cs-CZ" sz="1400" b="0" dirty="0" smtClean="0">
                <a:solidFill>
                  <a:srgbClr val="C00000"/>
                </a:solidFill>
              </a:rPr>
              <a:t>M</a:t>
            </a:r>
            <a:r>
              <a:rPr lang="cs-CZ" sz="1400" b="0" cap="none" dirty="0" smtClean="0">
                <a:solidFill>
                  <a:srgbClr val="C00000"/>
                </a:solidFill>
              </a:rPr>
              <a:t>gr</a:t>
            </a:r>
            <a:r>
              <a:rPr lang="cs-CZ" sz="1400" b="0" dirty="0" smtClean="0">
                <a:solidFill>
                  <a:srgbClr val="C00000"/>
                </a:solidFill>
              </a:rPr>
              <a:t>. V</a:t>
            </a:r>
            <a:r>
              <a:rPr lang="cs-CZ" sz="1400" b="0" cap="none" dirty="0" smtClean="0">
                <a:solidFill>
                  <a:srgbClr val="C00000"/>
                </a:solidFill>
              </a:rPr>
              <a:t>ěra</a:t>
            </a:r>
            <a:r>
              <a:rPr lang="cs-CZ" sz="1400" b="0" dirty="0" smtClean="0">
                <a:solidFill>
                  <a:srgbClr val="C00000"/>
                </a:solidFill>
              </a:rPr>
              <a:t> J</a:t>
            </a:r>
            <a:r>
              <a:rPr lang="cs-CZ" sz="1400" b="0" cap="none" dirty="0" smtClean="0">
                <a:solidFill>
                  <a:srgbClr val="C00000"/>
                </a:solidFill>
              </a:rPr>
              <a:t>anáková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NÁZEV:  </a:t>
            </a:r>
            <a:r>
              <a:rPr lang="cs-CZ" sz="1400" b="0" dirty="0">
                <a:solidFill>
                  <a:srgbClr val="C00000"/>
                </a:solidFill>
              </a:rPr>
              <a:t>VY_12_INOVACE_ ČESKÝ JAZYK A </a:t>
            </a:r>
            <a:r>
              <a:rPr lang="cs-CZ" sz="1400" b="0" dirty="0" smtClean="0">
                <a:solidFill>
                  <a:srgbClr val="C00000"/>
                </a:solidFill>
              </a:rPr>
              <a:t>LITERATURA4</a:t>
            </a:r>
          </a:p>
          <a:p>
            <a:pPr algn="l"/>
            <a:r>
              <a:rPr lang="cs-CZ" sz="1400" b="0" dirty="0">
                <a:solidFill>
                  <a:srgbClr val="C00000"/>
                </a:solidFill>
              </a:rPr>
              <a:t>	</a:t>
            </a:r>
            <a:r>
              <a:rPr lang="cs-CZ" sz="1400" b="0" dirty="0" smtClean="0">
                <a:solidFill>
                  <a:srgbClr val="C00000"/>
                </a:solidFill>
              </a:rPr>
              <a:t>   _12. NENÍ BÝT JAKO BÍT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TÉMA:    </a:t>
            </a:r>
            <a:r>
              <a:rPr lang="cs-CZ" sz="1400" b="0" dirty="0">
                <a:solidFill>
                  <a:srgbClr val="C00000"/>
                </a:solidFill>
              </a:rPr>
              <a:t>NENÍ BÝT JAKO BÍT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ČÍSLO PROJEKTU: </a:t>
            </a:r>
            <a:r>
              <a:rPr lang="cs-CZ" sz="1400" b="0" dirty="0">
                <a:solidFill>
                  <a:srgbClr val="C00000"/>
                </a:solidFill>
              </a:rPr>
              <a:t>CZ.1.07/1.4.00/21.2349</a:t>
            </a:r>
          </a:p>
        </p:txBody>
      </p:sp>
      <p:pic>
        <p:nvPicPr>
          <p:cNvPr id="18" name="Picture 2" descr="C:\vera\DUMY 1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743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085184"/>
            <a:ext cx="5862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ANOTACE:</a:t>
            </a:r>
            <a:r>
              <a:rPr lang="cs-CZ" sz="1400" dirty="0" smtClean="0"/>
              <a:t>  Prezentace pomáhá dětem  pochopit význam slov být a bít.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86279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411149" y="692696"/>
            <a:ext cx="6473219" cy="3528392"/>
          </a:xfrm>
          <a:prstGeom prst="cloudCallout">
            <a:avLst>
              <a:gd name="adj1" fmla="val -45874"/>
              <a:gd name="adj2" fmla="val 6092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242292" y="1844824"/>
            <a:ext cx="48109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u="sng" dirty="0" smtClean="0">
                <a:solidFill>
                  <a:srgbClr val="C00000"/>
                </a:solidFill>
              </a:rPr>
              <a:t>BÝT </a:t>
            </a:r>
            <a:r>
              <a:rPr lang="cs-CZ" sz="5400" u="sng" dirty="0" smtClean="0"/>
              <a:t>nebo </a:t>
            </a:r>
            <a:r>
              <a:rPr lang="cs-CZ" sz="5400" u="sng" dirty="0" smtClean="0">
                <a:solidFill>
                  <a:srgbClr val="0070C0"/>
                </a:solidFill>
              </a:rPr>
              <a:t>BÍT</a:t>
            </a:r>
            <a:r>
              <a:rPr lang="cs-CZ" sz="5400" u="sng" dirty="0" smtClean="0"/>
              <a:t>?</a:t>
            </a:r>
            <a:endParaRPr lang="cs-CZ" sz="54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61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láček 9"/>
          <p:cNvSpPr/>
          <p:nvPr/>
        </p:nvSpPr>
        <p:spPr>
          <a:xfrm>
            <a:off x="179512" y="188640"/>
            <a:ext cx="8208912" cy="4104456"/>
          </a:xfrm>
          <a:prstGeom prst="cloudCallout">
            <a:avLst>
              <a:gd name="adj1" fmla="val -68"/>
              <a:gd name="adj2" fmla="val 621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1124744"/>
            <a:ext cx="616707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ZOPAKUJ  SE  MNOU: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Být, bydlit, obyvatel, byt, příbytek, nábytek, 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dobytek, zbytek, obyčej, bystrý, bylina, </a:t>
            </a:r>
          </a:p>
          <a:p>
            <a:r>
              <a:rPr lang="cs-CZ" sz="2400" dirty="0">
                <a:solidFill>
                  <a:srgbClr val="C00000"/>
                </a:solidFill>
              </a:rPr>
              <a:t>k</a:t>
            </a:r>
            <a:r>
              <a:rPr lang="cs-CZ" sz="2400" dirty="0" smtClean="0">
                <a:solidFill>
                  <a:srgbClr val="C00000"/>
                </a:solidFill>
              </a:rPr>
              <a:t>obyla,  býk, babyka, Přibyslav,  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Hrabyně, Babylon, Zbyněk, Zbyšek.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80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1331640" y="188640"/>
            <a:ext cx="7272808" cy="4032448"/>
          </a:xfrm>
          <a:prstGeom prst="cloudCallout">
            <a:avLst>
              <a:gd name="adj1" fmla="val -47503"/>
              <a:gd name="adj2" fmla="val 5769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1340768"/>
            <a:ext cx="47676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Není </a:t>
            </a:r>
            <a:r>
              <a:rPr lang="cs-CZ" sz="3200" dirty="0" smtClean="0">
                <a:solidFill>
                  <a:schemeClr val="accent3"/>
                </a:solidFill>
              </a:rPr>
              <a:t>být </a:t>
            </a:r>
            <a:r>
              <a:rPr lang="cs-CZ" sz="3200" dirty="0" smtClean="0"/>
              <a:t>jako </a:t>
            </a:r>
            <a:r>
              <a:rPr lang="cs-CZ" sz="3200" dirty="0" smtClean="0">
                <a:solidFill>
                  <a:srgbClr val="0070C0"/>
                </a:solidFill>
              </a:rPr>
              <a:t>bít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Procvič si na další straně.</a:t>
            </a:r>
          </a:p>
          <a:p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378" y="2338999"/>
            <a:ext cx="1142857" cy="1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oje,bojování,chlapci,děti,dítka,lidé,páni,sporty,volný čas,zápase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9" y="1441377"/>
            <a:ext cx="1872207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9311" y="352774"/>
            <a:ext cx="19207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/>
                </a:solidFill>
              </a:rPr>
              <a:t>BÝT NĚČÍM</a:t>
            </a:r>
          </a:p>
          <a:p>
            <a:r>
              <a:rPr lang="cs-CZ" sz="2400" dirty="0" smtClean="0">
                <a:solidFill>
                  <a:schemeClr val="accent3"/>
                </a:solidFill>
              </a:rPr>
              <a:t>BÝT NĚKDE</a:t>
            </a:r>
            <a:endParaRPr lang="cs-CZ" sz="2400" dirty="0">
              <a:solidFill>
                <a:schemeClr val="accent3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75856" y="381317"/>
            <a:ext cx="21291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BÍT NĚKOHO</a:t>
            </a: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BÍT NĚCO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3848" y="1855199"/>
            <a:ext cx="239039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mažoretkou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kamaráda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doma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venku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psa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lyší </a:t>
            </a:r>
            <a:r>
              <a:rPr lang="cs-CZ" sz="2400" dirty="0" err="1" smtClean="0"/>
              <a:t>b_t</a:t>
            </a:r>
            <a:r>
              <a:rPr lang="cs-CZ" sz="2400" dirty="0" smtClean="0"/>
              <a:t> hodiny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syna</a:t>
            </a:r>
          </a:p>
          <a:p>
            <a:r>
              <a:rPr lang="cs-CZ" sz="2400" dirty="0" err="1"/>
              <a:t>b</a:t>
            </a:r>
            <a:r>
              <a:rPr lang="cs-CZ" sz="2400" dirty="0" err="1" smtClean="0"/>
              <a:t>_t</a:t>
            </a:r>
            <a:r>
              <a:rPr lang="cs-CZ" sz="2400" dirty="0" smtClean="0"/>
              <a:t> lékařem</a:t>
            </a:r>
          </a:p>
          <a:p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717032"/>
            <a:ext cx="2308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3"/>
                </a:solidFill>
              </a:rPr>
              <a:t>b</a:t>
            </a:r>
            <a:r>
              <a:rPr lang="cs-CZ" sz="2400" dirty="0" smtClean="0">
                <a:solidFill>
                  <a:schemeClr val="accent3"/>
                </a:solidFill>
              </a:rPr>
              <a:t>ýt mažoretkou</a:t>
            </a:r>
            <a:endParaRPr lang="cs-CZ" sz="2400" dirty="0">
              <a:solidFill>
                <a:schemeClr val="accent3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18295" y="3717032"/>
            <a:ext cx="1988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b</a:t>
            </a:r>
            <a:r>
              <a:rPr lang="cs-CZ" sz="2400" dirty="0" smtClean="0">
                <a:solidFill>
                  <a:srgbClr val="0070C0"/>
                </a:solidFill>
              </a:rPr>
              <a:t>ít kamaráda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4344700"/>
            <a:ext cx="1459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3"/>
                </a:solidFill>
              </a:rPr>
              <a:t>b</a:t>
            </a:r>
            <a:r>
              <a:rPr lang="cs-CZ" sz="2400" dirty="0" smtClean="0">
                <a:solidFill>
                  <a:schemeClr val="accent3"/>
                </a:solidFill>
              </a:rPr>
              <a:t>ýt doma</a:t>
            </a:r>
            <a:endParaRPr lang="cs-CZ" sz="2400" dirty="0">
              <a:solidFill>
                <a:schemeClr val="accent3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4941167"/>
            <a:ext cx="1513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3"/>
                </a:solidFill>
              </a:rPr>
              <a:t>b</a:t>
            </a:r>
            <a:r>
              <a:rPr lang="cs-CZ" sz="2400" dirty="0" smtClean="0">
                <a:solidFill>
                  <a:schemeClr val="accent3"/>
                </a:solidFill>
              </a:rPr>
              <a:t>ýt venku</a:t>
            </a:r>
            <a:endParaRPr lang="cs-CZ" sz="2400" dirty="0">
              <a:solidFill>
                <a:schemeClr val="accent3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04295" y="4325218"/>
            <a:ext cx="1091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bít psa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5520355"/>
            <a:ext cx="17940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3"/>
                </a:solidFill>
              </a:rPr>
              <a:t>b</a:t>
            </a:r>
            <a:r>
              <a:rPr lang="cs-CZ" sz="2400" dirty="0" smtClean="0">
                <a:solidFill>
                  <a:schemeClr val="accent3"/>
                </a:solidFill>
              </a:rPr>
              <a:t>ýt lékařem</a:t>
            </a:r>
            <a:endParaRPr lang="cs-CZ" sz="2400" dirty="0">
              <a:solidFill>
                <a:schemeClr val="accent3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18295" y="4936260"/>
            <a:ext cx="2242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s</a:t>
            </a:r>
            <a:r>
              <a:rPr lang="cs-CZ" sz="2400" dirty="0" smtClean="0">
                <a:solidFill>
                  <a:srgbClr val="0070C0"/>
                </a:solidFill>
              </a:rPr>
              <a:t>lyší bít hodiny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220139" y="5498892"/>
            <a:ext cx="1249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bít syna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66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3" grpId="0"/>
      <p:bldP spid="14" grpId="0"/>
      <p:bldP spid="15" grpId="0"/>
      <p:bldP spid="16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87824" y="1066381"/>
            <a:ext cx="30243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chemeClr val="accent3"/>
                </a:solidFill>
              </a:rPr>
              <a:t>ý</a:t>
            </a:r>
            <a:r>
              <a:rPr lang="cs-CZ" sz="3200" dirty="0" smtClean="0"/>
              <a:t>t mažoretkou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rgbClr val="0070C0"/>
                </a:solidFill>
              </a:rPr>
              <a:t>í</a:t>
            </a:r>
            <a:r>
              <a:rPr lang="cs-CZ" sz="3200" dirty="0" smtClean="0"/>
              <a:t>t kamaráda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chemeClr val="accent3"/>
                </a:solidFill>
              </a:rPr>
              <a:t>ý</a:t>
            </a:r>
            <a:r>
              <a:rPr lang="cs-CZ" sz="3200" dirty="0" smtClean="0"/>
              <a:t>t doma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chemeClr val="accent3"/>
                </a:solidFill>
              </a:rPr>
              <a:t>ý</a:t>
            </a:r>
            <a:r>
              <a:rPr lang="cs-CZ" sz="3200" dirty="0" smtClean="0"/>
              <a:t>t venku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rgbClr val="0070C0"/>
                </a:solidFill>
              </a:rPr>
              <a:t>í</a:t>
            </a:r>
            <a:r>
              <a:rPr lang="cs-CZ" sz="3200" dirty="0" smtClean="0"/>
              <a:t>t psa</a:t>
            </a:r>
          </a:p>
          <a:p>
            <a:r>
              <a:rPr lang="cs-CZ" sz="3200" dirty="0" smtClean="0"/>
              <a:t>slyší b</a:t>
            </a:r>
            <a:r>
              <a:rPr lang="cs-CZ" sz="3200" dirty="0" smtClean="0">
                <a:solidFill>
                  <a:srgbClr val="0070C0"/>
                </a:solidFill>
              </a:rPr>
              <a:t>í</a:t>
            </a:r>
            <a:r>
              <a:rPr lang="cs-CZ" sz="3200" dirty="0" smtClean="0"/>
              <a:t>t hodiny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rgbClr val="0070C0"/>
                </a:solidFill>
              </a:rPr>
              <a:t>í</a:t>
            </a:r>
            <a:r>
              <a:rPr lang="cs-CZ" sz="3200" dirty="0" smtClean="0"/>
              <a:t>t syna</a:t>
            </a:r>
          </a:p>
          <a:p>
            <a:r>
              <a:rPr lang="cs-CZ" sz="3200" dirty="0" smtClean="0"/>
              <a:t>b</a:t>
            </a:r>
            <a:r>
              <a:rPr lang="cs-CZ" sz="3200" dirty="0" smtClean="0">
                <a:solidFill>
                  <a:schemeClr val="accent3"/>
                </a:solidFill>
              </a:rPr>
              <a:t>ý</a:t>
            </a:r>
            <a:r>
              <a:rPr lang="cs-CZ" sz="3200" dirty="0" smtClean="0"/>
              <a:t>t lékařem</a:t>
            </a:r>
          </a:p>
        </p:txBody>
      </p:sp>
      <p:pic>
        <p:nvPicPr>
          <p:cNvPr id="3" name="Picture 4" descr="boje,bojování,chlapci,děti,dítka,lidé,páni,sporty,volný čas,zápase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104" y="813373"/>
            <a:ext cx="1872207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udovy,časy,chronometry,hodiny,Nový rok,odbíjet dvanáct,oslavy,půlnoc,Silvestr,svátky,věžní hodiny,zvláštní příležit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104" y="3450706"/>
            <a:ext cx="1857755" cy="185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79661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ěťátka,děti,domácnost,muži,obývací pokoje,obýváky,osoby,otcové,rodiče,rodin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59" y="908720"/>
            <a:ext cx="1810785" cy="181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6" action="ppaction://hlinksldjump"/>
          </p:cNvPr>
          <p:cNvSpPr/>
          <p:nvPr/>
        </p:nvSpPr>
        <p:spPr>
          <a:xfrm>
            <a:off x="7832639" y="5836337"/>
            <a:ext cx="864096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94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539552" y="637247"/>
            <a:ext cx="7344816" cy="3024336"/>
          </a:xfrm>
          <a:prstGeom prst="cloudCallout">
            <a:avLst>
              <a:gd name="adj1" fmla="val 33915"/>
              <a:gd name="adj2" fmla="val 804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89067" y="1610806"/>
            <a:ext cx="5674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Použij některé předešlé výrazy</a:t>
            </a:r>
          </a:p>
          <a:p>
            <a:r>
              <a:rPr lang="cs-CZ" sz="3200" dirty="0"/>
              <a:t>v</a:t>
            </a:r>
            <a:r>
              <a:rPr lang="cs-CZ" sz="3200" dirty="0" smtClean="0"/>
              <a:t>e větách.</a:t>
            </a:r>
            <a:endParaRPr lang="cs-CZ" sz="3200" dirty="0"/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755576" y="5265204"/>
            <a:ext cx="864096" cy="4680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32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395536" y="692696"/>
            <a:ext cx="6408712" cy="3528392"/>
          </a:xfrm>
          <a:prstGeom prst="cloudCallout">
            <a:avLst>
              <a:gd name="adj1" fmla="val 47697"/>
              <a:gd name="adj2" fmla="val 6053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463" y="1102657"/>
            <a:ext cx="1142857" cy="114285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75513" y="2636912"/>
            <a:ext cx="3648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Přeji krásný den!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3755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797511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Použité zdroje:</a:t>
            </a:r>
          </a:p>
          <a:p>
            <a:r>
              <a:rPr lang="cs-CZ" dirty="0"/>
              <a:t>V prezentaci byly použity </a:t>
            </a:r>
            <a:r>
              <a:rPr lang="cs-CZ"/>
              <a:t>obrázky </a:t>
            </a:r>
            <a:r>
              <a:rPr lang="cs-CZ" smtClean="0"/>
              <a:t>ze zakoupené </a:t>
            </a:r>
            <a:r>
              <a:rPr lang="cs-CZ" dirty="0"/>
              <a:t>licence </a:t>
            </a:r>
            <a:r>
              <a:rPr lang="cs-CZ" dirty="0" smtClean="0"/>
              <a:t>Microsoft </a:t>
            </a:r>
            <a:r>
              <a:rPr lang="cs-CZ" dirty="0"/>
              <a:t>Office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0780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174</Words>
  <Application>Microsoft Office PowerPoint</Application>
  <PresentationFormat>Předvádění na obrazovce (4:3)</PresentationFormat>
  <Paragraphs>49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Janáková</dc:creator>
  <cp:lastModifiedBy>domaci</cp:lastModifiedBy>
  <cp:revision>22</cp:revision>
  <dcterms:created xsi:type="dcterms:W3CDTF">2011-11-26T08:14:07Z</dcterms:created>
  <dcterms:modified xsi:type="dcterms:W3CDTF">2014-06-24T19:55:42Z</dcterms:modified>
</cp:coreProperties>
</file>