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7" r:id="rId2"/>
    <p:sldId id="256" r:id="rId3"/>
    <p:sldId id="259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2382B-E493-4360-A371-0FCAB61AEC3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EB145-B6B7-454E-8B45-DE01C3A9FA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2382B-E493-4360-A371-0FCAB61AEC3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EB145-B6B7-454E-8B45-DE01C3A9FA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2382B-E493-4360-A371-0FCAB61AEC3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EB145-B6B7-454E-8B45-DE01C3A9FA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2382B-E493-4360-A371-0FCAB61AEC3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EB145-B6B7-454E-8B45-DE01C3A9FA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2382B-E493-4360-A371-0FCAB61AEC3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EB145-B6B7-454E-8B45-DE01C3A9FA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2382B-E493-4360-A371-0FCAB61AEC3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EB145-B6B7-454E-8B45-DE01C3A9FA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2382B-E493-4360-A371-0FCAB61AEC3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EB145-B6B7-454E-8B45-DE01C3A9FA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2382B-E493-4360-A371-0FCAB61AEC3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EB145-B6B7-454E-8B45-DE01C3A9FA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2382B-E493-4360-A371-0FCAB61AEC3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28EB145-B6B7-454E-8B45-DE01C3A9FA6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2382B-E493-4360-A371-0FCAB61AEC3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EB145-B6B7-454E-8B45-DE01C3A9FA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2382B-E493-4360-A371-0FCAB61AEC3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EB145-B6B7-454E-8B45-DE01C3A9FA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8B2382B-E493-4360-A371-0FCAB61AEC3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28EB145-B6B7-454E-8B45-DE01C3A9FA6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store.vitalimagery.com/index.php?ver=2&amp;adv=ms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store.vitalimagery.com/index.php?ver=2&amp;adv=ms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store.vitalimagery.com/index.php?ver=2&amp;adv=ms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1827163" y="2852936"/>
            <a:ext cx="5328592" cy="2016224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       </a:t>
            </a:r>
          </a:p>
          <a:p>
            <a:pPr algn="l"/>
            <a:r>
              <a:rPr lang="cs-CZ" sz="1400" dirty="0" smtClean="0"/>
              <a:t>        NÁZEV ŠKOLY:  </a:t>
            </a:r>
            <a:r>
              <a:rPr lang="cs-CZ" sz="1400" b="0" cap="none" dirty="0" smtClean="0"/>
              <a:t>Základní škola Pardubice-</a:t>
            </a:r>
            <a:r>
              <a:rPr lang="cs-CZ" sz="1400" b="0" cap="none" dirty="0" err="1" smtClean="0"/>
              <a:t>Spořilov</a:t>
            </a:r>
            <a:r>
              <a:rPr lang="cs-CZ" sz="1400" b="0" cap="none" dirty="0" smtClean="0"/>
              <a:t> </a:t>
            </a:r>
            <a:endParaRPr lang="cs-CZ" sz="1400" b="0" dirty="0" smtClean="0"/>
          </a:p>
          <a:p>
            <a:pPr algn="l"/>
            <a:r>
              <a:rPr lang="cs-CZ" sz="1400" dirty="0"/>
              <a:t> </a:t>
            </a:r>
            <a:r>
              <a:rPr lang="cs-CZ" sz="1400" dirty="0" smtClean="0"/>
              <a:t>       AUTOR:  </a:t>
            </a:r>
            <a:r>
              <a:rPr lang="cs-CZ" sz="1400" b="0" dirty="0" smtClean="0"/>
              <a:t>M</a:t>
            </a:r>
            <a:r>
              <a:rPr lang="cs-CZ" sz="1400" b="0" cap="none" dirty="0" smtClean="0"/>
              <a:t>gr</a:t>
            </a:r>
            <a:r>
              <a:rPr lang="cs-CZ" sz="1400" b="0" dirty="0" smtClean="0"/>
              <a:t>. V</a:t>
            </a:r>
            <a:r>
              <a:rPr lang="cs-CZ" sz="1400" b="0" cap="none" dirty="0" smtClean="0"/>
              <a:t>ěra</a:t>
            </a:r>
            <a:r>
              <a:rPr lang="cs-CZ" sz="1400" b="0" dirty="0" smtClean="0"/>
              <a:t> J</a:t>
            </a:r>
            <a:r>
              <a:rPr lang="cs-CZ" sz="1400" b="0" cap="none" dirty="0" smtClean="0"/>
              <a:t>anáková</a:t>
            </a:r>
          </a:p>
          <a:p>
            <a:pPr algn="l"/>
            <a:r>
              <a:rPr lang="cs-CZ" sz="1400" dirty="0"/>
              <a:t> </a:t>
            </a:r>
            <a:r>
              <a:rPr lang="cs-CZ" sz="1400" dirty="0" smtClean="0"/>
              <a:t>       NÁZEV:  </a:t>
            </a:r>
            <a:r>
              <a:rPr lang="cs-CZ" sz="1400" b="0" dirty="0" smtClean="0"/>
              <a:t>VY_12_INOVACE_ ČESKÝ JAZYK A LITERATURA4</a:t>
            </a:r>
          </a:p>
          <a:p>
            <a:pPr algn="l"/>
            <a:r>
              <a:rPr lang="cs-CZ" sz="1400" b="0" dirty="0" smtClean="0"/>
              <a:t>	   _13. </a:t>
            </a:r>
            <a:r>
              <a:rPr lang="cs-CZ" sz="1400" dirty="0" smtClean="0"/>
              <a:t>DOPLNÍŠ  Y/Ý NEBO I/Í?</a:t>
            </a:r>
            <a:endParaRPr lang="cs-CZ" sz="1400" b="0" dirty="0" smtClean="0"/>
          </a:p>
          <a:p>
            <a:pPr algn="l"/>
            <a:r>
              <a:rPr lang="cs-CZ" sz="1400" dirty="0"/>
              <a:t> </a:t>
            </a:r>
            <a:r>
              <a:rPr lang="cs-CZ" sz="1400" dirty="0" smtClean="0"/>
              <a:t>       </a:t>
            </a:r>
            <a:r>
              <a:rPr lang="cs-CZ" sz="1400" dirty="0"/>
              <a:t>TÉMA: </a:t>
            </a:r>
            <a:r>
              <a:rPr lang="cs-CZ" sz="1400" dirty="0" smtClean="0"/>
              <a:t>   DOPLNÍŠ  Y/Ý </a:t>
            </a:r>
            <a:r>
              <a:rPr lang="cs-CZ" sz="1400" dirty="0"/>
              <a:t>NEBO </a:t>
            </a:r>
            <a:r>
              <a:rPr lang="cs-CZ" sz="1400" dirty="0" smtClean="0"/>
              <a:t>I/Í</a:t>
            </a:r>
            <a:r>
              <a:rPr lang="cs-CZ" sz="1400" dirty="0"/>
              <a:t>?</a:t>
            </a:r>
          </a:p>
          <a:p>
            <a:pPr algn="l"/>
            <a:r>
              <a:rPr lang="cs-CZ" sz="1400" dirty="0"/>
              <a:t> </a:t>
            </a:r>
            <a:r>
              <a:rPr lang="cs-CZ" sz="1400" dirty="0" smtClean="0"/>
              <a:t>       ČÍSLO PROJEKTU: </a:t>
            </a:r>
            <a:r>
              <a:rPr lang="cs-CZ" sz="1400" b="0" dirty="0" smtClean="0"/>
              <a:t>CZ.1.07/1.4.00/21.2349</a:t>
            </a:r>
            <a:endParaRPr lang="cs-CZ" sz="1400" dirty="0"/>
          </a:p>
          <a:p>
            <a:pPr algn="l"/>
            <a:endParaRPr lang="cs-CZ" sz="1400" b="0" dirty="0"/>
          </a:p>
        </p:txBody>
      </p:sp>
      <p:pic>
        <p:nvPicPr>
          <p:cNvPr id="18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92696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00745" y="5085184"/>
            <a:ext cx="547201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ANOTACE:</a:t>
            </a:r>
            <a:r>
              <a:rPr lang="cs-CZ" sz="1400" dirty="0" smtClean="0"/>
              <a:t>  Prezentace pomáhá dětem  pochopit význam některých</a:t>
            </a:r>
          </a:p>
          <a:p>
            <a:r>
              <a:rPr lang="cs-CZ" sz="1400" dirty="0" smtClean="0"/>
              <a:t>	  vyjmenovaných slov po B.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176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review Imag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69" y="4509120"/>
            <a:ext cx="217524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231873" y="1268760"/>
            <a:ext cx="8827431" cy="3240360"/>
          </a:xfrm>
          <a:prstGeom prst="cloudCallout">
            <a:avLst>
              <a:gd name="adj1" fmla="val -35914"/>
              <a:gd name="adj2" fmla="val 6028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234564"/>
            <a:ext cx="73986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u="sng" dirty="0" smtClean="0">
                <a:solidFill>
                  <a:srgbClr val="FFFF00"/>
                </a:solidFill>
              </a:rPr>
              <a:t>Doplníš  </a:t>
            </a:r>
            <a:r>
              <a:rPr lang="cs-CZ" sz="5400" b="1" u="sng" dirty="0" smtClean="0">
                <a:solidFill>
                  <a:srgbClr val="FF0000"/>
                </a:solidFill>
              </a:rPr>
              <a:t>y/ý  </a:t>
            </a:r>
            <a:r>
              <a:rPr lang="cs-CZ" sz="5400" b="1" u="sng" dirty="0" smtClean="0">
                <a:solidFill>
                  <a:srgbClr val="FFFF00"/>
                </a:solidFill>
              </a:rPr>
              <a:t>nebo  </a:t>
            </a:r>
            <a:r>
              <a:rPr lang="cs-CZ" sz="5400" b="1" u="sng" dirty="0" smtClean="0">
                <a:solidFill>
                  <a:srgbClr val="00B0F0"/>
                </a:solidFill>
              </a:rPr>
              <a:t>i/í</a:t>
            </a:r>
            <a:r>
              <a:rPr lang="cs-CZ" sz="5400" b="1" u="sng" dirty="0">
                <a:solidFill>
                  <a:srgbClr val="FFFF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43715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rady,lidé,muži,páni,rytíři,válečníci,války,zbraně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61" y="980728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kademické,chlapci,čtení,děvčata,instruktoři,knihy,křídy,lidé,školy,studenti,tabule,třídy,učení,učitelé,vyučování,vzdělání,žen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994" y="2889951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batolata,bratři,děti,děvčata,Indie,Jižní Asie,mateřství,matky,muži,osoby,otcové,otcovství,rodiny,sestry,sourozenci,úsměv,úsměvy,žen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417" y="4797152"/>
            <a:ext cx="1842674" cy="1842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domácí úkol,muži,osoby,školy,studenti,studium,vzdělání,zpráv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005047"/>
            <a:ext cx="1726852" cy="1726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5181" y="284217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bazény,chlapci,dámy,děti,dítka,dívky,instruktoři,lidé,osoba,páni,rekreace,škola plavání,sport,učitelé,volný čas,žena,ženy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835" y="4803114"/>
            <a:ext cx="1836712" cy="183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23928" y="557389"/>
            <a:ext cx="158569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y/ý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19091" y="1713664"/>
            <a:ext cx="16340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ob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t hrad</a:t>
            </a:r>
          </a:p>
          <a:p>
            <a:r>
              <a:rPr lang="cs-CZ" sz="2400" dirty="0" smtClean="0"/>
              <a:t>(dob</a:t>
            </a:r>
            <a:r>
              <a:rPr lang="cs-CZ" sz="2400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de)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25631" y="3702221"/>
            <a:ext cx="2457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nab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t  vědomosti</a:t>
            </a:r>
          </a:p>
          <a:p>
            <a:pPr algn="ctr"/>
            <a:r>
              <a:rPr lang="cs-CZ" sz="2400" dirty="0" smtClean="0"/>
              <a:t>(nab</a:t>
            </a:r>
            <a:r>
              <a:rPr lang="cs-CZ" sz="2400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de)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25631" y="5445224"/>
            <a:ext cx="25192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řib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l člen rodiny</a:t>
            </a:r>
          </a:p>
          <a:p>
            <a:pPr algn="ctr"/>
            <a:r>
              <a:rPr lang="cs-CZ" sz="2400" dirty="0" smtClean="0"/>
              <a:t>(přib</a:t>
            </a:r>
            <a:r>
              <a:rPr lang="cs-CZ" sz="2400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de)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7102" y="1713663"/>
            <a:ext cx="15851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odb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l úkol</a:t>
            </a:r>
          </a:p>
          <a:p>
            <a:pPr algn="ctr"/>
            <a:r>
              <a:rPr lang="cs-CZ" sz="2400" dirty="0" smtClean="0"/>
              <a:t>(odb</a:t>
            </a:r>
            <a:r>
              <a:rPr lang="cs-CZ" sz="2400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de)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45837" y="3471388"/>
            <a:ext cx="17332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ousek zb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l</a:t>
            </a:r>
          </a:p>
          <a:p>
            <a:pPr algn="ctr"/>
            <a:r>
              <a:rPr lang="cs-CZ" sz="2400" dirty="0" smtClean="0"/>
              <a:t>(zb</a:t>
            </a:r>
            <a:r>
              <a:rPr lang="cs-CZ" sz="2400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de)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30156" y="5427154"/>
            <a:ext cx="23708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l na koupališti</a:t>
            </a:r>
          </a:p>
          <a:p>
            <a:pPr algn="ctr"/>
            <a:r>
              <a:rPr lang="cs-CZ" sz="2400" dirty="0" smtClean="0"/>
              <a:t>(b</a:t>
            </a:r>
            <a:r>
              <a:rPr lang="cs-CZ" sz="2400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de)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04026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2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aterie,energie,průmyslová odvětv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732" y="980728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igitální,elektronika,hovory,komunikace,mobilní telefony,mobily,technologie,telefony,telekomunika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728" y="2898335"/>
            <a:ext cx="1764196" cy="1764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rmáda,běh,osoby,ozbrojené síly,pušky,střelné zbraně,uniformy,vláda,vojáci,zbraně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1372" y="4825961"/>
            <a:ext cx="1789499" cy="178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80728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řebíky,kladiva,nástroje,průmyslová odvětví,železářství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65" y="2898334"/>
            <a:ext cx="1747459" cy="1747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54089" y="521385"/>
            <a:ext cx="117852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chemeClr val="accent2"/>
                </a:solidFill>
              </a:rPr>
              <a:t>i/í</a:t>
            </a:r>
            <a:endParaRPr lang="cs-CZ" sz="8000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07704" y="1758007"/>
            <a:ext cx="2005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odiny odb</a:t>
            </a:r>
            <a:r>
              <a:rPr lang="cs-CZ" sz="2400" dirty="0" smtClean="0">
                <a:solidFill>
                  <a:schemeClr val="accent1"/>
                </a:solidFill>
              </a:rPr>
              <a:t>i</a:t>
            </a:r>
            <a:r>
              <a:rPr lang="cs-CZ" sz="2400" dirty="0" smtClean="0"/>
              <a:t>ly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5086" y="1760176"/>
            <a:ext cx="1871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nab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t baterie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56524" y="3614129"/>
            <a:ext cx="18456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přib</a:t>
            </a:r>
            <a:r>
              <a:rPr lang="cs-CZ" sz="2400" dirty="0" smtClean="0">
                <a:solidFill>
                  <a:schemeClr val="accent1"/>
                </a:solidFill>
              </a:rPr>
              <a:t>i</a:t>
            </a:r>
            <a:r>
              <a:rPr lang="cs-CZ" sz="2400" dirty="0" smtClean="0"/>
              <a:t>l hřebík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66636" y="3541230"/>
            <a:ext cx="17400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ob</a:t>
            </a:r>
            <a:r>
              <a:rPr lang="cs-CZ" sz="2400" dirty="0" smtClean="0">
                <a:solidFill>
                  <a:schemeClr val="accent1"/>
                </a:solidFill>
              </a:rPr>
              <a:t>í</a:t>
            </a:r>
            <a:r>
              <a:rPr lang="cs-CZ" sz="2400" dirty="0" smtClean="0"/>
              <a:t>t mobil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5517232"/>
            <a:ext cx="1978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b</a:t>
            </a:r>
            <a:r>
              <a:rPr lang="cs-CZ" sz="24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i</a:t>
            </a:r>
            <a:r>
              <a:rPr lang="cs-CZ" sz="2400" dirty="0" smtClean="0"/>
              <a:t>l mladšího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23596" y="5489877"/>
            <a:ext cx="17548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ab</a:t>
            </a:r>
            <a:r>
              <a:rPr lang="cs-CZ" sz="24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í</a:t>
            </a:r>
            <a:r>
              <a:rPr lang="cs-CZ" sz="2400" dirty="0" smtClean="0"/>
              <a:t>t pušku</a:t>
            </a:r>
            <a:endParaRPr lang="cs-CZ" sz="2400" dirty="0"/>
          </a:p>
        </p:txBody>
      </p:sp>
      <p:pic>
        <p:nvPicPr>
          <p:cNvPr id="1038" name="Picture 14" descr="chlapci,city,děti,dítka,gesta,lidé,násilníci,páni,pěsti,třesoucí se ruka,vyděšený,vystrašený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66" y="4859343"/>
            <a:ext cx="1756118" cy="1756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9706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Preview Imag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217524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611559" y="908720"/>
            <a:ext cx="7704857" cy="3744416"/>
          </a:xfrm>
          <a:prstGeom prst="cloudCallout">
            <a:avLst>
              <a:gd name="adj1" fmla="val 34735"/>
              <a:gd name="adj2" fmla="val 5917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2091970"/>
            <a:ext cx="66747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Napiš věty s některými výrazy </a:t>
            </a:r>
          </a:p>
          <a:p>
            <a:r>
              <a:rPr lang="cs-CZ" sz="3600" b="1" dirty="0">
                <a:solidFill>
                  <a:srgbClr val="FFFF00"/>
                </a:solidFill>
              </a:rPr>
              <a:t>z</a:t>
            </a:r>
            <a:r>
              <a:rPr lang="cs-CZ" sz="3600" b="1" dirty="0" smtClean="0">
                <a:solidFill>
                  <a:srgbClr val="FFFF00"/>
                </a:solidFill>
              </a:rPr>
              <a:t> předchozích stran.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611559" y="5697252"/>
            <a:ext cx="1008113" cy="61206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26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500303"/>
            <a:ext cx="211449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dobýt hrad</a:t>
            </a:r>
          </a:p>
        </p:txBody>
      </p:sp>
      <p:sp>
        <p:nvSpPr>
          <p:cNvPr id="3" name="Obdélník 2"/>
          <p:cNvSpPr/>
          <p:nvPr/>
        </p:nvSpPr>
        <p:spPr>
          <a:xfrm>
            <a:off x="5724128" y="1500303"/>
            <a:ext cx="22504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kousek zbyl</a:t>
            </a:r>
          </a:p>
        </p:txBody>
      </p:sp>
      <p:sp>
        <p:nvSpPr>
          <p:cNvPr id="4" name="Obdélník 3"/>
          <p:cNvSpPr/>
          <p:nvPr/>
        </p:nvSpPr>
        <p:spPr>
          <a:xfrm>
            <a:off x="388756" y="3068960"/>
            <a:ext cx="20508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odbyl úkol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591" y="971956"/>
            <a:ext cx="22601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dobít mobil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5004048" y="2776572"/>
            <a:ext cx="26136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hodiny odbily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045264" y="2362927"/>
            <a:ext cx="24036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přib</a:t>
            </a:r>
            <a:r>
              <a:rPr lang="cs-CZ" sz="3200" dirty="0"/>
              <a:t>i</a:t>
            </a:r>
            <a:r>
              <a:rPr lang="cs-CZ" sz="3200" dirty="0" smtClean="0"/>
              <a:t>l hřebík</a:t>
            </a:r>
            <a:endParaRPr lang="cs-CZ" sz="3200" dirty="0"/>
          </a:p>
        </p:txBody>
      </p:sp>
      <p:pic>
        <p:nvPicPr>
          <p:cNvPr id="9" name="Picture 2" descr="Preview Imag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217524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láček 7"/>
          <p:cNvSpPr/>
          <p:nvPr/>
        </p:nvSpPr>
        <p:spPr>
          <a:xfrm>
            <a:off x="267703" y="3548880"/>
            <a:ext cx="6006780" cy="3048472"/>
          </a:xfrm>
          <a:prstGeom prst="cloudCallout">
            <a:avLst>
              <a:gd name="adj1" fmla="val 64939"/>
              <a:gd name="adj2" fmla="val 11231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muži,osoby,pokrývači,povolání,průmysl,stavba,stavební dělníci,střechy,tašk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38" y="4167176"/>
            <a:ext cx="1262134" cy="1262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299872" y="4052971"/>
            <a:ext cx="36084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Víš, jakou činnost provádí</a:t>
            </a:r>
          </a:p>
          <a:p>
            <a:r>
              <a:rPr lang="cs-CZ" sz="2400" dirty="0">
                <a:solidFill>
                  <a:srgbClr val="FFFF00"/>
                </a:solidFill>
              </a:rPr>
              <a:t>p</a:t>
            </a:r>
            <a:r>
              <a:rPr lang="cs-CZ" sz="2400" dirty="0" smtClean="0">
                <a:solidFill>
                  <a:srgbClr val="FFFF00"/>
                </a:solidFill>
              </a:rPr>
              <a:t>án na obrázku?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Jaké  má  povolání?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89232" y="5595801"/>
            <a:ext cx="36177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Pán je klemp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í</a:t>
            </a:r>
            <a:r>
              <a:rPr lang="cs-CZ" b="1" dirty="0" smtClean="0"/>
              <a:t>ř  a pobíjí střechu.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0487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348880"/>
            <a:ext cx="57323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V prezentaci byly použity obrázky ze zakoupené licence </a:t>
            </a:r>
          </a:p>
          <a:p>
            <a:r>
              <a:rPr lang="cs-CZ" dirty="0"/>
              <a:t>Microsoft Office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32330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187</TotalTime>
  <Words>138</Words>
  <Application>Microsoft Office PowerPoint</Application>
  <PresentationFormat>Předvádění na obrazovce (4:3)</PresentationFormat>
  <Paragraphs>46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Janáková</dc:creator>
  <cp:lastModifiedBy>domaci</cp:lastModifiedBy>
  <cp:revision>27</cp:revision>
  <dcterms:created xsi:type="dcterms:W3CDTF">2011-11-26T14:24:00Z</dcterms:created>
  <dcterms:modified xsi:type="dcterms:W3CDTF">2014-06-24T19:56:21Z</dcterms:modified>
</cp:coreProperties>
</file>