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9" r:id="rId3"/>
    <p:sldId id="257" r:id="rId4"/>
    <p:sldId id="258" r:id="rId5"/>
    <p:sldId id="260" r:id="rId6"/>
    <p:sldId id="261" r:id="rId7"/>
    <p:sldId id="264" r:id="rId8"/>
    <p:sldId id="262" r:id="rId9"/>
    <p:sldId id="265" r:id="rId10"/>
    <p:sldId id="266" r:id="rId11"/>
    <p:sldId id="263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7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6F3B344-F0D6-4111-8A7F-B47FDCA04E47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E654D0C3-2F2F-442C-BA46-2094E44533ED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3B344-F0D6-4111-8A7F-B47FDCA04E47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4D0C3-2F2F-442C-BA46-2094E44533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A6F3B344-F0D6-4111-8A7F-B47FDCA04E47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E654D0C3-2F2F-442C-BA46-2094E44533E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3B344-F0D6-4111-8A7F-B47FDCA04E47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4D0C3-2F2F-442C-BA46-2094E44533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3B344-F0D6-4111-8A7F-B47FDCA04E47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E654D0C3-2F2F-442C-BA46-2094E44533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3B344-F0D6-4111-8A7F-B47FDCA04E47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4D0C3-2F2F-442C-BA46-2094E44533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3B344-F0D6-4111-8A7F-B47FDCA04E47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4D0C3-2F2F-442C-BA46-2094E44533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3B344-F0D6-4111-8A7F-B47FDCA04E47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E654D0C3-2F2F-442C-BA46-2094E44533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3B344-F0D6-4111-8A7F-B47FDCA04E47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4D0C3-2F2F-442C-BA46-2094E44533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3B344-F0D6-4111-8A7F-B47FDCA04E47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4D0C3-2F2F-442C-BA46-2094E44533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3B344-F0D6-4111-8A7F-B47FDCA04E47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4D0C3-2F2F-442C-BA46-2094E44533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A6F3B344-F0D6-4111-8A7F-B47FDCA04E47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E654D0C3-2F2F-442C-BA46-2094E44533E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/>
  </p:transition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11.xml"/><Relationship Id="rId1" Type="http://schemas.openxmlformats.org/officeDocument/2006/relationships/slideLayout" Target="../slideLayouts/slideLayout6.xml"/><Relationship Id="rId4" Type="http://schemas.openxmlformats.org/officeDocument/2006/relationships/slide" Target="slide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slide" Target="slide9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slide" Target="slide9.xm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1935175" y="1814364"/>
            <a:ext cx="5400600" cy="3109912"/>
          </a:xfrm>
        </p:spPr>
        <p:txBody>
          <a:bodyPr>
            <a:normAutofit/>
          </a:bodyPr>
          <a:lstStyle/>
          <a:p>
            <a:pPr marL="0" indent="0" algn="l"/>
            <a:r>
              <a:rPr lang="cs-CZ" sz="1600" dirty="0" smtClean="0">
                <a:solidFill>
                  <a:srgbClr val="C00000"/>
                </a:solidFill>
              </a:rPr>
              <a:t>NÁZEV </a:t>
            </a:r>
            <a:r>
              <a:rPr lang="cs-CZ" sz="1600" dirty="0">
                <a:solidFill>
                  <a:srgbClr val="C00000"/>
                </a:solidFill>
              </a:rPr>
              <a:t>ŠKOLY:    </a:t>
            </a:r>
            <a:r>
              <a:rPr lang="cs-CZ" sz="1600" dirty="0" smtClean="0">
                <a:solidFill>
                  <a:srgbClr val="C00000"/>
                </a:solidFill>
              </a:rPr>
              <a:t>   </a:t>
            </a:r>
            <a:r>
              <a:rPr lang="cs-CZ" sz="1600" dirty="0" smtClean="0"/>
              <a:t>Základní </a:t>
            </a:r>
            <a:r>
              <a:rPr lang="cs-CZ" sz="1600" dirty="0"/>
              <a:t>škola Pardubice-</a:t>
            </a:r>
            <a:r>
              <a:rPr lang="cs-CZ" sz="1600" dirty="0" err="1"/>
              <a:t>Spořilov</a:t>
            </a:r>
            <a:r>
              <a:rPr lang="cs-CZ" sz="1600" dirty="0">
                <a:solidFill>
                  <a:srgbClr val="C00000"/>
                </a:solidFill>
              </a:rPr>
              <a:t> </a:t>
            </a:r>
            <a:r>
              <a:rPr lang="cs-CZ" sz="1600" dirty="0" smtClean="0">
                <a:solidFill>
                  <a:srgbClr val="C00000"/>
                </a:solidFill>
              </a:rPr>
              <a:t/>
            </a:r>
            <a:br>
              <a:rPr lang="cs-CZ" sz="1600" dirty="0" smtClean="0">
                <a:solidFill>
                  <a:srgbClr val="C00000"/>
                </a:solidFill>
              </a:rPr>
            </a:br>
            <a:r>
              <a:rPr lang="cs-CZ" sz="1600" dirty="0" smtClean="0">
                <a:solidFill>
                  <a:srgbClr val="C00000"/>
                </a:solidFill>
              </a:rPr>
              <a:t>AUTOR</a:t>
            </a:r>
            <a:r>
              <a:rPr lang="cs-CZ" sz="1600" dirty="0">
                <a:solidFill>
                  <a:srgbClr val="C00000"/>
                </a:solidFill>
              </a:rPr>
              <a:t>:                </a:t>
            </a:r>
            <a:r>
              <a:rPr lang="cs-CZ" sz="1600" dirty="0" smtClean="0">
                <a:solidFill>
                  <a:srgbClr val="C00000"/>
                </a:solidFill>
              </a:rPr>
              <a:t>     </a:t>
            </a:r>
            <a:r>
              <a:rPr lang="cs-CZ" sz="1600" dirty="0" smtClean="0"/>
              <a:t>Mgr</a:t>
            </a:r>
            <a:r>
              <a:rPr lang="cs-CZ" sz="1600" dirty="0"/>
              <a:t>. Věra Janáková</a:t>
            </a:r>
            <a:br>
              <a:rPr lang="cs-CZ" sz="1600" dirty="0"/>
            </a:br>
            <a:r>
              <a:rPr lang="cs-CZ" sz="1600" dirty="0" smtClean="0">
                <a:solidFill>
                  <a:srgbClr val="C00000"/>
                </a:solidFill>
              </a:rPr>
              <a:t>NÁZEV</a:t>
            </a:r>
            <a:r>
              <a:rPr lang="cs-CZ" sz="1600" dirty="0">
                <a:solidFill>
                  <a:srgbClr val="C00000"/>
                </a:solidFill>
              </a:rPr>
              <a:t>:                </a:t>
            </a:r>
            <a:r>
              <a:rPr lang="cs-CZ" sz="1600" dirty="0" smtClean="0">
                <a:solidFill>
                  <a:srgbClr val="C00000"/>
                </a:solidFill>
              </a:rPr>
              <a:t>     </a:t>
            </a:r>
            <a:r>
              <a:rPr lang="cs-CZ" sz="1600" dirty="0"/>
              <a:t>VY_32_INOVACE_3.PRVOUKA_2_</a:t>
            </a:r>
            <a:br>
              <a:rPr lang="cs-CZ" sz="1600" dirty="0"/>
            </a:br>
            <a:r>
              <a:rPr lang="cs-CZ" sz="1600" dirty="0"/>
              <a:t>	               </a:t>
            </a:r>
            <a:r>
              <a:rPr lang="cs-CZ" sz="1600" dirty="0" smtClean="0"/>
              <a:t>  </a:t>
            </a:r>
            <a:r>
              <a:rPr lang="cs-CZ" sz="1600" dirty="0"/>
              <a:t> </a:t>
            </a:r>
            <a:r>
              <a:rPr lang="cs-CZ" sz="1600" dirty="0" smtClean="0"/>
              <a:t>14. ČÍM BUDU?</a:t>
            </a:r>
            <a:br>
              <a:rPr lang="cs-CZ" sz="1600" dirty="0" smtClean="0"/>
            </a:br>
            <a:r>
              <a:rPr lang="cs-CZ" sz="1600" dirty="0" smtClean="0">
                <a:solidFill>
                  <a:srgbClr val="C00000"/>
                </a:solidFill>
              </a:rPr>
              <a:t>TÉMA</a:t>
            </a:r>
            <a:r>
              <a:rPr lang="cs-CZ" sz="1600" dirty="0">
                <a:solidFill>
                  <a:srgbClr val="C00000"/>
                </a:solidFill>
              </a:rPr>
              <a:t>:                  </a:t>
            </a:r>
            <a:r>
              <a:rPr lang="cs-CZ" sz="1600" dirty="0" smtClean="0">
                <a:solidFill>
                  <a:srgbClr val="C00000"/>
                </a:solidFill>
              </a:rPr>
              <a:t>      </a:t>
            </a:r>
            <a:r>
              <a:rPr lang="cs-CZ" sz="1600" dirty="0" smtClean="0"/>
              <a:t>ČÍM BUDU?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>
                <a:solidFill>
                  <a:srgbClr val="C00000"/>
                </a:solidFill>
              </a:rPr>
              <a:t>ČÍSLO </a:t>
            </a:r>
            <a:r>
              <a:rPr lang="cs-CZ" sz="1600" dirty="0">
                <a:solidFill>
                  <a:srgbClr val="C00000"/>
                </a:solidFill>
              </a:rPr>
              <a:t>PROJEKTU: </a:t>
            </a:r>
            <a:r>
              <a:rPr lang="cs-CZ" sz="1600" dirty="0" smtClean="0">
                <a:solidFill>
                  <a:srgbClr val="C00000"/>
                </a:solidFill>
              </a:rPr>
              <a:t> </a:t>
            </a:r>
            <a:r>
              <a:rPr lang="cs-CZ" sz="1600" dirty="0" smtClean="0"/>
              <a:t>CZ.1.07/1.4.00/21.2349</a:t>
            </a:r>
            <a:r>
              <a:rPr lang="cs-CZ" dirty="0">
                <a:solidFill>
                  <a:srgbClr val="C00000"/>
                </a:solidFill>
              </a:rPr>
              <a:t/>
            </a:r>
            <a:br>
              <a:rPr lang="cs-CZ" dirty="0">
                <a:solidFill>
                  <a:srgbClr val="C00000"/>
                </a:solidFill>
              </a:rPr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971600" y="5013176"/>
            <a:ext cx="7772400" cy="1509713"/>
          </a:xfrm>
        </p:spPr>
        <p:txBody>
          <a:bodyPr>
            <a:normAutofit/>
          </a:bodyPr>
          <a:lstStyle/>
          <a:p>
            <a:pPr marL="182880" indent="0">
              <a:buNone/>
            </a:pPr>
            <a:r>
              <a:rPr lang="cs-CZ" sz="2000" dirty="0" smtClean="0"/>
              <a:t>Anotace: V tomto materiálu děti rozlišují pojmy práce a</a:t>
            </a:r>
          </a:p>
          <a:p>
            <a:pPr marL="182880" indent="0">
              <a:buNone/>
            </a:pPr>
            <a:r>
              <a:rPr lang="cs-CZ" sz="2000" dirty="0" smtClean="0"/>
              <a:t>              zábava, dělí práci na fyzickou a duševní.</a:t>
            </a:r>
            <a:endParaRPr lang="cs-CZ" sz="2000" dirty="0"/>
          </a:p>
        </p:txBody>
      </p:sp>
      <p:pic>
        <p:nvPicPr>
          <p:cNvPr id="4" name="Picture 2" descr="C:\vera\DUMY 1\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04664"/>
            <a:ext cx="5743575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52708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77240" y="2852936"/>
            <a:ext cx="7589520" cy="1055903"/>
          </a:xfrm>
        </p:spPr>
        <p:txBody>
          <a:bodyPr/>
          <a:lstStyle/>
          <a:p>
            <a:r>
              <a:rPr lang="cs-CZ" u="sng" dirty="0" smtClean="0"/>
              <a:t>ČÍM BUDU?</a:t>
            </a:r>
            <a:endParaRPr lang="cs-CZ" u="sng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LETEC</a:t>
            </a:r>
          </a:p>
          <a:p>
            <a:r>
              <a:rPr lang="cs-CZ" dirty="0" smtClean="0"/>
              <a:t>UČITELKA</a:t>
            </a:r>
          </a:p>
          <a:p>
            <a:r>
              <a:rPr lang="cs-CZ" dirty="0" smtClean="0"/>
              <a:t>MALÍŘ POKOJŮ</a:t>
            </a:r>
          </a:p>
          <a:p>
            <a:r>
              <a:rPr lang="cs-CZ" dirty="0" smtClean="0"/>
              <a:t>NOVINÁŘ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07904" y="1196752"/>
            <a:ext cx="2136611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200" dirty="0" smtClean="0">
                <a:solidFill>
                  <a:schemeClr val="tx2"/>
                </a:solidFill>
              </a:rPr>
              <a:t>SPISOVATEL</a:t>
            </a:r>
          </a:p>
          <a:p>
            <a:pPr algn="ctr"/>
            <a:r>
              <a:rPr lang="cs-CZ" sz="2200" dirty="0" smtClean="0">
                <a:solidFill>
                  <a:schemeClr val="tx2"/>
                </a:solidFill>
              </a:rPr>
              <a:t>PRODAVAČKA</a:t>
            </a:r>
          </a:p>
          <a:p>
            <a:pPr algn="ctr"/>
            <a:r>
              <a:rPr lang="cs-CZ" sz="2200" dirty="0" smtClean="0">
                <a:solidFill>
                  <a:schemeClr val="tx2"/>
                </a:solidFill>
              </a:rPr>
              <a:t>ZEDNÍK</a:t>
            </a:r>
          </a:p>
          <a:p>
            <a:pPr algn="ctr"/>
            <a:r>
              <a:rPr lang="cs-CZ" sz="2200" dirty="0" smtClean="0">
                <a:solidFill>
                  <a:schemeClr val="tx2"/>
                </a:solidFill>
              </a:rPr>
              <a:t>VETERINÁŘ</a:t>
            </a:r>
          </a:p>
          <a:p>
            <a:pPr algn="ctr"/>
            <a:r>
              <a:rPr lang="cs-CZ" sz="2200" dirty="0" smtClean="0">
                <a:solidFill>
                  <a:schemeClr val="tx2"/>
                </a:solidFill>
              </a:rPr>
              <a:t>SEKRETÁŘKA</a:t>
            </a:r>
          </a:p>
          <a:p>
            <a:pPr algn="ctr"/>
            <a:endParaRPr lang="cs-CZ" sz="22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083659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860032" y="3356992"/>
            <a:ext cx="3200400" cy="1143000"/>
          </a:xfrm>
        </p:spPr>
        <p:txBody>
          <a:bodyPr>
            <a:noAutofit/>
          </a:bodyPr>
          <a:lstStyle/>
          <a:p>
            <a:r>
              <a:rPr lang="cs-CZ" sz="4400" dirty="0" smtClean="0"/>
              <a:t>ČÍM BUDU?</a:t>
            </a:r>
            <a:endParaRPr lang="cs-CZ" sz="4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55" r="19045" b="-3220"/>
          <a:stretch/>
        </p:blipFill>
        <p:spPr bwMode="auto">
          <a:xfrm>
            <a:off x="1493138" y="2132856"/>
            <a:ext cx="2160240" cy="34840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151771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292080" y="3429000"/>
            <a:ext cx="3200400" cy="1143000"/>
          </a:xfrm>
        </p:spPr>
        <p:txBody>
          <a:bodyPr>
            <a:normAutofit fontScale="90000"/>
          </a:bodyPr>
          <a:lstStyle/>
          <a:p>
            <a:r>
              <a:rPr lang="cs-CZ" sz="4400" dirty="0" smtClean="0"/>
              <a:t>CO RÁDI</a:t>
            </a:r>
            <a:br>
              <a:rPr lang="cs-CZ" sz="4400" dirty="0" smtClean="0"/>
            </a:br>
            <a:r>
              <a:rPr lang="cs-CZ" sz="4400" dirty="0" smtClean="0"/>
              <a:t>DĚLÁME?</a:t>
            </a:r>
            <a:endParaRPr lang="cs-CZ" sz="4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553" b="17553"/>
          <a:stretch/>
        </p:blipFill>
        <p:spPr bwMode="auto">
          <a:xfrm>
            <a:off x="755576" y="2225468"/>
            <a:ext cx="4226030" cy="2742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0845665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076056" y="3284984"/>
            <a:ext cx="3200400" cy="1143000"/>
          </a:xfrm>
        </p:spPr>
        <p:txBody>
          <a:bodyPr>
            <a:normAutofit fontScale="90000"/>
          </a:bodyPr>
          <a:lstStyle/>
          <a:p>
            <a:r>
              <a:rPr lang="cs-CZ" sz="4400" dirty="0" smtClean="0"/>
              <a:t>CO NÁS BAVÍ?</a:t>
            </a:r>
            <a:endParaRPr lang="cs-CZ" sz="4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844824"/>
            <a:ext cx="3456384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9331140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860032" y="3212976"/>
            <a:ext cx="3200400" cy="1143000"/>
          </a:xfrm>
        </p:spPr>
        <p:txBody>
          <a:bodyPr>
            <a:normAutofit fontScale="90000"/>
          </a:bodyPr>
          <a:lstStyle/>
          <a:p>
            <a:r>
              <a:rPr lang="cs-CZ" sz="4400" dirty="0" smtClean="0"/>
              <a:t>JAK TRÁVÍME VOLNÝ ČAS?</a:t>
            </a:r>
            <a:endParaRPr lang="cs-CZ" sz="4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28" r="16881"/>
          <a:stretch/>
        </p:blipFill>
        <p:spPr bwMode="auto">
          <a:xfrm>
            <a:off x="1475656" y="1484784"/>
            <a:ext cx="2520280" cy="38307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8016521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860032" y="3428739"/>
            <a:ext cx="3200400" cy="1143000"/>
          </a:xfrm>
        </p:spPr>
        <p:txBody>
          <a:bodyPr>
            <a:normAutofit fontScale="90000"/>
          </a:bodyPr>
          <a:lstStyle/>
          <a:p>
            <a:r>
              <a:rPr lang="cs-CZ" sz="4400" dirty="0" smtClean="0"/>
              <a:t>JAKÉ PŘEDMĚTY</a:t>
            </a:r>
            <a:br>
              <a:rPr lang="cs-CZ" sz="4400" dirty="0" smtClean="0"/>
            </a:br>
            <a:r>
              <a:rPr lang="cs-CZ" sz="4400" dirty="0" smtClean="0"/>
              <a:t>NÁS BAVÍ</a:t>
            </a:r>
            <a:br>
              <a:rPr lang="cs-CZ" sz="4400" dirty="0" smtClean="0"/>
            </a:br>
            <a:r>
              <a:rPr lang="cs-CZ" sz="4400" dirty="0" smtClean="0"/>
              <a:t>VE ŠKOLE?</a:t>
            </a:r>
            <a:endParaRPr lang="cs-CZ" sz="4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11" r="11511"/>
          <a:stretch/>
        </p:blipFill>
        <p:spPr bwMode="auto">
          <a:xfrm>
            <a:off x="1403648" y="1557892"/>
            <a:ext cx="2880320" cy="37416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5011492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5788496"/>
          </a:xfrm>
        </p:spPr>
        <p:txBody>
          <a:bodyPr>
            <a:normAutofit/>
          </a:bodyPr>
          <a:lstStyle/>
          <a:p>
            <a:pPr algn="l"/>
            <a:r>
              <a:rPr lang="cs-CZ" sz="2800" b="0" dirty="0" smtClean="0">
                <a:solidFill>
                  <a:schemeClr val="tx2"/>
                </a:solidFill>
                <a:latin typeface="Arial Black" pitchFamily="34" charset="0"/>
              </a:rPr>
              <a:t>O budoucím povolání často přemýšlíme už v dětství.</a:t>
            </a:r>
            <a:br>
              <a:rPr lang="cs-CZ" sz="2800" b="0" dirty="0" smtClean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800" b="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800" b="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800" b="0" dirty="0" smtClean="0">
                <a:solidFill>
                  <a:schemeClr val="tx2"/>
                </a:solidFill>
                <a:latin typeface="Arial Black" pitchFamily="34" charset="0"/>
              </a:rPr>
              <a:t>Lidé si často vybírají povolání podle svých zájmů.</a:t>
            </a:r>
            <a:br>
              <a:rPr lang="cs-CZ" sz="2800" b="0" dirty="0" smtClean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800" b="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800" b="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800" b="0" dirty="0" smtClean="0">
                <a:solidFill>
                  <a:schemeClr val="tx2"/>
                </a:solidFill>
                <a:latin typeface="Arial Black" pitchFamily="34" charset="0"/>
              </a:rPr>
              <a:t>Každé povolání je stejně důležité a je příjemné, když nás naše práce těší.</a:t>
            </a:r>
            <a:br>
              <a:rPr lang="cs-CZ" sz="2800" b="0" dirty="0" smtClean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800" b="0" dirty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800" b="0" dirty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800" b="0" dirty="0" smtClean="0">
                <a:solidFill>
                  <a:schemeClr val="tx2"/>
                </a:solidFill>
                <a:latin typeface="Arial Black" pitchFamily="34" charset="0"/>
              </a:rPr>
              <a:t>Každou práci bychom měli vykonávat zodpovědně.</a:t>
            </a:r>
            <a:br>
              <a:rPr lang="cs-CZ" sz="2800" b="0" dirty="0" smtClean="0">
                <a:solidFill>
                  <a:schemeClr val="tx2"/>
                </a:solidFill>
                <a:latin typeface="Arial Black" pitchFamily="34" charset="0"/>
              </a:rPr>
            </a:br>
            <a:r>
              <a:rPr lang="cs-CZ" sz="2800" b="0" dirty="0" smtClean="0">
                <a:solidFill>
                  <a:schemeClr val="tx2"/>
                </a:solidFill>
                <a:latin typeface="Arial Black" pitchFamily="34" charset="0"/>
              </a:rPr>
              <a:t/>
            </a:r>
            <a:br>
              <a:rPr lang="cs-CZ" sz="2800" b="0" dirty="0" smtClean="0">
                <a:solidFill>
                  <a:schemeClr val="tx2"/>
                </a:solidFill>
                <a:latin typeface="Arial Black" pitchFamily="34" charset="0"/>
              </a:rPr>
            </a:br>
            <a:endParaRPr lang="cs-CZ" sz="2800" b="0" dirty="0">
              <a:solidFill>
                <a:schemeClr val="tx2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387251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17781" y="394979"/>
            <a:ext cx="8229600" cy="1584176"/>
          </a:xfrm>
        </p:spPr>
        <p:txBody>
          <a:bodyPr>
            <a:normAutofit/>
          </a:bodyPr>
          <a:lstStyle/>
          <a:p>
            <a:pPr algn="l"/>
            <a:r>
              <a:rPr lang="cs-CZ" sz="4400" dirty="0" smtClean="0"/>
              <a:t>Lidé pracují:</a:t>
            </a:r>
            <a:br>
              <a:rPr lang="cs-CZ" sz="4400" dirty="0" smtClean="0"/>
            </a:br>
            <a:r>
              <a:rPr lang="cs-CZ" sz="4000" dirty="0" smtClean="0"/>
              <a:t> 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357533" y="3140968"/>
            <a:ext cx="209865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b="1" dirty="0" smtClean="0">
              <a:solidFill>
                <a:schemeClr val="tx2"/>
              </a:solidFill>
            </a:endParaRPr>
          </a:p>
          <a:p>
            <a:r>
              <a:rPr lang="cs-CZ" sz="2800" b="1" dirty="0" smtClean="0">
                <a:solidFill>
                  <a:schemeClr val="tx2"/>
                </a:solidFill>
                <a:hlinkClick r:id="rId2" action="ppaction://hlinksldjump"/>
              </a:rPr>
              <a:t>DUŠEVNĚ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357533" y="2224028"/>
            <a:ext cx="19287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hlinkClick r:id="rId3" action="ppaction://hlinksldjump"/>
              </a:rPr>
              <a:t>FYZICKY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6" name="Šipka doprava 5">
            <a:hlinkClick r:id="rId4" action="ppaction://hlinksldjump"/>
          </p:cNvPr>
          <p:cNvSpPr/>
          <p:nvPr/>
        </p:nvSpPr>
        <p:spPr>
          <a:xfrm>
            <a:off x="7020272" y="5517232"/>
            <a:ext cx="1152128" cy="7920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975641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7560" y="414908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11" descr="fotografie,lžíce,nástroje,osoby,povolání,průmysl,stavba,zedníci,zedničina,zednictví,ženy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88" r="14946"/>
          <a:stretch/>
        </p:blipFill>
        <p:spPr bwMode="auto">
          <a:xfrm>
            <a:off x="971600" y="836712"/>
            <a:ext cx="2175164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424" r="17425"/>
          <a:stretch/>
        </p:blipFill>
        <p:spPr bwMode="auto">
          <a:xfrm>
            <a:off x="5941283" y="3546263"/>
            <a:ext cx="1510146" cy="23178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09" r="18939"/>
          <a:stretch/>
        </p:blipFill>
        <p:spPr bwMode="auto">
          <a:xfrm>
            <a:off x="4211960" y="1340768"/>
            <a:ext cx="1191491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126" b="14015"/>
          <a:stretch/>
        </p:blipFill>
        <p:spPr bwMode="auto">
          <a:xfrm>
            <a:off x="6516216" y="1616386"/>
            <a:ext cx="1828800" cy="1277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Šipka doleva 8">
            <a:hlinkClick r:id="rId7" action="ppaction://hlinksldjump"/>
          </p:cNvPr>
          <p:cNvSpPr/>
          <p:nvPr/>
        </p:nvSpPr>
        <p:spPr>
          <a:xfrm>
            <a:off x="683568" y="5877272"/>
            <a:ext cx="1008112" cy="72008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580600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890" b="18381"/>
          <a:stretch/>
        </p:blipFill>
        <p:spPr bwMode="auto">
          <a:xfrm>
            <a:off x="5148064" y="4264496"/>
            <a:ext cx="3095625" cy="19728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96" r="15750"/>
          <a:stretch/>
        </p:blipFill>
        <p:spPr bwMode="auto">
          <a:xfrm>
            <a:off x="1656113" y="1196752"/>
            <a:ext cx="1248228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728" b="12960"/>
          <a:stretch/>
        </p:blipFill>
        <p:spPr bwMode="auto">
          <a:xfrm>
            <a:off x="1979712" y="4222964"/>
            <a:ext cx="2147756" cy="15960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23" r="16891"/>
          <a:stretch/>
        </p:blipFill>
        <p:spPr bwMode="auto">
          <a:xfrm>
            <a:off x="6516216" y="1089160"/>
            <a:ext cx="1175657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28" r="16881"/>
          <a:stretch/>
        </p:blipFill>
        <p:spPr bwMode="auto">
          <a:xfrm>
            <a:off x="3995936" y="1305183"/>
            <a:ext cx="1799747" cy="27355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Šipka doleva 13">
            <a:hlinkClick r:id="rId7" action="ppaction://hlinksldjump"/>
          </p:cNvPr>
          <p:cNvSpPr/>
          <p:nvPr/>
        </p:nvSpPr>
        <p:spPr>
          <a:xfrm>
            <a:off x="683568" y="5877272"/>
            <a:ext cx="1008112" cy="72008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23586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099" b="17749"/>
          <a:stretch/>
        </p:blipFill>
        <p:spPr bwMode="auto">
          <a:xfrm>
            <a:off x="5425269" y="4725144"/>
            <a:ext cx="2195098" cy="14301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032" b="16828"/>
          <a:stretch/>
        </p:blipFill>
        <p:spPr bwMode="auto">
          <a:xfrm>
            <a:off x="1259632" y="3068960"/>
            <a:ext cx="3095625" cy="20784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105" b="18000"/>
          <a:stretch/>
        </p:blipFill>
        <p:spPr bwMode="auto">
          <a:xfrm>
            <a:off x="5797215" y="1849477"/>
            <a:ext cx="2567806" cy="16663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86616" y="764704"/>
            <a:ext cx="7507183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</a:rPr>
              <a:t>NĚKDO VYKONÁVÁ PRÁCI DUŠEVNÍ </a:t>
            </a:r>
          </a:p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I FYZICKOU. </a:t>
            </a:r>
          </a:p>
          <a:p>
            <a:r>
              <a:rPr lang="cs-CZ" sz="2800" b="1" dirty="0" smtClean="0">
                <a:solidFill>
                  <a:schemeClr val="accent6"/>
                </a:solidFill>
              </a:rPr>
              <a:t>VYSVĚTLI.</a:t>
            </a:r>
            <a:endParaRPr lang="cs-CZ" sz="2800" b="1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129357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1124744"/>
            <a:ext cx="31373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chemeClr val="accent6"/>
                </a:solidFill>
              </a:rPr>
              <a:t>ZOPAKUJ SI:</a:t>
            </a:r>
            <a:endParaRPr lang="cs-CZ" sz="3200" b="1" u="sng" dirty="0">
              <a:solidFill>
                <a:schemeClr val="accent6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2924944"/>
            <a:ext cx="7087646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Podle čeho si lidé vybírají své povolání?</a:t>
            </a:r>
          </a:p>
          <a:p>
            <a:pPr marL="342900" indent="-342900">
              <a:buFont typeface="+mj-lt"/>
              <a:buAutoNum type="arabicPeriod"/>
            </a:pPr>
            <a:endParaRPr lang="cs-CZ" sz="2400" dirty="0"/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Jak bychom měli vykonávat každou práci?</a:t>
            </a:r>
          </a:p>
          <a:p>
            <a:pPr marL="342900" indent="-342900">
              <a:buFont typeface="+mj-lt"/>
              <a:buAutoNum type="arabicPeriod"/>
            </a:pPr>
            <a:endParaRPr lang="cs-CZ" sz="2400" dirty="0"/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Na jaké dva typy rozdělujeme práci?</a:t>
            </a:r>
          </a:p>
          <a:p>
            <a:pPr marL="342900" indent="-342900">
              <a:buFont typeface="+mj-lt"/>
              <a:buAutoNum type="arabicPeriod"/>
            </a:pPr>
            <a:endParaRPr lang="cs-CZ" sz="2400" dirty="0"/>
          </a:p>
          <a:p>
            <a:pPr marL="342900" indent="-342900">
              <a:buFont typeface="+mj-lt"/>
              <a:buAutoNum type="arabicPeriod"/>
            </a:pPr>
            <a:endParaRPr lang="cs-CZ" sz="2400" dirty="0" smtClean="0"/>
          </a:p>
          <a:p>
            <a:pPr marL="342900" indent="-342900">
              <a:buFont typeface="+mj-lt"/>
              <a:buAutoNum type="arabicPeriod"/>
            </a:pPr>
            <a:endParaRPr lang="cs-CZ" sz="2400" dirty="0"/>
          </a:p>
          <a:p>
            <a:pPr marL="342900" indent="-342900">
              <a:buFont typeface="+mj-lt"/>
              <a:buAutoNum type="arabicPeriod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1651717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844824"/>
            <a:ext cx="672305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Použité zdroje:</a:t>
            </a:r>
          </a:p>
          <a:p>
            <a:r>
              <a:rPr lang="cs-CZ" dirty="0"/>
              <a:t>V prezentaci byly použity obrázky ze zakoupené licence </a:t>
            </a:r>
          </a:p>
          <a:p>
            <a:r>
              <a:rPr lang="cs-CZ" dirty="0"/>
              <a:t>Microsoft Office.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1689762"/>
      </p:ext>
    </p:extLst>
  </p:cSld>
  <p:clrMapOvr>
    <a:masterClrMapping/>
  </p:clrMapOvr>
  <p:transition spd="slow">
    <p:wipe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TC010205351[[fn=Karnevalový motiv]]</Template>
  <TotalTime>128</TotalTime>
  <Words>117</Words>
  <Application>Microsoft Office PowerPoint</Application>
  <PresentationFormat>Předvádění na obrazovce (4:3)</PresentationFormat>
  <Paragraphs>37</Paragraphs>
  <Slides>14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Carnival</vt:lpstr>
      <vt:lpstr>NÁZEV ŠKOLY:       Základní škola Pardubice-Spořilov  AUTOR:                     Mgr. Věra Janáková NÁZEV:                     VY_32_INOVACE_3.PRVOUKA_2_                    14. ČÍM BUDU? TÉMA:                        ČÍM BUDU? ČÍSLO PROJEKTU:  CZ.1.07/1.4.00/21.2349 </vt:lpstr>
      <vt:lpstr>ČÍM BUDU?</vt:lpstr>
      <vt:lpstr>ČÍM BUDU?</vt:lpstr>
      <vt:lpstr>CO RÁDI DĚLÁME?</vt:lpstr>
      <vt:lpstr>CO NÁS BAVÍ?</vt:lpstr>
      <vt:lpstr>JAK TRÁVÍME VOLNÝ ČAS?</vt:lpstr>
      <vt:lpstr>JAKÉ PŘEDMĚTY NÁS BAVÍ VE ŠKOLE?</vt:lpstr>
      <vt:lpstr>O budoucím povolání často přemýšlíme už v dětství.  Lidé si často vybírají povolání podle svých zájmů.  Každé povolání je stejně důležité a je příjemné, když nás naše práce těší.  Každou práci bychom měli vykonávat zodpovědně.  </vt:lpstr>
      <vt:lpstr>Lidé pracují: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      Základní škola Pardubice-Spořilov  AUTOR:                 Mgr. Věra Janáková NÁZEV:                 VY_32_INOVACE_3.PRVOUKA_2_                       14. NAŠE KONÍČKY TÉMA:                   NAŠE KONÍČKY ČÍSLO PROJEKTU:  CZ.1.07/1.4.00/21.2349</dc:title>
  <dc:creator>Věra Janáková</dc:creator>
  <cp:lastModifiedBy>domaci</cp:lastModifiedBy>
  <cp:revision>20</cp:revision>
  <dcterms:created xsi:type="dcterms:W3CDTF">2012-01-03T19:09:20Z</dcterms:created>
  <dcterms:modified xsi:type="dcterms:W3CDTF">2014-06-24T20:03:56Z</dcterms:modified>
</cp:coreProperties>
</file>