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sldIdLst>
    <p:sldId id="259" r:id="rId2"/>
    <p:sldId id="256" r:id="rId3"/>
    <p:sldId id="257" r:id="rId4"/>
    <p:sldId id="258" r:id="rId5"/>
    <p:sldId id="260" r:id="rId6"/>
    <p:sldId id="261" r:id="rId7"/>
    <p:sldId id="263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74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E8381F26-654E-4077-8B4B-28B98E7CE871}" type="datetimeFigureOut">
              <a:rPr lang="cs-CZ" smtClean="0"/>
              <a:t>16.6.2013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2CC475E8-6CC7-4F3E-B076-FA3F1D61C13C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fade/>
      </p:transition>
    </mc:Choice>
    <mc:Fallback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81F26-654E-4077-8B4B-28B98E7CE871}" type="datetimeFigureOut">
              <a:rPr lang="cs-CZ" smtClean="0"/>
              <a:t>16.6.2013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C475E8-6CC7-4F3E-B076-FA3F1D61C13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fade/>
      </p:transition>
    </mc:Choice>
    <mc:Fallback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81F26-654E-4077-8B4B-28B98E7CE871}" type="datetimeFigureOut">
              <a:rPr lang="cs-CZ" smtClean="0"/>
              <a:t>16.6.2013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C475E8-6CC7-4F3E-B076-FA3F1D61C13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fade/>
      </p:transition>
    </mc:Choice>
    <mc:Fallback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81F26-654E-4077-8B4B-28B98E7CE871}" type="datetimeFigureOut">
              <a:rPr lang="cs-CZ" smtClean="0"/>
              <a:t>16.6.2013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C475E8-6CC7-4F3E-B076-FA3F1D61C13C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fade/>
      </p:transition>
    </mc:Choice>
    <mc:Fallback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81F26-654E-4077-8B4B-28B98E7CE871}" type="datetimeFigureOut">
              <a:rPr lang="cs-CZ" smtClean="0"/>
              <a:t>16.6.2013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C475E8-6CC7-4F3E-B076-FA3F1D61C13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fade/>
      </p:transition>
    </mc:Choice>
    <mc:Fallback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81F26-654E-4077-8B4B-28B98E7CE871}" type="datetimeFigureOut">
              <a:rPr lang="cs-CZ" smtClean="0"/>
              <a:t>16.6.2013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C475E8-6CC7-4F3E-B076-FA3F1D61C13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fade/>
      </p:transition>
    </mc:Choice>
    <mc:Fallback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81F26-654E-4077-8B4B-28B98E7CE871}" type="datetimeFigureOut">
              <a:rPr lang="cs-CZ" smtClean="0"/>
              <a:t>16.6.2013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C475E8-6CC7-4F3E-B076-FA3F1D61C13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fade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81F26-654E-4077-8B4B-28B98E7CE871}" type="datetimeFigureOut">
              <a:rPr lang="cs-CZ" smtClean="0"/>
              <a:t>16.6.2013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C475E8-6CC7-4F3E-B076-FA3F1D61C13C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fade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81F26-654E-4077-8B4B-28B98E7CE871}" type="datetimeFigureOut">
              <a:rPr lang="cs-CZ" smtClean="0"/>
              <a:t>16.6.2013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C475E8-6CC7-4F3E-B076-FA3F1D61C13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fade/>
      </p:transition>
    </mc:Choice>
    <mc:Fallback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81F26-654E-4077-8B4B-28B98E7CE871}" type="datetimeFigureOut">
              <a:rPr lang="cs-CZ" smtClean="0"/>
              <a:t>16.6.2013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C475E8-6CC7-4F3E-B076-FA3F1D61C13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fade/>
      </p:transition>
    </mc:Choice>
    <mc:Fallback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381F26-654E-4077-8B4B-28B98E7CE871}" type="datetimeFigureOut">
              <a:rPr lang="cs-CZ" smtClean="0"/>
              <a:t>16.6.2013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C475E8-6CC7-4F3E-B076-FA3F1D61C13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fade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E8381F26-654E-4077-8B4B-28B98E7CE871}" type="datetimeFigureOut">
              <a:rPr lang="cs-CZ" smtClean="0"/>
              <a:t>16.6.2013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2CC475E8-6CC7-4F3E-B076-FA3F1D61C13C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mc:AlternateContent xmlns:mc="http://schemas.openxmlformats.org/markup-compatibility/2006">
    <mc:Choice xmlns:p14="http://schemas.microsoft.com/office/powerpoint/2010/main" Requires="p14">
      <p:transition spd="slow" p14:dur="1500">
        <p:fade/>
      </p:transition>
    </mc:Choice>
    <mc:Fallback>
      <p:transition spd="slow">
        <p:fade/>
      </p:transition>
    </mc:Fallback>
  </mc:AlternateConten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slide" Target="slide7.xml"/><Relationship Id="rId3" Type="http://schemas.openxmlformats.org/officeDocument/2006/relationships/image" Target="../media/image5.jpeg"/><Relationship Id="rId7" Type="http://schemas.openxmlformats.org/officeDocument/2006/relationships/image" Target="../media/image7.jpeg"/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Relationship Id="rId6" Type="http://schemas.openxmlformats.org/officeDocument/2006/relationships/slide" Target="slide4.xml"/><Relationship Id="rId5" Type="http://schemas.openxmlformats.org/officeDocument/2006/relationships/image" Target="../media/image6.jpeg"/><Relationship Id="rId4" Type="http://schemas.openxmlformats.org/officeDocument/2006/relationships/slide" Target="slide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Relationship Id="rId6" Type="http://schemas.openxmlformats.org/officeDocument/2006/relationships/slide" Target="slide3.xml"/><Relationship Id="rId5" Type="http://schemas.openxmlformats.org/officeDocument/2006/relationships/slide" Target="slide4.xml"/><Relationship Id="rId4" Type="http://schemas.microsoft.com/office/2007/relationships/hdphoto" Target="../media/hdphoto1.wdp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hyperlink" Target="http://www.ceskatelevize.cz/zpravodajstvi-brno/extra/173227-jarni-sestrih-pro-ovce-uz-je-nejvyssi-cas/" TargetMode="External"/><Relationship Id="rId1" Type="http://schemas.openxmlformats.org/officeDocument/2006/relationships/slideLayout" Target="../slideLayouts/slideLayout7.xml"/><Relationship Id="rId5" Type="http://schemas.openxmlformats.org/officeDocument/2006/relationships/slide" Target="slide3.xml"/><Relationship Id="rId4" Type="http://schemas.openxmlformats.org/officeDocument/2006/relationships/slide" Target="slide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Relationship Id="rId6" Type="http://schemas.openxmlformats.org/officeDocument/2006/relationships/slide" Target="slide3.xml"/><Relationship Id="rId5" Type="http://schemas.openxmlformats.org/officeDocument/2006/relationships/slide" Target="slide4.xml"/><Relationship Id="rId4" Type="http://schemas.microsoft.com/office/2007/relationships/hdphoto" Target="../media/hdphoto2.wdp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671363" y="2605514"/>
            <a:ext cx="6204941" cy="2308324"/>
          </a:xfrm>
          <a:prstGeom prst="rect">
            <a:avLst/>
          </a:prstGeom>
          <a:noFill/>
          <a:ln w="47625">
            <a:solidFill>
              <a:schemeClr val="tx2">
                <a:lumMod val="50000"/>
              </a:schemeClr>
            </a:solidFill>
          </a:ln>
        </p:spPr>
        <p:txBody>
          <a:bodyPr wrap="square">
            <a:spAutoFit/>
          </a:bodyPr>
          <a:lstStyle/>
          <a:p>
            <a:pPr algn="ctr"/>
            <a:endParaRPr lang="cs-CZ" dirty="0" smtClean="0"/>
          </a:p>
          <a:p>
            <a:pPr algn="ctr"/>
            <a:r>
              <a:rPr lang="cs-CZ" dirty="0" smtClean="0"/>
              <a:t>NÁZEV ŠKOLY:       Základní škola Pardubice-</a:t>
            </a:r>
            <a:r>
              <a:rPr lang="cs-CZ" dirty="0" err="1" smtClean="0"/>
              <a:t>Spořilov</a:t>
            </a:r>
            <a:r>
              <a:rPr lang="cs-CZ" dirty="0" smtClean="0"/>
              <a:t> </a:t>
            </a:r>
          </a:p>
          <a:p>
            <a:r>
              <a:rPr lang="cs-CZ" dirty="0" smtClean="0"/>
              <a:t>  AUTOR:                 Mgr. Věra Janáková</a:t>
            </a:r>
          </a:p>
          <a:p>
            <a:r>
              <a:rPr lang="cs-CZ" dirty="0" smtClean="0"/>
              <a:t>  NÁZEV:                 VY_42_INOVACE_MATEMATIKA_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</a:t>
            </a:r>
            <a:r>
              <a:rPr lang="cs-CZ" dirty="0" smtClean="0"/>
              <a:t>18. MATEMATIKA NA FARMĚ</a:t>
            </a:r>
            <a:endParaRPr lang="cs-CZ" dirty="0" smtClean="0"/>
          </a:p>
          <a:p>
            <a:r>
              <a:rPr lang="cs-CZ" dirty="0" smtClean="0"/>
              <a:t>  TÉMA</a:t>
            </a:r>
            <a:r>
              <a:rPr lang="cs-CZ" dirty="0"/>
              <a:t>: </a:t>
            </a:r>
            <a:r>
              <a:rPr lang="cs-CZ" dirty="0" smtClean="0"/>
              <a:t>                 </a:t>
            </a:r>
            <a:r>
              <a:rPr lang="cs-CZ" dirty="0" smtClean="0"/>
              <a:t> MATEMATIKA NA FARMĚ</a:t>
            </a:r>
          </a:p>
          <a:p>
            <a:r>
              <a:rPr lang="cs-CZ" dirty="0"/>
              <a:t> </a:t>
            </a:r>
            <a:r>
              <a:rPr lang="cs-CZ" dirty="0" smtClean="0"/>
              <a:t> </a:t>
            </a:r>
            <a:r>
              <a:rPr lang="cs-CZ" dirty="0" smtClean="0"/>
              <a:t>ČÍSLO </a:t>
            </a:r>
            <a:r>
              <a:rPr lang="cs-CZ" dirty="0" smtClean="0"/>
              <a:t>PROJEKTU:  CZ.1.07/1.4.00/21.2349</a:t>
            </a:r>
          </a:p>
          <a:p>
            <a:endParaRPr lang="cs-CZ" dirty="0"/>
          </a:p>
        </p:txBody>
      </p:sp>
      <p:pic>
        <p:nvPicPr>
          <p:cNvPr id="3" name="Picture 2" descr="C:\vera\DUMY 1\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2047" y="836681"/>
            <a:ext cx="5743575" cy="1409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661443" y="5085184"/>
            <a:ext cx="6054863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 smtClean="0"/>
              <a:t>Anotace</a:t>
            </a:r>
            <a:r>
              <a:rPr lang="cs-CZ" sz="1600" b="1" dirty="0" smtClean="0"/>
              <a:t>: </a:t>
            </a:r>
            <a:r>
              <a:rPr lang="cs-CZ" sz="1600" dirty="0" smtClean="0"/>
              <a:t>V materiálu si žáci 1. ročníku opakují ve slovních</a:t>
            </a:r>
          </a:p>
          <a:p>
            <a:r>
              <a:rPr lang="cs-CZ" sz="1600" dirty="0"/>
              <a:t> </a:t>
            </a:r>
            <a:r>
              <a:rPr lang="cs-CZ" sz="1600" dirty="0" smtClean="0"/>
              <a:t>                 </a:t>
            </a:r>
            <a:r>
              <a:rPr lang="cs-CZ" sz="1600" dirty="0" smtClean="0"/>
              <a:t>úlohách </a:t>
            </a:r>
            <a:r>
              <a:rPr lang="cs-CZ" sz="1600" dirty="0" smtClean="0"/>
              <a:t>počítání do 20. </a:t>
            </a:r>
            <a:r>
              <a:rPr lang="cs-CZ" sz="1600" dirty="0" smtClean="0"/>
              <a:t>V prezentaci najdete </a:t>
            </a:r>
          </a:p>
          <a:p>
            <a:r>
              <a:rPr lang="cs-CZ" sz="1600" dirty="0"/>
              <a:t> </a:t>
            </a:r>
            <a:r>
              <a:rPr lang="cs-CZ" sz="1600" dirty="0" smtClean="0"/>
              <a:t>                 internetový odkaz, kde děti uvidí, jak se na farmě</a:t>
            </a:r>
          </a:p>
          <a:p>
            <a:r>
              <a:rPr lang="cs-CZ" sz="1600" dirty="0"/>
              <a:t> </a:t>
            </a:r>
            <a:r>
              <a:rPr lang="cs-CZ" sz="1600" dirty="0" smtClean="0"/>
              <a:t>                 stříhají ovce.</a:t>
            </a:r>
            <a:endParaRPr lang="cs-CZ" sz="1600" dirty="0" smtClean="0"/>
          </a:p>
        </p:txBody>
      </p:sp>
    </p:spTree>
    <p:extLst>
      <p:ext uri="{BB962C8B-B14F-4D97-AF65-F5344CB8AC3E}">
        <p14:creationId xmlns:p14="http://schemas.microsoft.com/office/powerpoint/2010/main" val="15320695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fad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7808" y="2420888"/>
            <a:ext cx="7772400" cy="1800200"/>
          </a:xfrm>
          <a:ln>
            <a:noFill/>
          </a:ln>
        </p:spPr>
        <p:txBody>
          <a:bodyPr>
            <a:noAutofit/>
          </a:bodyPr>
          <a:lstStyle/>
          <a:p>
            <a:endParaRPr lang="cs-CZ" sz="6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 descr="chovná zvířata,dobytek,fotografie,jaro,krajiny,květiny,ovce,příroda,roční období,rostliny,stáda,stromy,zemědělství,zvířata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672" b="17432"/>
          <a:stretch/>
        </p:blipFill>
        <p:spPr bwMode="auto">
          <a:xfrm>
            <a:off x="4644008" y="3717032"/>
            <a:ext cx="3550739" cy="2304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fotografie,koně,poníci,příroda,zvířata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732" b="18586"/>
          <a:stretch/>
        </p:blipFill>
        <p:spPr bwMode="auto">
          <a:xfrm>
            <a:off x="4503703" y="2169"/>
            <a:ext cx="3745391" cy="23851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3092" y="2147485"/>
            <a:ext cx="4535216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MATEMATIKA</a:t>
            </a:r>
          </a:p>
          <a:p>
            <a:pPr algn="ctr"/>
            <a:r>
              <a:rPr lang="cs-CZ" sz="54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NA FARMĚ</a:t>
            </a:r>
            <a:endParaRPr lang="cs-CZ" sz="54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1001426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fad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60" name="Picture 12" descr="hospodářská zvířata,kolie,ovčáčtí psi,ovce,příroda,psi,savci,zvířata">
            <a:hlinkClick r:id="rId2" action="ppaction://hlinksldjump"/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744" b="15438"/>
          <a:stretch/>
        </p:blipFill>
        <p:spPr bwMode="auto">
          <a:xfrm>
            <a:off x="2987824" y="980728"/>
            <a:ext cx="2543283" cy="1775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2" name="Picture 14" descr="chovná zvířata,krávy,příroda,zvířata">
            <a:hlinkClick r:id="rId4" action="ppaction://hlinksldjump"/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185" b="12626"/>
          <a:stretch/>
        </p:blipFill>
        <p:spPr bwMode="auto">
          <a:xfrm>
            <a:off x="5857794" y="2564904"/>
            <a:ext cx="2664296" cy="20032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4" name="Picture 16" descr="Zobrazit podrobnosti">
            <a:hlinkClick r:id="rId6" action="ppaction://hlinksldjump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1225" y="1880511"/>
            <a:ext cx="18288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115616" y="4797152"/>
            <a:ext cx="6093335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Kam se na farmě podíváš nejdřív?</a:t>
            </a:r>
          </a:p>
          <a:p>
            <a:endParaRPr lang="cs-CZ" sz="2800" dirty="0"/>
          </a:p>
        </p:txBody>
      </p:sp>
      <p:sp>
        <p:nvSpPr>
          <p:cNvPr id="3" name="Obdélník 2"/>
          <p:cNvSpPr/>
          <p:nvPr/>
        </p:nvSpPr>
        <p:spPr>
          <a:xfrm>
            <a:off x="1292346" y="3633434"/>
            <a:ext cx="76655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hlinkClick r:id="rId6" action="ppaction://hlinksldjump"/>
              </a:rPr>
              <a:t>1.</a:t>
            </a:r>
            <a:endParaRPr lang="cs-CZ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995936" y="2785981"/>
            <a:ext cx="76655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hlinkClick r:id="rId2" action="ppaction://hlinksldjump"/>
              </a:rPr>
              <a:t>2.</a:t>
            </a:r>
            <a:endParaRPr lang="cs-CZ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829779" y="1631148"/>
            <a:ext cx="76655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hlinkClick r:id="rId4" action="ppaction://hlinksldjump"/>
              </a:rPr>
              <a:t>3.</a:t>
            </a:r>
            <a:endParaRPr lang="cs-CZ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292346" y="5877272"/>
            <a:ext cx="531748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Viděli jste všechna zvířátka? Klikněte </a:t>
            </a:r>
            <a:r>
              <a:rPr lang="cs-CZ" sz="2000" dirty="0" smtClean="0">
                <a:hlinkClick r:id="rId8" action="ppaction://hlinksldjump"/>
              </a:rPr>
              <a:t>sem</a:t>
            </a:r>
            <a:r>
              <a:rPr lang="cs-CZ" sz="2000" dirty="0" smtClean="0"/>
              <a:t>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8549979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fad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karton vajec,kartony,kuřata,ořezané snímky,ořezané obrázky,vajíčka,farmy,jídlo,PNG,průhledné pozadí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934" t="17815" r="5176" b="11025"/>
          <a:stretch/>
        </p:blipFill>
        <p:spPr bwMode="auto">
          <a:xfrm>
            <a:off x="1272567" y="1436985"/>
            <a:ext cx="2689834" cy="22028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Zobrazit podrobnosti"/>
          <p:cNvPicPr>
            <a:picLocks noChangeAspect="1" noChangeArrowheads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0" b="100000" l="9375" r="94792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2244" y="1124744"/>
            <a:ext cx="1177999" cy="117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172597" y="1013264"/>
            <a:ext cx="4224233" cy="26776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Jedna slepice snesla</a:t>
            </a:r>
          </a:p>
          <a:p>
            <a:r>
              <a:rPr lang="cs-CZ" sz="2800" dirty="0" smtClean="0"/>
              <a:t>5 vajíček. Druhá snesla </a:t>
            </a:r>
          </a:p>
          <a:p>
            <a:r>
              <a:rPr lang="cs-CZ" sz="2800" dirty="0" smtClean="0"/>
              <a:t>8 vajíček. Třetí slepice</a:t>
            </a:r>
          </a:p>
          <a:p>
            <a:r>
              <a:rPr lang="cs-CZ" sz="2800" dirty="0"/>
              <a:t>s</a:t>
            </a:r>
            <a:r>
              <a:rPr lang="cs-CZ" sz="2800" dirty="0" smtClean="0"/>
              <a:t>nesla 6 vajíček.</a:t>
            </a:r>
          </a:p>
          <a:p>
            <a:r>
              <a:rPr lang="cs-CZ" sz="2800" dirty="0" smtClean="0"/>
              <a:t>Kolik vajíček snesly</a:t>
            </a:r>
          </a:p>
          <a:p>
            <a:r>
              <a:rPr lang="cs-CZ" sz="2800" dirty="0"/>
              <a:t>v</a:t>
            </a:r>
            <a:r>
              <a:rPr lang="cs-CZ" sz="2800" dirty="0" smtClean="0"/>
              <a:t>šechny tři slepice?</a:t>
            </a:r>
            <a:endParaRPr lang="cs-CZ" sz="2800" dirty="0"/>
          </a:p>
        </p:txBody>
      </p:sp>
      <p:sp>
        <p:nvSpPr>
          <p:cNvPr id="3" name="Obdélník 2"/>
          <p:cNvSpPr/>
          <p:nvPr/>
        </p:nvSpPr>
        <p:spPr>
          <a:xfrm>
            <a:off x="1021532" y="3969930"/>
            <a:ext cx="5881738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Všechny tři slepice snesly</a:t>
            </a:r>
          </a:p>
          <a:p>
            <a:r>
              <a:rPr lang="cs-CZ" sz="3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……… vajíček.</a:t>
            </a:r>
            <a:endParaRPr lang="cs-CZ" sz="36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6" name="Šipka doprava 5">
            <a:hlinkClick r:id="rId5" action="ppaction://hlinksldjump"/>
          </p:cNvPr>
          <p:cNvSpPr/>
          <p:nvPr/>
        </p:nvSpPr>
        <p:spPr>
          <a:xfrm rot="10800000">
            <a:off x="555010" y="5486516"/>
            <a:ext cx="848638" cy="79208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693476" y="5710867"/>
            <a:ext cx="66877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hlinkClick r:id="rId6" action="ppaction://hlinksldjump"/>
              </a:rPr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336666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fad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hovná zvířata,ovce,příroda,zvířata">
            <a:hlinkClick r:id="rId2"/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499" b="14340"/>
          <a:stretch/>
        </p:blipFill>
        <p:spPr bwMode="auto">
          <a:xfrm>
            <a:off x="5220072" y="3155489"/>
            <a:ext cx="3095625" cy="22028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043608" y="930749"/>
            <a:ext cx="5320687" cy="224676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V pondělí se na farmě</a:t>
            </a:r>
          </a:p>
          <a:p>
            <a:r>
              <a:rPr lang="cs-CZ" sz="2800" dirty="0"/>
              <a:t>n</a:t>
            </a:r>
            <a:r>
              <a:rPr lang="cs-CZ" sz="2800" dirty="0" smtClean="0"/>
              <a:t>arodilo 7 jehňátek.</a:t>
            </a:r>
          </a:p>
          <a:p>
            <a:r>
              <a:rPr lang="cs-CZ" sz="2800" dirty="0" smtClean="0"/>
              <a:t>Ve středu se narodilo </a:t>
            </a:r>
          </a:p>
          <a:p>
            <a:r>
              <a:rPr lang="cs-CZ" sz="2800" dirty="0" smtClean="0"/>
              <a:t>5 jehňátek.</a:t>
            </a:r>
          </a:p>
          <a:p>
            <a:r>
              <a:rPr lang="cs-CZ" sz="2800" dirty="0" smtClean="0"/>
              <a:t>Kolik jehňátek mají na farmě?</a:t>
            </a:r>
            <a:endParaRPr lang="cs-CZ" sz="2800" dirty="0"/>
          </a:p>
        </p:txBody>
      </p:sp>
      <p:sp>
        <p:nvSpPr>
          <p:cNvPr id="4" name="Obdélník 3"/>
          <p:cNvSpPr/>
          <p:nvPr/>
        </p:nvSpPr>
        <p:spPr>
          <a:xfrm>
            <a:off x="993114" y="3789040"/>
            <a:ext cx="3472425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Na farmě mají</a:t>
            </a:r>
          </a:p>
          <a:p>
            <a:r>
              <a:rPr lang="cs-CZ" sz="3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……. jehňátek.</a:t>
            </a:r>
            <a:endParaRPr lang="cs-CZ" sz="36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6" name="Šipka doprava 5">
            <a:hlinkClick r:id="rId4" action="ppaction://hlinksldjump"/>
          </p:cNvPr>
          <p:cNvSpPr/>
          <p:nvPr/>
        </p:nvSpPr>
        <p:spPr>
          <a:xfrm rot="10800000">
            <a:off x="555010" y="5486516"/>
            <a:ext cx="848638" cy="79208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709221" y="5697894"/>
            <a:ext cx="66877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hlinkClick r:id="rId5" action="ppaction://hlinksldjump"/>
              </a:rPr>
              <a:t>zpět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907704" y="5697894"/>
            <a:ext cx="644920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Klikni na ovečky a dozvíš se, jak je na farmě stříhají.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0837497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fad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 descr="Zobrazit podrobnosti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5124" name="Picture 4" descr="Zobrazit podrobnosti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705" b="16356"/>
          <a:stretch/>
        </p:blipFill>
        <p:spPr bwMode="auto">
          <a:xfrm>
            <a:off x="1619672" y="1700808"/>
            <a:ext cx="1828800" cy="12607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" descr="Zobrazit podrobnosti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705" b="16356"/>
          <a:stretch/>
        </p:blipFill>
        <p:spPr bwMode="auto">
          <a:xfrm>
            <a:off x="921056" y="440044"/>
            <a:ext cx="1828800" cy="12607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Zobrazit podrobnosti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2500" b="87500" l="0" r="9843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4705" b="16356"/>
          <a:stretch/>
        </p:blipFill>
        <p:spPr bwMode="auto">
          <a:xfrm>
            <a:off x="705272" y="2434355"/>
            <a:ext cx="1828800" cy="12607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085849" y="2730737"/>
            <a:ext cx="2487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635896" y="1556792"/>
            <a:ext cx="5131533" cy="18158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Kolik krav má farmář?</a:t>
            </a:r>
          </a:p>
          <a:p>
            <a:r>
              <a:rPr lang="cs-CZ" sz="2800" dirty="0"/>
              <a:t>S</a:t>
            </a:r>
            <a:r>
              <a:rPr lang="cs-CZ" sz="2800" dirty="0" smtClean="0"/>
              <a:t>edm krav se pase v ohradě</a:t>
            </a:r>
          </a:p>
          <a:p>
            <a:r>
              <a:rPr lang="cs-CZ" sz="2800" dirty="0" smtClean="0"/>
              <a:t>a dvanáct krav zůstalo</a:t>
            </a:r>
          </a:p>
          <a:p>
            <a:r>
              <a:rPr lang="cs-CZ" sz="2800" dirty="0"/>
              <a:t>v</a:t>
            </a:r>
            <a:r>
              <a:rPr lang="cs-CZ" sz="2800" dirty="0" smtClean="0"/>
              <a:t>e chlévě. </a:t>
            </a:r>
            <a:endParaRPr lang="cs-CZ" sz="2800" dirty="0"/>
          </a:p>
        </p:txBody>
      </p:sp>
      <p:sp>
        <p:nvSpPr>
          <p:cNvPr id="9" name="Obdélník 8"/>
          <p:cNvSpPr/>
          <p:nvPr/>
        </p:nvSpPr>
        <p:spPr>
          <a:xfrm>
            <a:off x="921056" y="4509120"/>
            <a:ext cx="5625258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Farmář má ……….. krav.</a:t>
            </a:r>
            <a:endParaRPr lang="cs-CZ" sz="36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1" name="Šipka doprava 10">
            <a:hlinkClick r:id="rId5" action="ppaction://hlinksldjump"/>
          </p:cNvPr>
          <p:cNvSpPr/>
          <p:nvPr/>
        </p:nvSpPr>
        <p:spPr>
          <a:xfrm rot="10800000">
            <a:off x="555010" y="5486516"/>
            <a:ext cx="848638" cy="79208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734875" y="5697894"/>
            <a:ext cx="66877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hlinkClick r:id="rId6" action="ppaction://hlinksldjump"/>
              </a:rPr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284166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fad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Boi-Bumba,Brazilci,Brazílie,Bumba Meu Boi,dobytek,kostýmy,krávy,lidé,tance,tanec,tanečníci,večírky,volové,zvláštní příležitosti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002" b="11047"/>
          <a:stretch/>
        </p:blipFill>
        <p:spPr bwMode="auto">
          <a:xfrm>
            <a:off x="4427984" y="3217168"/>
            <a:ext cx="4087887" cy="31865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láček 1"/>
          <p:cNvSpPr/>
          <p:nvPr/>
        </p:nvSpPr>
        <p:spPr>
          <a:xfrm>
            <a:off x="611560" y="764704"/>
            <a:ext cx="3960440" cy="3024336"/>
          </a:xfrm>
          <a:prstGeom prst="cloudCallout">
            <a:avLst>
              <a:gd name="adj1" fmla="val 40855"/>
              <a:gd name="adj2" fmla="val 7877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954757" y="1815207"/>
            <a:ext cx="345318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Jsi pašák!</a:t>
            </a:r>
            <a:endParaRPr lang="cs-CZ" sz="54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9706057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fad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7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7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27584" y="1412776"/>
            <a:ext cx="6858000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 smtClean="0"/>
              <a:t>Použité zdroje:</a:t>
            </a:r>
          </a:p>
          <a:p>
            <a:r>
              <a:rPr lang="cs-CZ" dirty="0" smtClean="0"/>
              <a:t>V prezentaci byly použity obrázky ze zakoupené licence </a:t>
            </a:r>
          </a:p>
          <a:p>
            <a:r>
              <a:rPr lang="cs-CZ" dirty="0" smtClean="0"/>
              <a:t>Microsoft Office.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533446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fad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122</TotalTime>
  <Words>212</Words>
  <Application>Microsoft Office PowerPoint</Application>
  <PresentationFormat>Předvádění na obrazovce (4:3)</PresentationFormat>
  <Paragraphs>47</Paragraphs>
  <Slides>8</Slides>
  <Notes>0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Austin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MATEMETIKA NA FARMĚ</dc:title>
  <dc:creator>Janáková Věra</dc:creator>
  <cp:lastModifiedBy>Janáková Věra</cp:lastModifiedBy>
  <cp:revision>21</cp:revision>
  <dcterms:created xsi:type="dcterms:W3CDTF">2013-06-16T11:17:54Z</dcterms:created>
  <dcterms:modified xsi:type="dcterms:W3CDTF">2013-06-16T13:19:55Z</dcterms:modified>
</cp:coreProperties>
</file>