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wdp" ContentType="image/vnd.ms-photo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7" r:id="rId2"/>
    <p:sldId id="258" r:id="rId3"/>
    <p:sldId id="259" r:id="rId4"/>
    <p:sldId id="261" r:id="rId5"/>
    <p:sldId id="265" r:id="rId6"/>
    <p:sldId id="264" r:id="rId7"/>
    <p:sldId id="262" r:id="rId8"/>
    <p:sldId id="268" r:id="rId9"/>
    <p:sldId id="266" r:id="rId10"/>
    <p:sldId id="267" r:id="rId11"/>
    <p:sldId id="260" r:id="rId12"/>
    <p:sldId id="271" r:id="rId13"/>
    <p:sldId id="270" r:id="rId14"/>
    <p:sldId id="269" r:id="rId15"/>
    <p:sldId id="263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transition spd="slow">
    <p:pull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ransition spd="slow">
    <p:pull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p:transition spd="slow">
    <p:pull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D5186AB-45BD-451D-8B0B-22C5DF710D6A}" type="datetimeFigureOut">
              <a:rPr lang="cs-CZ" smtClean="0"/>
              <a:t>16.6.2013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C6620D3A-0B91-4446-A763-312E88CF1DF2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ransition spd="slow">
    <p:pull/>
  </p:transition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slide" Target="slide14.xml"/><Relationship Id="rId3" Type="http://schemas.openxmlformats.org/officeDocument/2006/relationships/image" Target="../media/image4.jpeg"/><Relationship Id="rId7" Type="http://schemas.openxmlformats.org/officeDocument/2006/relationships/image" Target="../media/image6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7.xml"/><Relationship Id="rId6" Type="http://schemas.openxmlformats.org/officeDocument/2006/relationships/slide" Target="slide11.xml"/><Relationship Id="rId5" Type="http://schemas.openxmlformats.org/officeDocument/2006/relationships/image" Target="../media/image5.jpeg"/><Relationship Id="rId4" Type="http://schemas.openxmlformats.org/officeDocument/2006/relationships/slide" Target="slide8.xml"/><Relationship Id="rId9" Type="http://schemas.openxmlformats.org/officeDocument/2006/relationships/image" Target="../media/image3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7.xm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9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5.xml"/><Relationship Id="rId1" Type="http://schemas.openxmlformats.org/officeDocument/2006/relationships/slideLayout" Target="../slideLayouts/slideLayout9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10.xm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9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8.xm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Relationship Id="rId4" Type="http://schemas.openxmlformats.org/officeDocument/2006/relationships/slide" Target="slide1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slide" Target="slide11.xm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" Target="slide4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microsoft.com/office/2007/relationships/hdphoto" Target="../media/hdphoto1.wdp"/><Relationship Id="rId3" Type="http://schemas.openxmlformats.org/officeDocument/2006/relationships/image" Target="../media/image13.jpeg"/><Relationship Id="rId7" Type="http://schemas.openxmlformats.org/officeDocument/2006/relationships/image" Target="../media/image17.pn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8.jpeg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1440680" y="2605514"/>
            <a:ext cx="6696745" cy="2308324"/>
          </a:xfrm>
          <a:prstGeom prst="rect">
            <a:avLst/>
          </a:prstGeom>
          <a:noFill/>
          <a:ln w="47625">
            <a:solidFill>
              <a:schemeClr val="tx2">
                <a:lumMod val="50000"/>
              </a:schemeClr>
            </a:solidFill>
          </a:ln>
        </p:spPr>
        <p:txBody>
          <a:bodyPr wrap="square">
            <a:spAutoFit/>
          </a:bodyPr>
          <a:lstStyle/>
          <a:p>
            <a:pPr algn="ctr"/>
            <a:endParaRPr lang="cs-CZ" dirty="0" smtClean="0"/>
          </a:p>
          <a:p>
            <a:pPr algn="ctr"/>
            <a:r>
              <a:rPr lang="cs-CZ" dirty="0" smtClean="0"/>
              <a:t>NÁZEV ŠKOLY:       Základní škola Pardubice-</a:t>
            </a:r>
            <a:r>
              <a:rPr lang="cs-CZ" dirty="0" err="1" smtClean="0"/>
              <a:t>Spořilov</a:t>
            </a:r>
            <a:r>
              <a:rPr lang="cs-CZ" dirty="0" smtClean="0"/>
              <a:t> </a:t>
            </a:r>
          </a:p>
          <a:p>
            <a:r>
              <a:rPr lang="cs-CZ" dirty="0" smtClean="0"/>
              <a:t>  AUTOR:                 Mgr. Věra Janáková</a:t>
            </a:r>
          </a:p>
          <a:p>
            <a:r>
              <a:rPr lang="cs-CZ" dirty="0" smtClean="0"/>
              <a:t>  NÁZEV:                 VY_42_INOVACE_MATEMATIKA_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           16. POČÍTÁME S PIRÁTY</a:t>
            </a:r>
          </a:p>
          <a:p>
            <a:r>
              <a:rPr lang="cs-CZ" dirty="0" smtClean="0"/>
              <a:t>  TÉMA:                   POČÍTÁME S PIRÁTY</a:t>
            </a:r>
          </a:p>
          <a:p>
            <a:r>
              <a:rPr lang="cs-CZ" dirty="0" smtClean="0"/>
              <a:t>  ČÍSLO PROJEKTU:  CZ.1.07/1.4.00/21.2349</a:t>
            </a:r>
          </a:p>
          <a:p>
            <a:endParaRPr lang="cs-CZ" dirty="0"/>
          </a:p>
        </p:txBody>
      </p:sp>
      <p:pic>
        <p:nvPicPr>
          <p:cNvPr id="3" name="Picture 2" descr="C:\vera\DUMY 1\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2047" y="836681"/>
            <a:ext cx="5743575" cy="14097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102347" y="5186085"/>
            <a:ext cx="61831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Anotace: V materiálu si žáci 1. ročníku opakují ve slovních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     úlohách počítání do 20.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6476963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362441" y="2348880"/>
            <a:ext cx="3580787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POČÍTÁNÍ</a:t>
            </a:r>
          </a:p>
          <a:p>
            <a:pPr algn="ctr"/>
            <a:r>
              <a:rPr lang="cs-CZ" sz="5400" b="1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S PIRÁTY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5" name="Picture 2" descr="mapy,mapy pokladů,pirá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678230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4146880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mapy,mapy pokladů,pirá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13417"/>
            <a:ext cx="5400600" cy="5400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572000" y="2780928"/>
            <a:ext cx="4407873" cy="132343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Splň úkoly a najdeš</a:t>
            </a:r>
          </a:p>
          <a:p>
            <a:r>
              <a:rPr lang="cs-CZ" sz="4000" dirty="0">
                <a:solidFill>
                  <a:schemeClr val="bg2">
                    <a:lumMod val="50000"/>
                  </a:schemeClr>
                </a:solidFill>
              </a:rPr>
              <a:t>p</a:t>
            </a:r>
            <a:r>
              <a:rPr lang="cs-CZ" sz="4000" dirty="0" smtClean="0">
                <a:solidFill>
                  <a:schemeClr val="bg2">
                    <a:lumMod val="50000"/>
                  </a:schemeClr>
                </a:solidFill>
              </a:rPr>
              <a:t>irátský poklad.</a:t>
            </a:r>
            <a:endParaRPr lang="cs-CZ" sz="4000" dirty="0">
              <a:solidFill>
                <a:schemeClr val="bg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2966971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bajky,banánové slupky,banány,divoká zvířata,džungle,houpačky,houpající se,opice,příroda,šimpanzi,slupky,vinná réva,zvířata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956" y="1256098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Zobrazit podrobnosti">
            <a:hlinkClick r:id="rId4" action="ppaction://hlinksldjump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716957"/>
            <a:ext cx="2088232" cy="20882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4102" name="Picture 6" descr="Zobrazit podrobnosti">
            <a:hlinkClick r:id="rId6" action="ppaction://hlinksldjump"/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224" y="2204864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370818" y="4581128"/>
            <a:ext cx="6217405" cy="144655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r>
              <a:rPr lang="cs-CZ" sz="4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Splněno?</a:t>
            </a:r>
          </a:p>
          <a:p>
            <a:r>
              <a:rPr lang="cs-CZ" sz="4400" b="1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Klikni na  </a:t>
            </a:r>
            <a:endParaRPr lang="cs-CZ" sz="4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pic>
        <p:nvPicPr>
          <p:cNvPr id="7" name="Picture 2" descr="mapy,mapy pokladů,piráti">
            <a:hlinkClick r:id="rId8" action="ppaction://hlinksldjump"/>
          </p:cNvPr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0800000" flipV="1">
            <a:off x="3124581" y="4885519"/>
            <a:ext cx="943363" cy="9433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4067944" y="5196681"/>
            <a:ext cx="367408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4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.</a:t>
            </a:r>
            <a:endParaRPr lang="cs-CZ" sz="4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1501304" y="1943254"/>
            <a:ext cx="149297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ú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kol č.1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4122533" y="2630876"/>
            <a:ext cx="1536254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4" action="ppaction://hlinksldjump"/>
              </a:rPr>
              <a:t>ú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4" action="ppaction://hlinksldjump"/>
              </a:rPr>
              <a:t>kol č.2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6345536" y="3228945"/>
            <a:ext cx="1525033" cy="52322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800" b="1" spc="50" dirty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6" action="ppaction://hlinksldjump"/>
              </a:rPr>
              <a:t>ú</a:t>
            </a:r>
            <a:r>
              <a:rPr lang="cs-CZ" sz="2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6" action="ppaction://hlinksldjump"/>
              </a:rPr>
              <a:t>kol č.3</a:t>
            </a:r>
            <a:endParaRPr lang="cs-CZ" sz="2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475905140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772816"/>
            <a:ext cx="7727628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cestě za pokladem jste dostali hlad.</a:t>
            </a:r>
          </a:p>
          <a:p>
            <a:r>
              <a:rPr lang="cs-CZ" sz="3200" dirty="0" smtClean="0"/>
              <a:t>Na „opičím“ stromě je 18 banánů. 5 banánů</a:t>
            </a:r>
          </a:p>
          <a:p>
            <a:r>
              <a:rPr lang="cs-CZ" sz="3200" dirty="0"/>
              <a:t>s</a:t>
            </a:r>
            <a:r>
              <a:rPr lang="cs-CZ" sz="3200" dirty="0" smtClean="0"/>
              <a:t>i nechte na později.</a:t>
            </a:r>
          </a:p>
          <a:p>
            <a:r>
              <a:rPr lang="cs-CZ" sz="3200" dirty="0" smtClean="0"/>
              <a:t>Kolik banánů můžete sníst hned?</a:t>
            </a:r>
            <a:endParaRPr lang="cs-CZ" sz="3200" dirty="0"/>
          </a:p>
        </p:txBody>
      </p:sp>
      <p:pic>
        <p:nvPicPr>
          <p:cNvPr id="7170" name="Picture 2" descr="Zobrazit podrobnost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0272" y="3068960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971600" y="4384121"/>
            <a:ext cx="115608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12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3464472" y="4384121"/>
            <a:ext cx="1112998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4" action="ppaction://hlinksldjump"/>
              </a:rPr>
              <a:t>13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788678" y="4384121"/>
            <a:ext cx="120097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14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7969450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018184" cy="1582621"/>
          </a:xfrm>
        </p:spPr>
        <p:txBody>
          <a:bodyPr>
            <a:normAutofit/>
          </a:bodyPr>
          <a:lstStyle/>
          <a:p>
            <a:endParaRPr lang="cs-CZ" sz="4000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8" name="Picture 4" descr="Zobrazit podrobnosti">
            <a:hlinkClick r:id="rId2" action="ppaction://hlinksldjump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2" r="3942"/>
          <a:stretch>
            <a:fillRect/>
          </a:stretch>
        </p:blipFill>
        <p:spPr bwMode="auto">
          <a:xfrm rot="460895">
            <a:off x="4222493" y="1325551"/>
            <a:ext cx="3240757" cy="351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1520" y="1628800"/>
            <a:ext cx="295946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SKVĚLE!</a:t>
            </a:r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5364088" y="3143556"/>
            <a:ext cx="110158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klikni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0452952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sz="half" idx="2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5124" name="Picture 4" descr="emoce,emotikony,ksichtík,ksichtíky,otázky,otazníky,rozhodnutí,rozhodování,smajlíci,smajlík,smajlíky,symboly,tváře,úsměvy,volby,výrazy,zmatek,zmatený">
            <a:hlinkClick r:id="rId2" action="ppaction://hlinksldjump"/>
          </p:cNvPr>
          <p:cNvPicPr>
            <a:picLocks noGrp="1" noChangeAspect="1" noChangeArrowheads="1"/>
          </p:cNvPicPr>
          <p:nvPr>
            <p:ph type="pic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" r="695"/>
          <a:stretch>
            <a:fillRect/>
          </a:stretch>
        </p:blipFill>
        <p:spPr bwMode="auto">
          <a:xfrm rot="407804">
            <a:off x="4110851" y="1452760"/>
            <a:ext cx="3308737" cy="335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1270013" y="5356666"/>
            <a:ext cx="4987647" cy="830997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JEŠTĚ JEDNOU</a:t>
            </a:r>
            <a:endParaRPr lang="cs-CZ" sz="48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75856" y="2276872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86095" y="1699524"/>
            <a:ext cx="3082126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8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ZKUS TO</a:t>
            </a:r>
          </a:p>
          <a:p>
            <a:endParaRPr lang="cs-CZ" dirty="0"/>
          </a:p>
        </p:txBody>
      </p:sp>
      <p:sp>
        <p:nvSpPr>
          <p:cNvPr id="9" name="Obdélník 8"/>
          <p:cNvSpPr/>
          <p:nvPr/>
        </p:nvSpPr>
        <p:spPr>
          <a:xfrm>
            <a:off x="5940152" y="4149080"/>
            <a:ext cx="1101585" cy="46166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klikni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62911149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doprava,lodě,obchodní lodě,plachetnice,plavidla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26" y="1052736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3505735" y="1815718"/>
            <a:ext cx="5074979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lodi bylo 20 pirátů.</a:t>
            </a:r>
          </a:p>
          <a:p>
            <a:r>
              <a:rPr lang="cs-CZ" sz="3200" dirty="0" smtClean="0"/>
              <a:t>16 jste jich zahnali.</a:t>
            </a:r>
          </a:p>
          <a:p>
            <a:r>
              <a:rPr lang="cs-CZ" sz="3200" dirty="0" smtClean="0"/>
              <a:t>Kolik pirátů je ještě na lodi?</a:t>
            </a:r>
            <a:endParaRPr lang="cs-CZ" sz="3200" dirty="0"/>
          </a:p>
        </p:txBody>
      </p:sp>
      <p:sp>
        <p:nvSpPr>
          <p:cNvPr id="4" name="Obdélník 3"/>
          <p:cNvSpPr/>
          <p:nvPr/>
        </p:nvSpPr>
        <p:spPr>
          <a:xfrm>
            <a:off x="7046135" y="4509120"/>
            <a:ext cx="809837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6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1332845" y="4365104"/>
            <a:ext cx="782586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4" action="ppaction://hlinksldjump"/>
              </a:rPr>
              <a:t>4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4283968" y="4365104"/>
            <a:ext cx="718465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5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1841069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2" r="3942"/>
          <a:stretch>
            <a:fillRect/>
          </a:stretch>
        </p:blipFill>
        <p:spPr bwMode="auto">
          <a:xfrm rot="460895">
            <a:off x="4216528" y="1397559"/>
            <a:ext cx="3240757" cy="351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bdélník 3"/>
          <p:cNvSpPr/>
          <p:nvPr/>
        </p:nvSpPr>
        <p:spPr>
          <a:xfrm>
            <a:off x="683568" y="2694971"/>
            <a:ext cx="295946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SKVĚLE!</a:t>
            </a:r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286113" y="3156636"/>
            <a:ext cx="1101585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klikni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753954265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moce,emotikony,ksichtík,ksichtíky,otázky,otazníky,rozhodnutí,rozhodování,smajlíci,smajlík,smajlíky,symboly,tváře,úsměvy,volby,výrazy,zmatek,zmatený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" r="695"/>
          <a:stretch>
            <a:fillRect/>
          </a:stretch>
        </p:blipFill>
        <p:spPr bwMode="auto">
          <a:xfrm rot="407804">
            <a:off x="4110854" y="1452759"/>
            <a:ext cx="3308737" cy="335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2458794"/>
            <a:ext cx="34096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ZKUS TO</a:t>
            </a:r>
          </a:p>
        </p:txBody>
      </p:sp>
      <p:sp>
        <p:nvSpPr>
          <p:cNvPr id="4" name="Obdélník 3"/>
          <p:cNvSpPr/>
          <p:nvPr/>
        </p:nvSpPr>
        <p:spPr>
          <a:xfrm>
            <a:off x="802967" y="4984312"/>
            <a:ext cx="55287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JEŠTĚ JEDNOU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5902355" y="4221088"/>
            <a:ext cx="1101584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2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klikni</a:t>
            </a:r>
            <a:endParaRPr lang="cs-CZ" sz="2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409801307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6" name="Picture 4" descr="budovy,domov,obydlí,týpí,vigvam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5574" y="3356992"/>
            <a:ext cx="3095625" cy="3095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339752" y="1052734"/>
            <a:ext cx="6346289" cy="206210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Na stavbu obydlí potřebujete</a:t>
            </a:r>
          </a:p>
          <a:p>
            <a:r>
              <a:rPr lang="cs-CZ" sz="3200" dirty="0"/>
              <a:t>p</a:t>
            </a:r>
            <a:r>
              <a:rPr lang="cs-CZ" sz="3200" dirty="0" smtClean="0"/>
              <a:t>okácet 18 stromů. </a:t>
            </a:r>
          </a:p>
          <a:p>
            <a:r>
              <a:rPr lang="cs-CZ" sz="3200" dirty="0" smtClean="0"/>
              <a:t>Tři už jste pokáceli.</a:t>
            </a:r>
          </a:p>
          <a:p>
            <a:r>
              <a:rPr lang="cs-CZ" sz="3200" dirty="0" smtClean="0"/>
              <a:t>Kolik stromů ještě musíte pokácet?</a:t>
            </a:r>
            <a:endParaRPr lang="cs-CZ" sz="3200" dirty="0"/>
          </a:p>
        </p:txBody>
      </p:sp>
      <p:sp>
        <p:nvSpPr>
          <p:cNvPr id="6" name="Obdélník 5"/>
          <p:cNvSpPr/>
          <p:nvPr/>
        </p:nvSpPr>
        <p:spPr>
          <a:xfrm>
            <a:off x="7236296" y="3645024"/>
            <a:ext cx="111979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3" action="ppaction://hlinksldjump"/>
              </a:rPr>
              <a:t>15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51199" y="3645024"/>
            <a:ext cx="1021434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4" action="ppaction://hlinksldjump"/>
              </a:rPr>
              <a:t>11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  <p:sp>
        <p:nvSpPr>
          <p:cNvPr id="8" name="Obdélník 7"/>
          <p:cNvSpPr/>
          <p:nvPr/>
        </p:nvSpPr>
        <p:spPr>
          <a:xfrm>
            <a:off x="5076056" y="3645024"/>
            <a:ext cx="1200971" cy="144655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88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4" action="ppaction://hlinksldjump"/>
              </a:rPr>
              <a:t>14</a:t>
            </a:r>
            <a:endParaRPr lang="cs-CZ" sz="88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900644358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emoce,emotikony,ksichtík,ksichtíky,otázky,otazníky,rozhodnutí,rozhodování,smajlíci,smajlík,smajlíky,symboly,tváře,úsměvy,volby,výrazy,zmatek,zmatený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695" r="695"/>
          <a:stretch>
            <a:fillRect/>
          </a:stretch>
        </p:blipFill>
        <p:spPr bwMode="auto">
          <a:xfrm rot="407804">
            <a:off x="4110855" y="1444941"/>
            <a:ext cx="3308737" cy="335537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827584" y="2458794"/>
            <a:ext cx="3409651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ZKUS TO</a:t>
            </a:r>
          </a:p>
        </p:txBody>
      </p:sp>
      <p:sp>
        <p:nvSpPr>
          <p:cNvPr id="4" name="Obdélník 3"/>
          <p:cNvSpPr/>
          <p:nvPr/>
        </p:nvSpPr>
        <p:spPr>
          <a:xfrm>
            <a:off x="802967" y="4984312"/>
            <a:ext cx="5528758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spc="300" dirty="0" smtClean="0">
                <a:ln w="11430" cmpd="sng">
                  <a:solidFill>
                    <a:schemeClr val="accent1">
                      <a:tint val="10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1">
                        <a:tint val="83000"/>
                        <a:shade val="100000"/>
                        <a:satMod val="200000"/>
                      </a:schemeClr>
                    </a:gs>
                    <a:gs pos="75000">
                      <a:schemeClr val="accent1">
                        <a:tint val="100000"/>
                        <a:shade val="50000"/>
                        <a:satMod val="150000"/>
                      </a:schemeClr>
                    </a:gs>
                  </a:gsLst>
                  <a:lin ang="5400000"/>
                </a:gradFill>
                <a:effectLst>
                  <a:glow rad="45500">
                    <a:schemeClr val="accent1">
                      <a:satMod val="220000"/>
                      <a:alpha val="35000"/>
                    </a:schemeClr>
                  </a:glow>
                </a:effectLst>
              </a:rPr>
              <a:t>JEŠTĚ JEDNOU</a:t>
            </a:r>
            <a:endParaRPr lang="cs-CZ" sz="5400" b="1" spc="300" dirty="0">
              <a:ln w="11430" cmpd="sng">
                <a:solidFill>
                  <a:schemeClr val="accent1">
                    <a:tint val="10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1">
                      <a:tint val="83000"/>
                      <a:shade val="100000"/>
                      <a:satMod val="200000"/>
                    </a:schemeClr>
                  </a:gs>
                  <a:gs pos="75000">
                    <a:schemeClr val="accent1">
                      <a:tint val="100000"/>
                      <a:shade val="50000"/>
                      <a:satMod val="150000"/>
                    </a:schemeClr>
                  </a:gs>
                </a:gsLst>
                <a:lin ang="5400000"/>
              </a:gradFill>
              <a:effectLst>
                <a:glow rad="45500">
                  <a:schemeClr val="accent1">
                    <a:satMod val="220000"/>
                    <a:alpha val="35000"/>
                  </a:schemeClr>
                </a:glow>
              </a:effectLst>
            </a:endParaRPr>
          </a:p>
        </p:txBody>
      </p:sp>
      <p:sp>
        <p:nvSpPr>
          <p:cNvPr id="5" name="Obdélník 4"/>
          <p:cNvSpPr/>
          <p:nvPr/>
        </p:nvSpPr>
        <p:spPr>
          <a:xfrm>
            <a:off x="6012159" y="4269958"/>
            <a:ext cx="881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klikni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03844926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4" descr="Zobrazit podrobnosti">
            <a:hlinkClick r:id="rId2" action="ppaction://hlinksldjump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942" r="3942"/>
          <a:stretch>
            <a:fillRect/>
          </a:stretch>
        </p:blipFill>
        <p:spPr bwMode="auto">
          <a:xfrm rot="460895">
            <a:off x="4368928" y="1549959"/>
            <a:ext cx="3240757" cy="35181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Obdélník 4"/>
          <p:cNvSpPr/>
          <p:nvPr/>
        </p:nvSpPr>
        <p:spPr>
          <a:xfrm>
            <a:off x="683568" y="2694971"/>
            <a:ext cx="2959465" cy="92333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sz="5400" b="1" dirty="0" smtClean="0">
                <a:ln w="31550" cmpd="sng">
                  <a:gradFill>
                    <a:gsLst>
                      <a:gs pos="25000">
                        <a:schemeClr val="accent1">
                          <a:shade val="25000"/>
                          <a:satMod val="190000"/>
                        </a:schemeClr>
                      </a:gs>
                      <a:gs pos="80000">
                        <a:schemeClr val="accent1">
                          <a:tint val="75000"/>
                          <a:satMod val="19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bg2">
                    <a:lumMod val="50000"/>
                  </a:schemeClr>
                </a:solidFill>
                <a:effectLst>
                  <a:outerShdw blurRad="41275" dist="12700" dir="12000000" algn="tl" rotWithShape="0">
                    <a:srgbClr val="000000">
                      <a:alpha val="40000"/>
                    </a:srgbClr>
                  </a:outerShdw>
                </a:effectLst>
              </a:rPr>
              <a:t>SKVĚLE!</a:t>
            </a:r>
            <a:endParaRPr lang="cs-CZ" sz="5400" b="1" dirty="0">
              <a:ln w="31550" cmpd="sng">
                <a:gradFill>
                  <a:gsLst>
                    <a:gs pos="25000">
                      <a:schemeClr val="accent1">
                        <a:shade val="25000"/>
                        <a:satMod val="190000"/>
                      </a:schemeClr>
                    </a:gs>
                    <a:gs pos="80000">
                      <a:schemeClr val="accent1">
                        <a:tint val="75000"/>
                        <a:satMod val="19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bg2">
                  <a:lumMod val="50000"/>
                </a:schemeClr>
              </a:solidFill>
              <a:effectLst>
                <a:outerShdw blurRad="41275" dist="12700" dir="12000000" algn="tl" rotWithShape="0">
                  <a:srgbClr val="000000">
                    <a:alpha val="40000"/>
                  </a:srgbClr>
                </a:outerShdw>
              </a:effectLst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5652120" y="3433635"/>
            <a:ext cx="881973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cs-CZ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  <a:hlinkClick r:id="rId2" action="ppaction://hlinksldjump"/>
              </a:rPr>
              <a:t>klikni</a:t>
            </a:r>
            <a:endParaRPr lang="cs-CZ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748966544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266" name="Picture 2" descr="truhly,mince,ořezané snímky,ořezané obrázky,zlatá,šperky,klenoty,peníze,PNG,bohatství,průhledné pozadí,truhly s pokladem,poklady,kufr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958877"/>
            <a:ext cx="4464496" cy="44644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68" name="Picture 4" descr="Zobrazit podrobnosti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96136" y="4077072"/>
            <a:ext cx="1828800" cy="18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0" name="Picture 6" descr="diamanty,domácnost,drahé kameny,drahokamy,klenotnictví,klenoty,sňatky,svatby,zásnubní prsten,zvláštní příležitosti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21944" y="4848197"/>
            <a:ext cx="575176" cy="5751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2" name="Picture 8" descr="Modrý diamant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2213" y="4276167"/>
            <a:ext cx="631328" cy="63132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8" descr="Modrý diamant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8611" y="4939040"/>
            <a:ext cx="359855" cy="35985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" name="Picture 8" descr="Modrý diamant"/>
          <p:cNvPicPr>
            <a:picLocks noChangeAspect="1" noChangeArrowheads="1"/>
          </p:cNvPicPr>
          <p:nvPr/>
        </p:nvPicPr>
        <p:blipFill rotWithShape="1">
          <a:blip r:embed="rId7" cstate="print">
            <a:extLst>
              <a:ext uri="{BEBA8EAE-BF5A-486C-A8C5-ECC9F3942E4B}">
                <a14:imgProps xmlns:a14="http://schemas.microsoft.com/office/drawing/2010/main">
                  <a14:imgLayer r:embed="rId8">
                    <a14:imgEffect>
                      <a14:backgroundRemoval t="10000" b="90000" l="10000" r="9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802413" y="4542736"/>
            <a:ext cx="565362" cy="5653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1274" name="Picture 10" descr="diamanty,drahé kameny,drahokamy,ikony,klenoty,ořezané obrázky,oříznuté obrázky,PNG,průhledné pozadí,vystřižené obrázk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4244003"/>
            <a:ext cx="864095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9" name="Picture 10" descr="diamanty,drahé kameny,drahokamy,ikony,klenoty,ořezané obrázky,oříznuté obrázky,PNG,průhledné pozadí,vystřižené obrázky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5423373"/>
            <a:ext cx="864095" cy="8640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Obdélník 1"/>
          <p:cNvSpPr/>
          <p:nvPr/>
        </p:nvSpPr>
        <p:spPr>
          <a:xfrm>
            <a:off x="4198664" y="764704"/>
            <a:ext cx="46964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soft" dir="tl">
                <a:rot lat="0" lon="0" rev="0"/>
              </a:lightRig>
            </a:scene3d>
            <a:sp3d contourW="25400" prstMaterial="matte">
              <a:bevelT w="25400" h="55880" prst="artDeco"/>
              <a:contourClr>
                <a:schemeClr val="accent2">
                  <a:tint val="20000"/>
                </a:schemeClr>
              </a:contourClr>
            </a:sp3d>
          </a:bodyPr>
          <a:lstStyle/>
          <a:p>
            <a:pPr algn="ctr"/>
            <a:r>
              <a:rPr lang="cs-CZ" sz="5400" b="1" cap="none" spc="50" dirty="0" smtClean="0">
                <a:ln w="11430"/>
                <a:gradFill>
                  <a:gsLst>
                    <a:gs pos="25000">
                      <a:schemeClr val="accent2">
                        <a:satMod val="155000"/>
                      </a:schemeClr>
                    </a:gs>
                    <a:gs pos="100000">
                      <a:schemeClr val="accent2">
                        <a:shade val="45000"/>
                        <a:satMod val="165000"/>
                      </a:schemeClr>
                    </a:gs>
                  </a:gsLst>
                  <a:lin ang="5400000"/>
                </a:gradFill>
                <a:effectLst>
                  <a:outerShdw blurRad="76200" dist="50800" dir="5400000" algn="tl" rotWithShape="0">
                    <a:srgbClr val="000000">
                      <a:alpha val="65000"/>
                    </a:srgbClr>
                  </a:outerShdw>
                </a:effectLst>
              </a:rPr>
              <a:t>Poklad je váš!</a:t>
            </a:r>
            <a:endParaRPr lang="cs-CZ" sz="5400" b="1" cap="none" spc="50" dirty="0">
              <a:ln w="11430"/>
              <a:gradFill>
                <a:gsLst>
                  <a:gs pos="25000">
                    <a:schemeClr val="accent2">
                      <a:satMod val="155000"/>
                    </a:schemeClr>
                  </a:gs>
                  <a:gs pos="100000">
                    <a:schemeClr val="accent2">
                      <a:shade val="45000"/>
                      <a:satMod val="165000"/>
                    </a:schemeClr>
                  </a:gs>
                </a:gsLst>
                <a:lin ang="5400000"/>
              </a:gradFill>
              <a:effectLst>
                <a:outerShdw blurRad="76200" dist="50800" dir="5400000" algn="tl" rotWithShape="0">
                  <a:srgbClr val="000000">
                    <a:alpha val="65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58764502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467544" y="1556792"/>
            <a:ext cx="6678488" cy="95410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/>
              <a:t>Použité zdroje:</a:t>
            </a:r>
          </a:p>
          <a:p>
            <a:r>
              <a:rPr lang="cs-CZ" dirty="0" smtClean="0"/>
              <a:t>V prezentaci byly použity obrázky ze zakoupené licence </a:t>
            </a:r>
          </a:p>
          <a:p>
            <a:r>
              <a:rPr lang="cs-CZ" dirty="0" smtClean="0"/>
              <a:t>Microsoft Office.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232126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245</TotalTime>
  <Words>193</Words>
  <Application>Microsoft Office PowerPoint</Application>
  <PresentationFormat>Předvádění na obrazovce (4:3)</PresentationFormat>
  <Paragraphs>58</Paragraphs>
  <Slides>15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Janáková Věra</dc:creator>
  <cp:lastModifiedBy>Janáková Věra</cp:lastModifiedBy>
  <cp:revision>24</cp:revision>
  <dcterms:created xsi:type="dcterms:W3CDTF">2013-06-14T17:27:45Z</dcterms:created>
  <dcterms:modified xsi:type="dcterms:W3CDTF">2013-06-16T10:19:40Z</dcterms:modified>
</cp:coreProperties>
</file>