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4F97D-7FC2-4C73-8AC2-C87B5B84B1EE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AF4EDC-0C28-40CC-B55D-816F10A860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2182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4F97D-7FC2-4C73-8AC2-C87B5B84B1EE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AF4EDC-0C28-40CC-B55D-816F10A860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99716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4F97D-7FC2-4C73-8AC2-C87B5B84B1EE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AF4EDC-0C28-40CC-B55D-816F10A860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17825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4F97D-7FC2-4C73-8AC2-C87B5B84B1EE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AF4EDC-0C28-40CC-B55D-816F10A860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73040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4F97D-7FC2-4C73-8AC2-C87B5B84B1EE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AF4EDC-0C28-40CC-B55D-816F10A860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75539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4F97D-7FC2-4C73-8AC2-C87B5B84B1EE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AF4EDC-0C28-40CC-B55D-816F10A860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05765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4F97D-7FC2-4C73-8AC2-C87B5B84B1EE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AF4EDC-0C28-40CC-B55D-816F10A860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79174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4F97D-7FC2-4C73-8AC2-C87B5B84B1EE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AF4EDC-0C28-40CC-B55D-816F10A860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1591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4F97D-7FC2-4C73-8AC2-C87B5B84B1EE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AF4EDC-0C28-40CC-B55D-816F10A860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38706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4F97D-7FC2-4C73-8AC2-C87B5B84B1EE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AF4EDC-0C28-40CC-B55D-816F10A860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54986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4F97D-7FC2-4C73-8AC2-C87B5B84B1EE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AF4EDC-0C28-40CC-B55D-816F10A860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82744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74F97D-7FC2-4C73-8AC2-C87B5B84B1EE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AF4EDC-0C28-40CC-B55D-816F10A860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0983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emf"/><Relationship Id="rId4" Type="http://schemas.openxmlformats.org/officeDocument/2006/relationships/package" Target="../embeddings/Microsoft_Word_Document1.doc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82831858"/>
              </p:ext>
            </p:extLst>
          </p:nvPr>
        </p:nvGraphicFramePr>
        <p:xfrm>
          <a:off x="1627188" y="98425"/>
          <a:ext cx="5889625" cy="6661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2" name="Dokument" r:id="rId4" imgW="5889940" imgH="6661554" progId="Word.Document.12">
                  <p:embed/>
                </p:oleObj>
              </mc:Choice>
              <mc:Fallback>
                <p:oleObj name="Dokument" r:id="rId4" imgW="5889940" imgH="6661554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627188" y="98425"/>
                        <a:ext cx="5889625" cy="66611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824517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Výpočet hustoty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Řešení příkladů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1357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Postup řešení úlohy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Přečteme úlohu s porozuměním</a:t>
            </a:r>
          </a:p>
          <a:p>
            <a:r>
              <a:rPr lang="cs-CZ" dirty="0" smtClean="0"/>
              <a:t>Zapíšeme zápis úlohy – pomocí značek fyzikálních veličin</a:t>
            </a:r>
          </a:p>
          <a:p>
            <a:r>
              <a:rPr lang="cs-CZ" dirty="0"/>
              <a:t>Z</a:t>
            </a:r>
            <a:r>
              <a:rPr lang="cs-CZ" dirty="0" smtClean="0"/>
              <a:t>apíšeme veličinu, kterou máme vypočítat</a:t>
            </a:r>
          </a:p>
          <a:p>
            <a:r>
              <a:rPr lang="cs-CZ" dirty="0" smtClean="0"/>
              <a:t>Napíšeme vzorec, podle kterého budeme řešit</a:t>
            </a:r>
          </a:p>
          <a:p>
            <a:r>
              <a:rPr lang="cs-CZ" dirty="0" smtClean="0"/>
              <a:t>Dosadíme do vzorce číselné hodnoty</a:t>
            </a:r>
          </a:p>
          <a:p>
            <a:r>
              <a:rPr lang="cs-CZ" dirty="0" smtClean="0"/>
              <a:t>Vypočítáme neznámou veličinu</a:t>
            </a:r>
          </a:p>
          <a:p>
            <a:r>
              <a:rPr lang="cs-CZ" dirty="0" smtClean="0"/>
              <a:t>Napíšeme odpověď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6415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>Př. Hliníková lžíce o objemu 5,5 cm</a:t>
            </a:r>
            <a:r>
              <a:rPr lang="cs-CZ" baseline="30000" dirty="0" smtClean="0"/>
              <a:t>3</a:t>
            </a:r>
            <a:r>
              <a:rPr lang="cs-CZ" dirty="0" smtClean="0"/>
              <a:t> má hmotnost 15 g. Urči hustotu hliníku.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cs-CZ" dirty="0" smtClean="0"/>
                  <a:t>Zápis: V = 5,5 cm</a:t>
                </a:r>
                <a:r>
                  <a:rPr lang="cs-CZ" baseline="30000" dirty="0" smtClean="0"/>
                  <a:t>3</a:t>
                </a: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     m = 15 g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     </a:t>
                </a:r>
                <a:r>
                  <a:rPr lang="el-GR" dirty="0" smtClean="0"/>
                  <a:t>ρ</a:t>
                </a:r>
                <a:r>
                  <a:rPr lang="cs-CZ" dirty="0" smtClean="0"/>
                  <a:t> = ? (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𝑔</m:t>
                        </m:r>
                      </m:num>
                      <m:den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𝑐𝑚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3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dirty="0" smtClean="0"/>
                  <a:t>)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     </a:t>
                </a:r>
                <a:r>
                  <a:rPr lang="el-GR" dirty="0" smtClean="0"/>
                  <a:t>ρ</a:t>
                </a:r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𝑚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𝑉</m:t>
                        </m:r>
                      </m:den>
                    </m:f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     </a:t>
                </a:r>
                <a:r>
                  <a:rPr lang="el-GR" dirty="0" smtClean="0"/>
                  <a:t>ρ</a:t>
                </a:r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15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5,5</m:t>
                        </m:r>
                      </m:den>
                    </m:f>
                  </m:oMath>
                </a14:m>
                <a:r>
                  <a:rPr lang="cs-CZ" dirty="0" smtClean="0"/>
                  <a:t>                   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     </a:t>
                </a:r>
                <a:r>
                  <a:rPr lang="el-GR" dirty="0" smtClean="0"/>
                  <a:t>ρ</a:t>
                </a:r>
                <a:r>
                  <a:rPr lang="cs-CZ" dirty="0" smtClean="0"/>
                  <a:t> = 2,7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𝑔</m:t>
                        </m:r>
                      </m:num>
                      <m:den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𝑐𝑚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3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dirty="0" smtClean="0"/>
                  <a:t>       Hustota hliníku je 2,7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𝑔</m:t>
                        </m:r>
                      </m:num>
                      <m:den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𝑐𝑚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3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dirty="0" smtClean="0"/>
                  <a:t>.</a:t>
                </a: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852" t="-17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 descr="C:\Users\zuzana.skrabalkova\AppData\Local\Microsoft\Windows\Temporary Internet Files\Content.IE5\725W9TXX\MC90025212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700808"/>
            <a:ext cx="1277417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7511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0266"/>
          </a:xfrm>
        </p:spPr>
        <p:txBody>
          <a:bodyPr>
            <a:normAutofit/>
          </a:bodyPr>
          <a:lstStyle/>
          <a:p>
            <a:pPr algn="l"/>
            <a:r>
              <a:rPr lang="cs-CZ" sz="4000" dirty="0" err="1" smtClean="0"/>
              <a:t>Př</a:t>
            </a:r>
            <a:r>
              <a:rPr lang="cs-CZ" sz="4000" dirty="0" smtClean="0"/>
              <a:t>: Dřevěná kostka objemu 32 cm</a:t>
            </a:r>
            <a:r>
              <a:rPr lang="cs-CZ" sz="4000" baseline="30000" dirty="0" smtClean="0"/>
              <a:t>3</a:t>
            </a:r>
            <a:r>
              <a:rPr lang="cs-CZ" sz="4000" dirty="0" smtClean="0"/>
              <a:t> má hmotnost 16 g. Vypočítej hustotu dřeva a v tabulkách urči jeho druh.</a:t>
            </a:r>
            <a:endParaRPr lang="cs-CZ" sz="4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2714178"/>
                <a:ext cx="8507288" cy="3811166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dirty="0"/>
                  <a:t>V = 32 cm               </a:t>
                </a:r>
                <a:r>
                  <a:rPr lang="el-GR" dirty="0"/>
                  <a:t>ρ</a:t>
                </a:r>
                <a:r>
                  <a:rPr lang="cs-CZ" dirty="0"/>
                  <a:t> = m : V</a:t>
                </a:r>
              </a:p>
              <a:p>
                <a:pPr marL="0" indent="0">
                  <a:buNone/>
                </a:pPr>
                <a:r>
                  <a:rPr lang="cs-CZ" dirty="0"/>
                  <a:t>m = 16 g                 </a:t>
                </a:r>
                <a:r>
                  <a:rPr lang="el-GR" dirty="0"/>
                  <a:t>ρ</a:t>
                </a:r>
                <a:r>
                  <a:rPr lang="cs-CZ" dirty="0"/>
                  <a:t> = 16 : 32</a:t>
                </a:r>
              </a:p>
              <a:p>
                <a:pPr marL="0" indent="0">
                  <a:buNone/>
                </a:pPr>
                <a:r>
                  <a:rPr lang="el-GR" dirty="0"/>
                  <a:t>ρ</a:t>
                </a:r>
                <a:r>
                  <a:rPr lang="cs-CZ" dirty="0"/>
                  <a:t> = ? (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𝑔</m:t>
                        </m:r>
                      </m:num>
                      <m:den>
                        <m:sSup>
                          <m:sSupPr>
                            <m:ctrlPr>
                              <a:rPr lang="cs-CZ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</a:rPr>
                              <m:t>𝑐𝑚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</a:rPr>
                              <m:t>3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dirty="0"/>
                  <a:t> )             </a:t>
                </a:r>
                <a:r>
                  <a:rPr lang="el-GR" dirty="0"/>
                  <a:t>ρ</a:t>
                </a:r>
                <a:r>
                  <a:rPr lang="cs-CZ" dirty="0"/>
                  <a:t> = 0,5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𝑔</m:t>
                        </m:r>
                      </m:num>
                      <m:den>
                        <m:sSup>
                          <m:sSupPr>
                            <m:ctrlPr>
                              <a:rPr lang="cs-CZ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</a:rPr>
                              <m:t>𝑐𝑚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</a:rPr>
                              <m:t>3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dirty="0"/>
                  <a:t> </a:t>
                </a:r>
              </a:p>
              <a:p>
                <a:pPr marL="0" indent="0">
                  <a:buNone/>
                </a:pPr>
                <a:r>
                  <a:rPr lang="cs-CZ" dirty="0"/>
                  <a:t>                                 </a:t>
                </a:r>
                <a:r>
                  <a:rPr lang="el-GR" dirty="0"/>
                  <a:t>ρ</a:t>
                </a:r>
                <a:r>
                  <a:rPr lang="cs-CZ" dirty="0"/>
                  <a:t> = 500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𝑘𝑔</m:t>
                        </m:r>
                      </m:num>
                      <m:den>
                        <m:sSup>
                          <m:sSupPr>
                            <m:ctrlPr>
                              <a:rPr lang="cs-CZ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</a:rPr>
                              <m:t>𝑚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</a:rPr>
                              <m:t>3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dirty="0"/>
                  <a:t> </a:t>
                </a:r>
              </a:p>
              <a:p>
                <a:pPr marL="0" indent="0">
                  <a:buNone/>
                </a:pPr>
                <a:r>
                  <a:rPr lang="cs-CZ" dirty="0"/>
                  <a:t>Hustota dřeva je 500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𝑘𝑔</m:t>
                        </m:r>
                      </m:num>
                      <m:den>
                        <m:sSup>
                          <m:sSupPr>
                            <m:ctrlPr>
                              <a:rPr lang="cs-CZ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</a:rPr>
                              <m:t>𝑚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</a:rPr>
                              <m:t>3</m:t>
                            </m:r>
                          </m:sup>
                        </m:sSup>
                      </m:den>
                    </m:f>
                    <m:r>
                      <a:rPr lang="cs-CZ" i="1">
                        <a:latin typeface="Cambria Math"/>
                      </a:rPr>
                      <m:t> </m:t>
                    </m:r>
                  </m:oMath>
                </a14:m>
                <a:r>
                  <a:rPr lang="cs-CZ" dirty="0"/>
                  <a:t>, jedná se o dřevo borové.</a:t>
                </a: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2714178"/>
                <a:ext cx="8507288" cy="3811166"/>
              </a:xfrm>
              <a:blipFill rotWithShape="1">
                <a:blip r:embed="rId2"/>
                <a:stretch>
                  <a:fillRect l="-1791" t="-2080" r="-14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4" name="Picture 2" descr="C:\Users\zuzana.skrabalkova\AppData\Local\Microsoft\Windows\Temporary Internet Files\Content.IE5\HN3AJ3NV\MC9003117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5575" y="1412776"/>
            <a:ext cx="754062" cy="981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4375" y="2391012"/>
            <a:ext cx="28803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Řešení: klikni sem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4973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Nadpis 1"/>
              <p:cNvSpPr>
                <a:spLocks noGrp="1"/>
              </p:cNvSpPr>
              <p:nvPr>
                <p:ph type="title"/>
              </p:nvPr>
            </p:nvSpPr>
            <p:spPr>
              <a:xfrm>
                <a:off x="457200" y="274638"/>
                <a:ext cx="8229600" cy="1858218"/>
              </a:xfrm>
            </p:spPr>
            <p:txBody>
              <a:bodyPr>
                <a:normAutofit fontScale="90000"/>
              </a:bodyPr>
              <a:lstStyle/>
              <a:p>
                <a:pPr algn="l"/>
                <a:r>
                  <a:rPr lang="cs-CZ" dirty="0" smtClean="0"/>
                  <a:t>Př. Hmotnost 10 ml rtuti je 135 g. Vypočítej hustotu rtuti v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𝑘𝑔</m:t>
                        </m:r>
                      </m:num>
                      <m:den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𝑚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3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dirty="0" smtClean="0"/>
                  <a:t>.</a:t>
                </a:r>
                <a:br>
                  <a:rPr lang="cs-CZ" dirty="0" smtClean="0"/>
                </a:br>
                <a:endParaRPr lang="cs-CZ" dirty="0"/>
              </a:p>
            </p:txBody>
          </p:sp>
        </mc:Choice>
        <mc:Fallback xmlns="">
          <p:sp>
            <p:nvSpPr>
              <p:cNvPr id="2" name="Nadpis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xfrm>
                <a:off x="457200" y="274638"/>
                <a:ext cx="8229600" cy="1858218"/>
              </a:xfrm>
              <a:blipFill rotWithShape="1">
                <a:blip r:embed="rId2"/>
                <a:stretch>
                  <a:fillRect l="-2593" t="-147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2348880"/>
                <a:ext cx="8229600" cy="377728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dirty="0"/>
                  <a:t>m = 135 g                           </a:t>
                </a:r>
                <a:r>
                  <a:rPr lang="el-GR" dirty="0"/>
                  <a:t>ρ</a:t>
                </a:r>
                <a:r>
                  <a:rPr lang="cs-CZ" dirty="0"/>
                  <a:t> = m : V</a:t>
                </a:r>
              </a:p>
              <a:p>
                <a:pPr marL="0" indent="0">
                  <a:buNone/>
                </a:pPr>
                <a:r>
                  <a:rPr lang="cs-CZ" dirty="0"/>
                  <a:t>V = 10 ml = 10 cm</a:t>
                </a:r>
                <a:r>
                  <a:rPr lang="cs-CZ" baseline="30000" dirty="0"/>
                  <a:t>3                 </a:t>
                </a:r>
                <a:r>
                  <a:rPr lang="el-GR" dirty="0"/>
                  <a:t>ρ</a:t>
                </a:r>
                <a:r>
                  <a:rPr lang="cs-CZ" dirty="0"/>
                  <a:t> = 135 : 10</a:t>
                </a:r>
                <a:endParaRPr lang="cs-CZ" baseline="30000" dirty="0"/>
              </a:p>
              <a:p>
                <a:pPr marL="0" indent="0">
                  <a:buNone/>
                </a:pPr>
                <a:r>
                  <a:rPr lang="el-GR" dirty="0"/>
                  <a:t>ρ</a:t>
                </a:r>
                <a:r>
                  <a:rPr lang="cs-CZ" dirty="0"/>
                  <a:t> = ? (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𝑘𝑔</m:t>
                        </m:r>
                      </m:num>
                      <m:den>
                        <m:sSup>
                          <m:sSupPr>
                            <m:ctrlPr>
                              <a:rPr lang="cs-CZ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</a:rPr>
                              <m:t>𝑚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</a:rPr>
                              <m:t>3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dirty="0"/>
                  <a:t> )                           </a:t>
                </a:r>
                <a:r>
                  <a:rPr lang="el-GR" dirty="0"/>
                  <a:t>ρ</a:t>
                </a:r>
                <a:r>
                  <a:rPr lang="cs-CZ" dirty="0"/>
                  <a:t> = 13,5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𝑔</m:t>
                        </m:r>
                      </m:num>
                      <m:den>
                        <m:sSup>
                          <m:sSupPr>
                            <m:ctrlPr>
                              <a:rPr lang="cs-CZ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</a:rPr>
                              <m:t>𝑐𝑚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</a:rPr>
                              <m:t>3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dirty="0"/>
                  <a:t> </a:t>
                </a:r>
              </a:p>
              <a:p>
                <a:pPr marL="0" indent="0">
                  <a:buNone/>
                </a:pPr>
                <a:r>
                  <a:rPr lang="cs-CZ" dirty="0"/>
                  <a:t>                                             </a:t>
                </a:r>
                <a:r>
                  <a:rPr lang="el-GR" dirty="0"/>
                  <a:t>ρ</a:t>
                </a:r>
                <a:r>
                  <a:rPr lang="cs-CZ" dirty="0"/>
                  <a:t> = 13 500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𝑘𝑔</m:t>
                        </m:r>
                      </m:num>
                      <m:den>
                        <m:sSup>
                          <m:sSupPr>
                            <m:ctrlPr>
                              <a:rPr lang="cs-CZ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</a:rPr>
                              <m:t>𝑚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</a:rPr>
                              <m:t>3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dirty="0"/>
                  <a:t>   </a:t>
                </a:r>
              </a:p>
              <a:p>
                <a:pPr marL="0" indent="0">
                  <a:buNone/>
                </a:pPr>
                <a:r>
                  <a:rPr lang="cs-CZ" dirty="0"/>
                  <a:t>Hustota rtuti je  13 500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𝑘𝑔</m:t>
                        </m:r>
                      </m:num>
                      <m:den>
                        <m:sSup>
                          <m:sSupPr>
                            <m:ctrlPr>
                              <a:rPr lang="cs-CZ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</a:rPr>
                              <m:t>𝑚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</a:rPr>
                              <m:t>3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dirty="0"/>
                  <a:t> .         </a:t>
                </a:r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2348880"/>
                <a:ext cx="8229600" cy="3777283"/>
              </a:xfrm>
              <a:blipFill rotWithShape="1">
                <a:blip r:embed="rId3"/>
                <a:stretch>
                  <a:fillRect l="-1852" t="-2097" b="-48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098" name="Picture 2" descr="C:\Users\zuzana.skrabalkova\AppData\Local\Microsoft\Windows\Temporary Internet Files\Content.IE5\725W9TXX\MC90040388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692696"/>
            <a:ext cx="898525" cy="930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6" y="1840172"/>
            <a:ext cx="29523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Řešení: klikni sem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20415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4000" dirty="0" smtClean="0"/>
              <a:t>Použité zdroje: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sz="2000" dirty="0"/>
              <a:t>BOHUNĚK, Jiří a Růžena KOLÁŘOVÁ. </a:t>
            </a:r>
            <a:r>
              <a:rPr lang="cs-CZ" sz="2000" i="1" dirty="0"/>
              <a:t>Fyzika pro 6. ročník základní školy</a:t>
            </a:r>
            <a:r>
              <a:rPr lang="cs-CZ" sz="2000" dirty="0"/>
              <a:t>. </a:t>
            </a:r>
          </a:p>
          <a:p>
            <a:pPr marL="0" indent="0">
              <a:buNone/>
            </a:pPr>
            <a:r>
              <a:rPr lang="cs-CZ" sz="2000" dirty="0"/>
              <a:t>1. vyd. Praha: Prometheus, c1998, 191 s. Učebnice pro základní školy </a:t>
            </a:r>
          </a:p>
          <a:p>
            <a:pPr marL="0" indent="0">
              <a:buNone/>
            </a:pPr>
            <a:r>
              <a:rPr lang="cs-CZ" sz="2000" dirty="0"/>
              <a:t>(Prometheus). </a:t>
            </a:r>
            <a:r>
              <a:rPr lang="cs-CZ" sz="2000"/>
              <a:t>ISBN </a:t>
            </a:r>
            <a:r>
              <a:rPr lang="cs-CZ" sz="2000" smtClean="0"/>
              <a:t>80-719-6121-3</a:t>
            </a:r>
            <a:endParaRPr lang="cs-CZ" sz="2000" dirty="0"/>
          </a:p>
          <a:p>
            <a:pPr marL="0" indent="0">
              <a:buNone/>
            </a:pPr>
            <a:r>
              <a:rPr lang="cs-CZ" sz="2000" dirty="0"/>
              <a:t>Zdroj všech obrázků: galerie Microsoft Office 2010, vlastník licence ZŠ Jablonec nad Nisou – Mšeno, Mozartova 24, příspěvková organizace</a:t>
            </a:r>
          </a:p>
        </p:txBody>
      </p:sp>
    </p:spTree>
    <p:extLst>
      <p:ext uri="{BB962C8B-B14F-4D97-AF65-F5344CB8AC3E}">
        <p14:creationId xmlns:p14="http://schemas.microsoft.com/office/powerpoint/2010/main" val="1463639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368</Words>
  <Application>Microsoft Office PowerPoint</Application>
  <PresentationFormat>Předvádění na obrazovce (4:3)</PresentationFormat>
  <Paragraphs>37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systému Office</vt:lpstr>
      <vt:lpstr>Dokument</vt:lpstr>
      <vt:lpstr>Prezentace aplikace PowerPoint</vt:lpstr>
      <vt:lpstr>Výpočet hustoty</vt:lpstr>
      <vt:lpstr>Postup řešení úlohy</vt:lpstr>
      <vt:lpstr>Př. Hliníková lžíce o objemu 5,5 cm3 má hmotnost 15 g. Urči hustotu hliníku.</vt:lpstr>
      <vt:lpstr>Př: Dřevěná kostka objemu 32 cm3 má hmotnost 16 g. Vypočítej hustotu dřeva a v tabulkách urči jeho druh.</vt:lpstr>
      <vt:lpstr>Př. Hmotnost 10 ml rtuti je 135 g. Vypočítej hustotu rtuti v kg/m^3 .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Zuzana Škrabálková</dc:creator>
  <cp:lastModifiedBy>Zuzana Škrabálková</cp:lastModifiedBy>
  <cp:revision>7</cp:revision>
  <dcterms:created xsi:type="dcterms:W3CDTF">2014-05-20T21:34:05Z</dcterms:created>
  <dcterms:modified xsi:type="dcterms:W3CDTF">2014-06-24T19:28:11Z</dcterms:modified>
</cp:coreProperties>
</file>