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55463-DED5-42AC-A98A-CD187789ABF1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9CE20-3C99-43B6-BF26-E83CC2ADE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55463-DED5-42AC-A98A-CD187789ABF1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9CE20-3C99-43B6-BF26-E83CC2ADE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55463-DED5-42AC-A98A-CD187789ABF1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9CE20-3C99-43B6-BF26-E83CC2ADE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55463-DED5-42AC-A98A-CD187789ABF1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9CE20-3C99-43B6-BF26-E83CC2ADE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55463-DED5-42AC-A98A-CD187789ABF1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9CE20-3C99-43B6-BF26-E83CC2ADE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55463-DED5-42AC-A98A-CD187789ABF1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9CE20-3C99-43B6-BF26-E83CC2ADE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55463-DED5-42AC-A98A-CD187789ABF1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9CE20-3C99-43B6-BF26-E83CC2ADE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55463-DED5-42AC-A98A-CD187789ABF1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9CE20-3C99-43B6-BF26-E83CC2ADE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55463-DED5-42AC-A98A-CD187789ABF1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9CE20-3C99-43B6-BF26-E83CC2ADE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55463-DED5-42AC-A98A-CD187789ABF1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9CE20-3C99-43B6-BF26-E83CC2ADE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55463-DED5-42AC-A98A-CD187789ABF1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9CE20-3C99-43B6-BF26-E83CC2ADE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D55463-DED5-42AC-A98A-CD187789ABF1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E9CE20-3C99-43B6-BF26-E83CC2ADE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71475"/>
              </p:ext>
            </p:extLst>
          </p:nvPr>
        </p:nvGraphicFramePr>
        <p:xfrm>
          <a:off x="1333500" y="1628775"/>
          <a:ext cx="6767513" cy="4946971"/>
        </p:xfrm>
        <a:graphic>
          <a:graphicData uri="http://schemas.openxmlformats.org/drawingml/2006/table">
            <a:tbl>
              <a:tblPr/>
              <a:tblGrid>
                <a:gridCol w="1870348"/>
                <a:gridCol w="1849165"/>
                <a:gridCol w="1733565"/>
                <a:gridCol w="1314435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Jazyk a jazyková komunikace.Český jazyk a literatura.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7.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VY_32_INOVACE_17_6Č-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Vedlejší věta předmětná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Jana Chmelíková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Květen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 10.6.2014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seznámí žáky s vedlejší větou předmětnou, ukáže souvislosti mezi větným členem předmětem a vedlejší větou předmětnou, navazují na ni transformační </a:t>
                      </a:r>
                      <a:r>
                        <a:rPr kumimoji="0" lang="cs-CZ" sz="1400" b="0" i="0" u="none" strike="noStrike" cap="none" normalizeH="0" baseline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cvičení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, doplňovací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cvičení, cvičení na grafický záznam souvětí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</a:t>
            </a:r>
            <a:r>
              <a:rPr lang="cs-CZ" b="1" dirty="0" smtClean="0"/>
              <a:t>Doplň následující souvětí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286908" cy="4900634"/>
          </a:xfrm>
        </p:spPr>
        <p:txBody>
          <a:bodyPr>
            <a:normAutofit/>
          </a:bodyPr>
          <a:lstStyle/>
          <a:p>
            <a:r>
              <a:rPr lang="cs-CZ" smtClean="0"/>
              <a:t>Maminka mi řekla, </a:t>
            </a:r>
            <a:r>
              <a:rPr lang="cs-CZ" b="1" smtClean="0">
                <a:solidFill>
                  <a:srgbClr val="00B050"/>
                </a:solidFill>
              </a:rPr>
              <a:t>že</a:t>
            </a:r>
            <a:r>
              <a:rPr lang="cs-CZ" smtClean="0"/>
              <a:t>………………………………………………</a:t>
            </a:r>
          </a:p>
          <a:p>
            <a:r>
              <a:rPr lang="cs-CZ" smtClean="0"/>
              <a:t>Požádal jsem kamaráda, </a:t>
            </a:r>
            <a:r>
              <a:rPr lang="cs-CZ" b="1" smtClean="0">
                <a:solidFill>
                  <a:srgbClr val="00B050"/>
                </a:solidFill>
              </a:rPr>
              <a:t>aby</a:t>
            </a:r>
            <a:r>
              <a:rPr lang="cs-CZ" smtClean="0"/>
              <a:t>……………………………………</a:t>
            </a:r>
          </a:p>
          <a:p>
            <a:r>
              <a:rPr lang="cs-CZ" smtClean="0"/>
              <a:t>Všiml jsem si, </a:t>
            </a:r>
            <a:r>
              <a:rPr lang="cs-CZ" b="1" smtClean="0">
                <a:solidFill>
                  <a:srgbClr val="00B050"/>
                </a:solidFill>
              </a:rPr>
              <a:t>jak</a:t>
            </a:r>
            <a:r>
              <a:rPr lang="cs-CZ" smtClean="0"/>
              <a:t>……………………………………………………..</a:t>
            </a:r>
          </a:p>
          <a:p>
            <a:r>
              <a:rPr lang="cs-CZ" smtClean="0"/>
              <a:t>Přemýšlel jsem o tom, </a:t>
            </a:r>
            <a:r>
              <a:rPr lang="cs-CZ" b="1" smtClean="0">
                <a:solidFill>
                  <a:srgbClr val="00B050"/>
                </a:solidFill>
              </a:rPr>
              <a:t>proč</a:t>
            </a:r>
            <a:r>
              <a:rPr lang="cs-CZ" smtClean="0"/>
              <a:t>……………………………………..</a:t>
            </a:r>
          </a:p>
          <a:p>
            <a:r>
              <a:rPr lang="cs-CZ" smtClean="0"/>
              <a:t>Jsem si jist, </a:t>
            </a:r>
            <a:r>
              <a:rPr lang="cs-CZ" b="1" smtClean="0">
                <a:solidFill>
                  <a:srgbClr val="00B050"/>
                </a:solidFill>
              </a:rPr>
              <a:t>že</a:t>
            </a:r>
            <a:r>
              <a:rPr lang="cs-CZ" smtClean="0"/>
              <a:t>………………………………………………………….</a:t>
            </a:r>
          </a:p>
          <a:p>
            <a:r>
              <a:rPr lang="cs-CZ" smtClean="0"/>
              <a:t>Zeptej se, </a:t>
            </a:r>
            <a:r>
              <a:rPr lang="cs-CZ" b="1" smtClean="0">
                <a:solidFill>
                  <a:srgbClr val="00B050"/>
                </a:solidFill>
              </a:rPr>
              <a:t>kudy</a:t>
            </a:r>
            <a:r>
              <a:rPr lang="cs-CZ" smtClean="0"/>
              <a:t>………………………………………………………..</a:t>
            </a:r>
          </a:p>
          <a:p>
            <a:r>
              <a:rPr lang="cs-CZ" smtClean="0"/>
              <a:t>Dědeček vyprávěl,</a:t>
            </a:r>
            <a:r>
              <a:rPr lang="cs-CZ" b="1" smtClean="0">
                <a:solidFill>
                  <a:srgbClr val="00B050"/>
                </a:solidFill>
              </a:rPr>
              <a:t>co</a:t>
            </a:r>
            <a:r>
              <a:rPr lang="cs-CZ" smtClean="0"/>
              <a:t>……………………………………………….</a:t>
            </a:r>
          </a:p>
          <a:p>
            <a:r>
              <a:rPr lang="cs-CZ" smtClean="0"/>
              <a:t>Věřil jsem tomu, </a:t>
            </a:r>
            <a:r>
              <a:rPr lang="cs-CZ" b="1" smtClean="0">
                <a:solidFill>
                  <a:srgbClr val="00B050"/>
                </a:solidFill>
              </a:rPr>
              <a:t>že</a:t>
            </a:r>
            <a:r>
              <a:rPr lang="cs-CZ" smtClean="0"/>
              <a:t>………………………………………………….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00496" y="1500174"/>
            <a:ext cx="47148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 víkendu pojedeme na výlet.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14942" y="2143116"/>
            <a:ext cx="35004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mi pomohl s úkolem.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28992" y="2714620"/>
            <a:ext cx="52864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se tvářil spokojeně.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29190" y="3286124"/>
            <a:ext cx="42148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se se mnou vlastně nebaví.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57488" y="3857628"/>
            <a:ext cx="55721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tu prověrku napíšu velmi dobře.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43240" y="4500570"/>
            <a:ext cx="4857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se dostaneme k nádraží.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00496" y="5072074"/>
            <a:ext cx="46434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všechno v životě zažil.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86182" y="5643578"/>
            <a:ext cx="4286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to dobře dopadne.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doma\AppData\Local\Microsoft\Windows\INetCache\IE\UNH5CRI4\MC90005662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52047"/>
            <a:ext cx="2071702" cy="153557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Jakými otázkami se ptáme na doplněné věty?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900634"/>
          </a:xfrm>
        </p:spPr>
        <p:txBody>
          <a:bodyPr>
            <a:normAutofit/>
          </a:bodyPr>
          <a:lstStyle/>
          <a:p>
            <a:r>
              <a:rPr lang="cs-CZ" smtClean="0"/>
              <a:t>Maminka mi řekla, …………………………………………………</a:t>
            </a:r>
          </a:p>
          <a:p>
            <a:r>
              <a:rPr lang="cs-CZ" smtClean="0"/>
              <a:t>Požádal jsem kamaráda, ………………………………………..</a:t>
            </a:r>
          </a:p>
          <a:p>
            <a:r>
              <a:rPr lang="cs-CZ" smtClean="0"/>
              <a:t>Všiml jsem si, …………………………………………………………</a:t>
            </a:r>
          </a:p>
          <a:p>
            <a:r>
              <a:rPr lang="cs-CZ" smtClean="0"/>
              <a:t>Přemýšlel jsem o tom, ……………………………………………</a:t>
            </a:r>
          </a:p>
          <a:p>
            <a:r>
              <a:rPr lang="cs-CZ" smtClean="0"/>
              <a:t>Jsem si jist, …………………………………………………………….</a:t>
            </a:r>
          </a:p>
          <a:p>
            <a:r>
              <a:rPr lang="cs-CZ" smtClean="0"/>
              <a:t>Zeptej se, ……………………………………………………………….</a:t>
            </a:r>
          </a:p>
          <a:p>
            <a:r>
              <a:rPr lang="cs-CZ" smtClean="0"/>
              <a:t>Dědeček vyprávěl,…………………………………………………..</a:t>
            </a:r>
          </a:p>
          <a:p>
            <a:r>
              <a:rPr lang="cs-CZ" smtClean="0"/>
              <a:t>Věřil jsem tomu,………………………………………………………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71934" y="1571612"/>
            <a:ext cx="371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koho, co?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4876" y="2143116"/>
            <a:ext cx="3857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 koho, o co?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86116" y="2714620"/>
            <a:ext cx="46434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koho čeho?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6248" y="3286124"/>
            <a:ext cx="33575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 kom, o čem?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43174" y="3857628"/>
            <a:ext cx="4143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kým, čím?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57422" y="4500570"/>
            <a:ext cx="47149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na koho, na co?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43306" y="5072074"/>
            <a:ext cx="37862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 kom, o čem?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357554" y="5643578"/>
            <a:ext cx="46434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komu, čemu?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Vedlejší věta předmětná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4525963"/>
          </a:xfrm>
        </p:spPr>
        <p:txBody>
          <a:bodyPr/>
          <a:lstStyle/>
          <a:p>
            <a:r>
              <a:rPr lang="cs-CZ" smtClean="0"/>
              <a:t>Ptali jsme se větou hlavní a</a:t>
            </a:r>
          </a:p>
          <a:p>
            <a:pPr>
              <a:buNone/>
            </a:pPr>
            <a:r>
              <a:rPr lang="cs-CZ" smtClean="0"/>
              <a:t>    ……………………………</a:t>
            </a:r>
          </a:p>
          <a:p>
            <a:r>
              <a:rPr lang="cs-CZ" smtClean="0"/>
              <a:t>Na který větný člen se ptáme stejně?</a:t>
            </a:r>
          </a:p>
          <a:p>
            <a:pPr>
              <a:buNone/>
            </a:pPr>
            <a:r>
              <a:rPr lang="cs-CZ" smtClean="0"/>
              <a:t>    ……………...</a:t>
            </a:r>
          </a:p>
          <a:p>
            <a:r>
              <a:rPr lang="cs-CZ" smtClean="0"/>
              <a:t>Souvětí jsme doplnili </a:t>
            </a:r>
          </a:p>
          <a:p>
            <a:pPr>
              <a:buNone/>
            </a:pPr>
            <a:r>
              <a:rPr lang="cs-CZ" smtClean="0"/>
              <a:t>    ………………………………………......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5786" y="2071678"/>
            <a:ext cx="32147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pádovými otázkami.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57224" y="3286124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Předmět.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85786" y="4429132"/>
            <a:ext cx="5143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vedlejšími větami předmětnými.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Vedlejší věta předmětná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52578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vyjadřuje předmět věty řídící</a:t>
            </a:r>
          </a:p>
          <a:p>
            <a:r>
              <a:rPr lang="cs-CZ" dirty="0" smtClean="0"/>
              <a:t>ptáme se na ni větou řídící a pádovými otázkami</a:t>
            </a:r>
          </a:p>
          <a:p>
            <a:pPr>
              <a:buNone/>
            </a:pPr>
            <a:r>
              <a:rPr lang="cs-CZ" dirty="0" smtClean="0"/>
              <a:t>    kromě  1. a 5. pádu</a:t>
            </a:r>
          </a:p>
          <a:p>
            <a:pPr>
              <a:buNone/>
            </a:pPr>
            <a:r>
              <a:rPr lang="cs-CZ" dirty="0" smtClean="0"/>
              <a:t>    (1.pádem se ptáme na v.v…………………………)</a:t>
            </a:r>
          </a:p>
          <a:p>
            <a:r>
              <a:rPr lang="cs-CZ" dirty="0" smtClean="0"/>
              <a:t>bývá připojena spojkami </a:t>
            </a:r>
            <a:r>
              <a:rPr lang="cs-CZ" b="1" i="1" dirty="0" smtClean="0">
                <a:solidFill>
                  <a:srgbClr val="7030A0"/>
                </a:solidFill>
              </a:rPr>
              <a:t>že, aby, </a:t>
            </a:r>
          </a:p>
          <a:p>
            <a:pPr>
              <a:buNone/>
            </a:pPr>
            <a:r>
              <a:rPr lang="cs-CZ" dirty="0" smtClean="0"/>
              <a:t>    vztažnými zájmeny </a:t>
            </a:r>
            <a:r>
              <a:rPr lang="cs-CZ" b="1" i="1" dirty="0" smtClean="0">
                <a:solidFill>
                  <a:srgbClr val="7030A0"/>
                </a:solidFill>
              </a:rPr>
              <a:t>kdo, co, který, jaký,</a:t>
            </a:r>
          </a:p>
          <a:p>
            <a:pPr>
              <a:buNone/>
            </a:pPr>
            <a:r>
              <a:rPr lang="cs-CZ" dirty="0" smtClean="0"/>
              <a:t>    příslovci </a:t>
            </a:r>
            <a:r>
              <a:rPr lang="cs-CZ" b="1" i="1" dirty="0" smtClean="0">
                <a:solidFill>
                  <a:srgbClr val="7030A0"/>
                </a:solidFill>
              </a:rPr>
              <a:t>kde, kam, odkud, kudy, jak, proč  </a:t>
            </a:r>
            <a:r>
              <a:rPr lang="cs-CZ" dirty="0" smtClean="0"/>
              <a:t>aj.</a:t>
            </a:r>
          </a:p>
          <a:p>
            <a:r>
              <a:rPr lang="cs-CZ" dirty="0" smtClean="0"/>
              <a:t>na věty předmětné často odkazujeme zájmeny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/>
              <a:t>( Př.:</a:t>
            </a:r>
            <a:r>
              <a:rPr lang="cs-CZ" b="1" i="1" dirty="0" smtClean="0"/>
              <a:t>Všichni se ptají </a:t>
            </a:r>
            <a:r>
              <a:rPr lang="cs-CZ" b="1" i="1" dirty="0" smtClean="0">
                <a:solidFill>
                  <a:srgbClr val="00B050"/>
                </a:solidFill>
              </a:rPr>
              <a:t>na to</a:t>
            </a:r>
            <a:r>
              <a:rPr lang="cs-CZ" b="1" i="1" dirty="0" smtClean="0"/>
              <a:t>, co se vlastně stalo.)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86380" y="3071810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podmětnou !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/>
              <a:t>Porovnej věty jednoduché obsahující předmět se souvětími s vedlejší větou předmětnou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Lékař zkoumal </a:t>
            </a:r>
            <a:r>
              <a:rPr lang="cs-CZ" b="1" dirty="0" smtClean="0">
                <a:solidFill>
                  <a:srgbClr val="0070C0"/>
                </a:solidFill>
              </a:rPr>
              <a:t>příčinu onemocnění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</a:p>
          <a:p>
            <a:pPr>
              <a:buNone/>
            </a:pPr>
            <a:r>
              <a:rPr lang="cs-CZ" dirty="0" smtClean="0"/>
              <a:t>    Lékař zkoumal</a:t>
            </a:r>
            <a:r>
              <a:rPr lang="cs-CZ" b="1" u="sng" dirty="0" smtClean="0">
                <a:solidFill>
                  <a:srgbClr val="00B050"/>
                </a:solidFill>
              </a:rPr>
              <a:t>, co </a:t>
            </a:r>
            <a:r>
              <a:rPr lang="cs-CZ" b="1" u="sng" dirty="0" smtClean="0">
                <a:solidFill>
                  <a:srgbClr val="FF0000"/>
                </a:solidFill>
              </a:rPr>
              <a:t>bylo příčinou onemocnění.</a:t>
            </a:r>
          </a:p>
          <a:p>
            <a:r>
              <a:rPr lang="cs-CZ" dirty="0" smtClean="0"/>
              <a:t>V noci jsme slyšeli </a:t>
            </a:r>
            <a:r>
              <a:rPr lang="cs-CZ" b="1" dirty="0" smtClean="0">
                <a:solidFill>
                  <a:srgbClr val="0070C0"/>
                </a:solidFill>
              </a:rPr>
              <a:t>štěkání psa.</a:t>
            </a:r>
          </a:p>
          <a:p>
            <a:pPr>
              <a:buNone/>
            </a:pPr>
            <a:r>
              <a:rPr lang="cs-CZ" dirty="0" smtClean="0"/>
              <a:t>    V noci jsme slyšeli</a:t>
            </a:r>
            <a:r>
              <a:rPr lang="cs-CZ" b="1" u="sng" dirty="0" smtClean="0">
                <a:solidFill>
                  <a:srgbClr val="00B050"/>
                </a:solidFill>
              </a:rPr>
              <a:t>, jak (že) </a:t>
            </a:r>
            <a:r>
              <a:rPr lang="cs-CZ" b="1" u="sng" dirty="0" smtClean="0">
                <a:solidFill>
                  <a:srgbClr val="FF0000"/>
                </a:solidFill>
              </a:rPr>
              <a:t>štěkal pes.</a:t>
            </a:r>
          </a:p>
          <a:p>
            <a:r>
              <a:rPr lang="cs-CZ" dirty="0" smtClean="0"/>
              <a:t>Ptali se nás </a:t>
            </a:r>
            <a:r>
              <a:rPr lang="cs-CZ" b="1" dirty="0" smtClean="0">
                <a:solidFill>
                  <a:srgbClr val="0070C0"/>
                </a:solidFill>
              </a:rPr>
              <a:t>na důvod naší stížnosti.</a:t>
            </a:r>
          </a:p>
          <a:p>
            <a:pPr>
              <a:buNone/>
            </a:pPr>
            <a:r>
              <a:rPr lang="cs-CZ" dirty="0" smtClean="0"/>
              <a:t>    Ptali se nás</a:t>
            </a:r>
            <a:r>
              <a:rPr lang="cs-CZ" b="1" u="sng" dirty="0" smtClean="0">
                <a:solidFill>
                  <a:srgbClr val="00B050"/>
                </a:solidFill>
              </a:rPr>
              <a:t>, proč </a:t>
            </a:r>
            <a:r>
              <a:rPr lang="cs-CZ" b="1" u="sng" dirty="0" smtClean="0">
                <a:solidFill>
                  <a:srgbClr val="FF0000"/>
                </a:solidFill>
              </a:rPr>
              <a:t>si stěžujeme.</a:t>
            </a:r>
          </a:p>
          <a:p>
            <a:r>
              <a:rPr lang="cs-CZ" dirty="0" smtClean="0"/>
              <a:t>Byl pyšný </a:t>
            </a:r>
            <a:r>
              <a:rPr lang="cs-CZ" b="1" dirty="0" smtClean="0">
                <a:solidFill>
                  <a:srgbClr val="0070C0"/>
                </a:solidFill>
              </a:rPr>
              <a:t>na svoje vítězství.</a:t>
            </a:r>
          </a:p>
          <a:p>
            <a:pPr>
              <a:buNone/>
            </a:pPr>
            <a:r>
              <a:rPr lang="cs-CZ" dirty="0" smtClean="0"/>
              <a:t>    Byl pyšný na to</a:t>
            </a:r>
            <a:r>
              <a:rPr lang="cs-CZ" b="1" u="sng" dirty="0" smtClean="0">
                <a:solidFill>
                  <a:srgbClr val="00B050"/>
                </a:solidFill>
              </a:rPr>
              <a:t>, že </a:t>
            </a:r>
            <a:r>
              <a:rPr lang="cs-CZ" b="1" dirty="0" smtClean="0">
                <a:solidFill>
                  <a:srgbClr val="FF0000"/>
                </a:solidFill>
              </a:rPr>
              <a:t>zvítězil.</a:t>
            </a:r>
          </a:p>
          <a:p>
            <a:r>
              <a:rPr lang="cs-CZ" dirty="0" smtClean="0"/>
              <a:t>Požádal mě </a:t>
            </a:r>
            <a:r>
              <a:rPr lang="cs-CZ" b="1" dirty="0" smtClean="0">
                <a:solidFill>
                  <a:srgbClr val="0070C0"/>
                </a:solidFill>
              </a:rPr>
              <a:t>o radu.</a:t>
            </a:r>
          </a:p>
          <a:p>
            <a:pPr>
              <a:buNone/>
            </a:pPr>
            <a:r>
              <a:rPr lang="cs-CZ" dirty="0" smtClean="0"/>
              <a:t>    Požádal mě</a:t>
            </a:r>
            <a:r>
              <a:rPr lang="cs-CZ" b="1" u="sng" dirty="0" smtClean="0">
                <a:solidFill>
                  <a:srgbClr val="00B050"/>
                </a:solidFill>
              </a:rPr>
              <a:t>, abych </a:t>
            </a:r>
            <a:r>
              <a:rPr lang="cs-CZ" b="1" u="sng" dirty="0" smtClean="0">
                <a:solidFill>
                  <a:srgbClr val="FF0000"/>
                </a:solidFill>
              </a:rPr>
              <a:t>mu poradil.</a:t>
            </a:r>
          </a:p>
          <a:p>
            <a:endParaRPr lang="cs-CZ" dirty="0"/>
          </a:p>
        </p:txBody>
      </p:sp>
      <p:pic>
        <p:nvPicPr>
          <p:cNvPr id="2051" name="Picture 3" descr="C:\Users\doma\AppData\Local\Microsoft\Windows\INetCache\IE\YGVCKH3O\MC9003590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78" y="2548125"/>
            <a:ext cx="2000264" cy="1738349"/>
          </a:xfrm>
          <a:prstGeom prst="rect">
            <a:avLst/>
          </a:prstGeom>
          <a:noFill/>
        </p:spPr>
      </p:pic>
      <p:pic>
        <p:nvPicPr>
          <p:cNvPr id="2056" name="Picture 8" descr="C:\Users\doma\AppData\Local\Microsoft\Windows\INetCache\IE\11BE311H\MP90044659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6578" y="4452751"/>
            <a:ext cx="1857387" cy="240524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6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Nahraď rozvitý předmět  v.v. předmětnou </a:t>
            </a:r>
            <a:br>
              <a:rPr lang="cs-CZ" sz="3600" b="1" dirty="0" smtClean="0"/>
            </a:br>
            <a:r>
              <a:rPr lang="cs-CZ" sz="3600" b="1" dirty="0" smtClean="0"/>
              <a:t> (doplň vhodný spojovací výraz): </a:t>
            </a:r>
            <a:endParaRPr lang="cs-CZ" sz="3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4282" y="1600200"/>
            <a:ext cx="8929718" cy="52578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Nikdo mu nedokázal jeho vinu.</a:t>
            </a:r>
          </a:p>
          <a:p>
            <a:pPr>
              <a:buNone/>
            </a:pPr>
            <a:r>
              <a:rPr lang="cs-CZ" dirty="0" smtClean="0"/>
              <a:t>    Nikdo mu nedokázal</a:t>
            </a:r>
            <a:r>
              <a:rPr lang="cs-CZ" b="1" dirty="0" smtClean="0">
                <a:solidFill>
                  <a:srgbClr val="0070C0"/>
                </a:solidFill>
              </a:rPr>
              <a:t>, že to zavinil.</a:t>
            </a:r>
          </a:p>
          <a:p>
            <a:r>
              <a:rPr lang="cs-CZ" dirty="0" smtClean="0"/>
              <a:t>Prozraď mi své jméno.</a:t>
            </a:r>
          </a:p>
          <a:p>
            <a:pPr>
              <a:buNone/>
            </a:pPr>
            <a:r>
              <a:rPr lang="cs-CZ" dirty="0" smtClean="0"/>
              <a:t>    Prozraď mi</a:t>
            </a:r>
            <a:r>
              <a:rPr lang="cs-CZ" b="1" dirty="0" smtClean="0">
                <a:solidFill>
                  <a:srgbClr val="0070C0"/>
                </a:solidFill>
              </a:rPr>
              <a:t>, jak se jmenuješ.</a:t>
            </a:r>
          </a:p>
          <a:p>
            <a:r>
              <a:rPr lang="cs-CZ" dirty="0" smtClean="0"/>
              <a:t>Poradil mi obrátit se na policii.</a:t>
            </a:r>
          </a:p>
          <a:p>
            <a:pPr>
              <a:buNone/>
            </a:pPr>
            <a:r>
              <a:rPr lang="cs-CZ" dirty="0" smtClean="0"/>
              <a:t>    Poradil mi</a:t>
            </a:r>
            <a:r>
              <a:rPr lang="cs-CZ" b="1" dirty="0" smtClean="0">
                <a:solidFill>
                  <a:srgbClr val="0070C0"/>
                </a:solidFill>
              </a:rPr>
              <a:t>, abych se obrátil na policii.</a:t>
            </a:r>
          </a:p>
          <a:p>
            <a:r>
              <a:rPr lang="cs-CZ" dirty="0" smtClean="0"/>
              <a:t>Povídali jsme si o programu výletu.</a:t>
            </a:r>
          </a:p>
          <a:p>
            <a:pPr>
              <a:buNone/>
            </a:pPr>
            <a:r>
              <a:rPr lang="cs-CZ" dirty="0" smtClean="0"/>
              <a:t>    Povídali jsme si </a:t>
            </a:r>
            <a:r>
              <a:rPr lang="cs-CZ" b="1" dirty="0" smtClean="0">
                <a:solidFill>
                  <a:srgbClr val="FF0000"/>
                </a:solidFill>
              </a:rPr>
              <a:t>o tom</a:t>
            </a:r>
            <a:r>
              <a:rPr lang="cs-CZ" b="1" dirty="0" smtClean="0">
                <a:solidFill>
                  <a:srgbClr val="0070C0"/>
                </a:solidFill>
              </a:rPr>
              <a:t>, jaký bude program výletu.</a:t>
            </a:r>
            <a:r>
              <a:rPr lang="cs-CZ" dirty="0" smtClean="0"/>
              <a:t> </a:t>
            </a:r>
          </a:p>
          <a:p>
            <a:r>
              <a:rPr lang="cs-CZ" dirty="0" smtClean="0"/>
              <a:t>Nepočítali jsme s tolika lidmi.</a:t>
            </a:r>
          </a:p>
          <a:p>
            <a:pPr>
              <a:buNone/>
            </a:pPr>
            <a:r>
              <a:rPr lang="cs-CZ" dirty="0" smtClean="0"/>
              <a:t>    Nepočítali jsme </a:t>
            </a:r>
            <a:r>
              <a:rPr lang="cs-CZ" b="1" dirty="0" smtClean="0">
                <a:solidFill>
                  <a:srgbClr val="FF0000"/>
                </a:solidFill>
              </a:rPr>
              <a:t>s tím</a:t>
            </a:r>
            <a:r>
              <a:rPr lang="cs-CZ" b="1" dirty="0" smtClean="0">
                <a:solidFill>
                  <a:srgbClr val="0070C0"/>
                </a:solidFill>
              </a:rPr>
              <a:t>, že tam bude tolik lidí.</a:t>
            </a:r>
          </a:p>
          <a:p>
            <a:pPr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3085" name="Picture 13" descr="C:\Users\doma\AppData\Local\Microsoft\Windows\INetCache\IE\K5PY4V91\MC90043439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00760" y="1571612"/>
            <a:ext cx="2457454" cy="2502962"/>
          </a:xfrm>
          <a:prstGeom prst="rect">
            <a:avLst/>
          </a:prstGeom>
          <a:noFill/>
        </p:spPr>
      </p:pic>
      <p:cxnSp>
        <p:nvCxnSpPr>
          <p:cNvPr id="19" name="Přímá spojovací čára 18"/>
          <p:cNvCxnSpPr/>
          <p:nvPr/>
        </p:nvCxnSpPr>
        <p:spPr>
          <a:xfrm>
            <a:off x="3786182" y="2000240"/>
            <a:ext cx="1500198" cy="1588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2428860" y="3071810"/>
            <a:ext cx="1500198" cy="1588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2285984" y="4071942"/>
            <a:ext cx="2857520" cy="1588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3071802" y="5072074"/>
            <a:ext cx="2857520" cy="1588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3143240" y="6072206"/>
            <a:ext cx="1928826" cy="1588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Grafické znázornění: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Nikdo mu nedokázal, </a:t>
            </a: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že to zavinil.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1428728" y="2285992"/>
            <a:ext cx="2071702" cy="104127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1H</a:t>
            </a:r>
            <a:endParaRPr lang="cs-CZ" sz="4000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4357686" y="3929066"/>
            <a:ext cx="2000264" cy="104127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že 2V</a:t>
            </a:r>
            <a:endParaRPr lang="cs-CZ" sz="4000" dirty="0"/>
          </a:p>
        </p:txBody>
      </p:sp>
      <p:cxnSp>
        <p:nvCxnSpPr>
          <p:cNvPr id="9" name="Přímá spojovací šipka 8"/>
          <p:cNvCxnSpPr/>
          <p:nvPr/>
        </p:nvCxnSpPr>
        <p:spPr>
          <a:xfrm rot="10800000">
            <a:off x="3428992" y="3286124"/>
            <a:ext cx="928694" cy="7143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429388" y="4286256"/>
            <a:ext cx="23574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předmětná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1" name="Picture 3" descr="C:\Users\doma\AppData\Local\Microsoft\Windows\INetCache\IE\BBWI5REY\MC90025165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3575582"/>
            <a:ext cx="2857520" cy="31310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7" grpId="0" animBg="1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Nechtěl mi prozradit, </a:t>
            </a:r>
            <a:r>
              <a:rPr lang="cs-CZ" sz="3600" b="1" dirty="0" smtClean="0">
                <a:solidFill>
                  <a:srgbClr val="00B050"/>
                </a:solidFill>
              </a:rPr>
              <a:t>jak se jmenuje.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1571604" y="1500174"/>
            <a:ext cx="1714512" cy="1041276"/>
          </a:xfrm>
          <a:prstGeom prst="flowChartAlternate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1H</a:t>
            </a:r>
            <a:endParaRPr lang="cs-CZ" sz="4000" dirty="0"/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3929058" y="3143248"/>
            <a:ext cx="1571636" cy="1041276"/>
          </a:xfrm>
          <a:prstGeom prst="flowChartAlternate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jak 2V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15008" y="3357562"/>
            <a:ext cx="24288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předmětná</a:t>
            </a:r>
            <a:endParaRPr lang="cs-CZ" sz="3600" b="1" dirty="0">
              <a:solidFill>
                <a:srgbClr val="00B050"/>
              </a:solidFill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 rot="16200000" flipV="1">
            <a:off x="3214678" y="2500306"/>
            <a:ext cx="714380" cy="714380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428604"/>
            <a:ext cx="8858280" cy="56975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solidFill>
                  <a:srgbClr val="0070C0"/>
                </a:solidFill>
              </a:rPr>
              <a:t>Že tam bude tolik lidí</a:t>
            </a:r>
            <a:r>
              <a:rPr lang="cs-CZ" sz="3600" dirty="0" smtClean="0"/>
              <a:t>, s tím jsme nepočítali.</a:t>
            </a:r>
            <a:endParaRPr lang="cs-CZ" sz="3600" dirty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1643042" y="2714620"/>
            <a:ext cx="1857388" cy="1041276"/>
          </a:xfrm>
          <a:prstGeom prst="flowChartAlternateProcess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Že 1V</a:t>
            </a:r>
            <a:endParaRPr lang="cs-CZ" sz="3600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5072066" y="1357298"/>
            <a:ext cx="1857388" cy="969838"/>
          </a:xfrm>
          <a:prstGeom prst="flowChartAlternateProcess">
            <a:avLst/>
          </a:prstGeom>
          <a:solidFill>
            <a:schemeClr val="accent2">
              <a:lumMod val="75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2H</a:t>
            </a:r>
            <a:endParaRPr lang="cs-CZ" sz="3600" dirty="0"/>
          </a:p>
        </p:txBody>
      </p:sp>
      <p:cxnSp>
        <p:nvCxnSpPr>
          <p:cNvPr id="7" name="Přímá spojovací šipka 6"/>
          <p:cNvCxnSpPr/>
          <p:nvPr/>
        </p:nvCxnSpPr>
        <p:spPr>
          <a:xfrm flipV="1">
            <a:off x="3500430" y="2214554"/>
            <a:ext cx="1571636" cy="571504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643306" y="2928934"/>
            <a:ext cx="32147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předmětná</a:t>
            </a:r>
            <a:endParaRPr lang="cs-CZ" sz="3600" b="1" dirty="0">
              <a:solidFill>
                <a:srgbClr val="0070C0"/>
              </a:solidFill>
            </a:endParaRPr>
          </a:p>
        </p:txBody>
      </p:sp>
      <p:pic>
        <p:nvPicPr>
          <p:cNvPr id="3075" name="Picture 3" descr="C:\Users\doma\AppData\Local\Microsoft\Windows\INetCache\IE\BBWI5REY\MC90005521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0826" y="2425582"/>
            <a:ext cx="2071702" cy="423874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Dokonči přísloví, kde je použita </a:t>
            </a:r>
            <a:br>
              <a:rPr lang="cs-CZ" b="1" dirty="0" smtClean="0"/>
            </a:br>
            <a:r>
              <a:rPr lang="cs-CZ" b="1" dirty="0" smtClean="0"/>
              <a:t>v.v. předmětná: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829196"/>
          </a:xfrm>
        </p:spPr>
        <p:txBody>
          <a:bodyPr>
            <a:normAutofit/>
          </a:bodyPr>
          <a:lstStyle/>
          <a:p>
            <a:r>
              <a:rPr lang="cs-CZ" dirty="0" smtClean="0"/>
              <a:t>…………………………………, tomu se zelení.</a:t>
            </a:r>
          </a:p>
          <a:p>
            <a:r>
              <a:rPr lang="cs-CZ" dirty="0" smtClean="0"/>
              <a:t>…………………………………, neodkládej na zítřek.</a:t>
            </a:r>
          </a:p>
          <a:p>
            <a:r>
              <a:rPr lang="cs-CZ" dirty="0" smtClean="0"/>
              <a:t>…………………………………., nehas.</a:t>
            </a:r>
          </a:p>
          <a:p>
            <a:r>
              <a:rPr lang="cs-CZ" dirty="0" smtClean="0"/>
              <a:t>………………………………….., ve stáří jako když najdeš.</a:t>
            </a:r>
          </a:p>
          <a:p>
            <a:r>
              <a:rPr lang="cs-CZ" dirty="0" smtClean="0"/>
              <a:t>……………………………………, tomu není pomoci.</a:t>
            </a:r>
          </a:p>
          <a:p>
            <a:pPr>
              <a:buNone/>
            </a:pPr>
            <a:r>
              <a:rPr lang="cs-CZ" b="1" i="1" u="sng" dirty="0" smtClean="0"/>
              <a:t>Domácí úkol pro šikuly:</a:t>
            </a:r>
          </a:p>
          <a:p>
            <a:pPr>
              <a:buNone/>
            </a:pPr>
            <a:r>
              <a:rPr lang="cs-CZ" dirty="0" smtClean="0"/>
              <a:t>Vyber si jedno přísloví a vymysli krátký příběh,</a:t>
            </a:r>
          </a:p>
          <a:p>
            <a:pPr>
              <a:buNone/>
            </a:pPr>
            <a:r>
              <a:rPr lang="cs-CZ" dirty="0" smtClean="0"/>
              <a:t> z něhož vyplyne dané přísloví jako ponaučení.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5786" y="1500174"/>
            <a:ext cx="32861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Komu se  nelení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85786" y="2071678"/>
            <a:ext cx="3857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Co můžeš udělat dnes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5786" y="2643182"/>
            <a:ext cx="3143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Co tě nepálí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57224" y="3286124"/>
            <a:ext cx="37862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Co se v mládí naučíš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57224" y="3857628"/>
            <a:ext cx="35719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Komu není rady</a:t>
            </a:r>
            <a:endParaRPr lang="cs-CZ" sz="3200" b="1" dirty="0">
              <a:solidFill>
                <a:srgbClr val="7030A0"/>
              </a:solidFill>
            </a:endParaRPr>
          </a:p>
        </p:txBody>
      </p:sp>
      <p:pic>
        <p:nvPicPr>
          <p:cNvPr id="1028" name="Picture 4" descr="C:\Users\doma\AppData\Local\Microsoft\Windows\INetCache\IE\B3NMSHCZ\MC90038359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39975" y="857232"/>
            <a:ext cx="2104025" cy="153201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3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Odpověz na otázky souvětím</a:t>
            </a:r>
            <a:br>
              <a:rPr lang="cs-CZ" sz="4000" b="1" dirty="0" smtClean="0"/>
            </a:br>
            <a:r>
              <a:rPr lang="cs-CZ" sz="4000" b="1" dirty="0" smtClean="0"/>
              <a:t> s v.v.předmětnou:</a:t>
            </a:r>
            <a:endParaRPr lang="cs-CZ" sz="40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S čím nesouhlasíš?    </a:t>
            </a:r>
            <a:r>
              <a:rPr lang="cs-CZ" b="1" i="1" dirty="0" smtClean="0">
                <a:solidFill>
                  <a:srgbClr val="00B050"/>
                </a:solidFill>
              </a:rPr>
              <a:t>Nesouhlasím s tím,aby…..</a:t>
            </a:r>
          </a:p>
          <a:p>
            <a:r>
              <a:rPr lang="cs-CZ" dirty="0" smtClean="0"/>
              <a:t>O čem pochybuješ?</a:t>
            </a:r>
          </a:p>
          <a:p>
            <a:r>
              <a:rPr lang="cs-CZ" dirty="0" smtClean="0"/>
              <a:t>Na co čekáš?</a:t>
            </a:r>
          </a:p>
          <a:p>
            <a:r>
              <a:rPr lang="cs-CZ" dirty="0" smtClean="0"/>
              <a:t>Na co jsi pyšný?</a:t>
            </a:r>
          </a:p>
          <a:p>
            <a:r>
              <a:rPr lang="cs-CZ" dirty="0" smtClean="0"/>
              <a:t>Co maminka nařídila</a:t>
            </a:r>
          </a:p>
          <a:p>
            <a:pPr>
              <a:buNone/>
            </a:pPr>
            <a:r>
              <a:rPr lang="cs-CZ" dirty="0" smtClean="0"/>
              <a:t>    Karkulce?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Daná souvětí znázorni graficky.</a:t>
            </a:r>
          </a:p>
          <a:p>
            <a:endParaRPr lang="cs-CZ" dirty="0"/>
          </a:p>
        </p:txBody>
      </p:sp>
      <p:pic>
        <p:nvPicPr>
          <p:cNvPr id="4110" name="Picture 14" descr="C:\Users\doma\AppData\Local\Microsoft\Windows\INetCache\IE\BGHBZPP4\MC90041561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83909" y="3429000"/>
            <a:ext cx="2660091" cy="3429000"/>
          </a:xfrm>
          <a:prstGeom prst="rect">
            <a:avLst/>
          </a:prstGeom>
          <a:noFill/>
        </p:spPr>
      </p:pic>
      <p:pic>
        <p:nvPicPr>
          <p:cNvPr id="4112" name="Picture 16" descr="C:\Users\doma\AppData\Local\Microsoft\Windows\INetCache\IE\B3NMSHCZ\MC90033625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2143116"/>
            <a:ext cx="1771531" cy="300039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1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Nahraď v.v. předmětnou  předmětem: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57298"/>
            <a:ext cx="8686800" cy="5500702"/>
          </a:xfrm>
        </p:spPr>
        <p:txBody>
          <a:bodyPr>
            <a:normAutofit/>
          </a:bodyPr>
          <a:lstStyle/>
          <a:p>
            <a:r>
              <a:rPr lang="cs-CZ" dirty="0" smtClean="0"/>
              <a:t>Uvědomovali jste si, že vám hrozí nebezpečí?</a:t>
            </a:r>
          </a:p>
          <a:p>
            <a:pPr>
              <a:buNone/>
            </a:pPr>
            <a:r>
              <a:rPr lang="cs-CZ" dirty="0" smtClean="0"/>
              <a:t>    Uvědomovali jste si </a:t>
            </a:r>
            <a:r>
              <a:rPr lang="cs-CZ" b="1" dirty="0" smtClean="0">
                <a:solidFill>
                  <a:srgbClr val="C00000"/>
                </a:solidFill>
              </a:rPr>
              <a:t>hrozící nebezpečí</a:t>
            </a:r>
            <a:r>
              <a:rPr lang="cs-CZ" dirty="0" smtClean="0"/>
              <a:t>?</a:t>
            </a:r>
          </a:p>
          <a:p>
            <a:r>
              <a:rPr lang="cs-CZ" dirty="0" smtClean="0"/>
              <a:t>Někteří lidé touží po tom, aby měli hodně peněz.</a:t>
            </a:r>
          </a:p>
          <a:p>
            <a:pPr>
              <a:buNone/>
            </a:pPr>
            <a:r>
              <a:rPr lang="cs-CZ" dirty="0" smtClean="0"/>
              <a:t>    Někteří lidé touží </a:t>
            </a:r>
            <a:r>
              <a:rPr lang="cs-CZ" b="1" dirty="0" smtClean="0">
                <a:solidFill>
                  <a:srgbClr val="C00000"/>
                </a:solidFill>
              </a:rPr>
              <a:t>po penězích</a:t>
            </a:r>
            <a:r>
              <a:rPr lang="cs-CZ" dirty="0" smtClean="0"/>
              <a:t>.</a:t>
            </a:r>
          </a:p>
          <a:p>
            <a:r>
              <a:rPr lang="cs-CZ" dirty="0" smtClean="0"/>
              <a:t>Těším se, až  přijedeš.</a:t>
            </a:r>
          </a:p>
          <a:p>
            <a:pPr>
              <a:buNone/>
            </a:pPr>
            <a:r>
              <a:rPr lang="cs-CZ" dirty="0" smtClean="0"/>
              <a:t>    Těším se </a:t>
            </a:r>
            <a:r>
              <a:rPr lang="cs-CZ" b="1" dirty="0" smtClean="0">
                <a:solidFill>
                  <a:srgbClr val="C00000"/>
                </a:solidFill>
              </a:rPr>
              <a:t>na tvůj příjezd</a:t>
            </a:r>
            <a:r>
              <a:rPr lang="cs-CZ" dirty="0" smtClean="0"/>
              <a:t>.</a:t>
            </a:r>
          </a:p>
          <a:p>
            <a:r>
              <a:rPr lang="cs-CZ" dirty="0" smtClean="0"/>
              <a:t>Máma nemá ráda, když se vracím pozdě domů.</a:t>
            </a:r>
          </a:p>
          <a:p>
            <a:pPr>
              <a:buNone/>
            </a:pPr>
            <a:r>
              <a:rPr lang="cs-CZ" dirty="0" smtClean="0"/>
              <a:t>    Máma nemá ráda </a:t>
            </a:r>
            <a:r>
              <a:rPr lang="cs-CZ" b="1" dirty="0" smtClean="0">
                <a:solidFill>
                  <a:srgbClr val="C00000"/>
                </a:solidFill>
              </a:rPr>
              <a:t>moje pozdní příchody domů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  <p:pic>
        <p:nvPicPr>
          <p:cNvPr id="1033" name="Picture 9" descr="C:\Users\doma\AppData\Local\Microsoft\Windows\INetCache\IE\B3NMSHCZ\MC90044192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22" y="3143248"/>
            <a:ext cx="2460625" cy="17843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 a zdroje: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Autorem materiálu a všech jeho částí je</a:t>
            </a:r>
          </a:p>
          <a:p>
            <a:pPr>
              <a:buNone/>
            </a:pPr>
            <a:r>
              <a:rPr lang="cs-CZ" sz="3600" dirty="0" smtClean="0"/>
              <a:t>Mgr. Jana Chmelíková</a:t>
            </a:r>
          </a:p>
          <a:p>
            <a:pPr>
              <a:buNone/>
            </a:pPr>
            <a:r>
              <a:rPr lang="cs-CZ" sz="3600" dirty="0" smtClean="0"/>
              <a:t>Ilustrace kliparty MS Office</a:t>
            </a:r>
            <a:endParaRPr lang="cs-CZ" sz="36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288</TotalTime>
  <Words>805</Words>
  <Application>Microsoft Office PowerPoint</Application>
  <PresentationFormat>Předvádění na obrazovce (4:3)</PresentationFormat>
  <Paragraphs>148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8" baseType="lpstr">
      <vt:lpstr>Arial</vt:lpstr>
      <vt:lpstr>Calibri</vt:lpstr>
      <vt:lpstr>Times New Roman</vt:lpstr>
      <vt:lpstr>Motiv sady Office</vt:lpstr>
      <vt:lpstr>Prezentace aplikace PowerPoint</vt:lpstr>
      <vt:lpstr>            Doplň následující souvětí </vt:lpstr>
      <vt:lpstr>Jakými otázkami se ptáme na doplněné věty?</vt:lpstr>
      <vt:lpstr>Vedlejší věta předmětná</vt:lpstr>
      <vt:lpstr>Vedlejší věta předmětná</vt:lpstr>
      <vt:lpstr>Porovnej věty jednoduché obsahující předmět se souvětími s vedlejší větou předmětnou:</vt:lpstr>
      <vt:lpstr>Nahraď rozvitý předmět  v.v. předmětnou   (doplň vhodný spojovací výraz): </vt:lpstr>
      <vt:lpstr>Grafické znázornění:</vt:lpstr>
      <vt:lpstr>Prezentace aplikace PowerPoint</vt:lpstr>
      <vt:lpstr>Prezentace aplikace PowerPoint</vt:lpstr>
      <vt:lpstr>Dokonči přísloví, kde je použita  v.v. předmětná:</vt:lpstr>
      <vt:lpstr>Odpověz na otázky souvětím  s v.v.předmětnou:</vt:lpstr>
      <vt:lpstr>Nahraď v.v. předmětnou  předmětem:</vt:lpstr>
      <vt:lpstr>Citace a zdroje:</vt:lpstr>
    </vt:vector>
  </TitlesOfParts>
  <Company>Windows Xp Ultimate 2008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sborovna1</cp:lastModifiedBy>
  <cp:revision>53</cp:revision>
  <dcterms:created xsi:type="dcterms:W3CDTF">2014-05-29T14:41:00Z</dcterms:created>
  <dcterms:modified xsi:type="dcterms:W3CDTF">2014-06-25T12:45:44Z</dcterms:modified>
</cp:coreProperties>
</file>