
<file path=[Content_Types].xml><?xml version="1.0" encoding="utf-8"?>
<Types xmlns="http://schemas.openxmlformats.org/package/2006/content-types">
  <Default Extension="png" ContentType="image/png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70" r:id="rId11"/>
    <p:sldId id="266" r:id="rId12"/>
    <p:sldId id="267" r:id="rId13"/>
    <p:sldId id="268" r:id="rId14"/>
    <p:sldId id="269" r:id="rId15"/>
    <p:sldId id="271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494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95A98-E2DE-4CF8-9FD3-08EC7BA55C47}" type="datetimeFigureOut">
              <a:rPr lang="cs-CZ" smtClean="0"/>
              <a:pPr/>
              <a:t>25.6.2014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AFA0A-90E2-4C0B-9785-183E969A555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95A98-E2DE-4CF8-9FD3-08EC7BA55C47}" type="datetimeFigureOut">
              <a:rPr lang="cs-CZ" smtClean="0"/>
              <a:pPr/>
              <a:t>25.6.2014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AFA0A-90E2-4C0B-9785-183E969A555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95A98-E2DE-4CF8-9FD3-08EC7BA55C47}" type="datetimeFigureOut">
              <a:rPr lang="cs-CZ" smtClean="0"/>
              <a:pPr/>
              <a:t>25.6.2014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AFA0A-90E2-4C0B-9785-183E969A555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95A98-E2DE-4CF8-9FD3-08EC7BA55C47}" type="datetimeFigureOut">
              <a:rPr lang="cs-CZ" smtClean="0"/>
              <a:pPr/>
              <a:t>25.6.2014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AFA0A-90E2-4C0B-9785-183E969A555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95A98-E2DE-4CF8-9FD3-08EC7BA55C47}" type="datetimeFigureOut">
              <a:rPr lang="cs-CZ" smtClean="0"/>
              <a:pPr/>
              <a:t>25.6.2014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AFA0A-90E2-4C0B-9785-183E969A555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95A98-E2DE-4CF8-9FD3-08EC7BA55C47}" type="datetimeFigureOut">
              <a:rPr lang="cs-CZ" smtClean="0"/>
              <a:pPr/>
              <a:t>25.6.2014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AFA0A-90E2-4C0B-9785-183E969A555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95A98-E2DE-4CF8-9FD3-08EC7BA55C47}" type="datetimeFigureOut">
              <a:rPr lang="cs-CZ" smtClean="0"/>
              <a:pPr/>
              <a:t>25.6.2014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AFA0A-90E2-4C0B-9785-183E969A555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95A98-E2DE-4CF8-9FD3-08EC7BA55C47}" type="datetimeFigureOut">
              <a:rPr lang="cs-CZ" smtClean="0"/>
              <a:pPr/>
              <a:t>25.6.2014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AFA0A-90E2-4C0B-9785-183E969A555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95A98-E2DE-4CF8-9FD3-08EC7BA55C47}" type="datetimeFigureOut">
              <a:rPr lang="cs-CZ" smtClean="0"/>
              <a:pPr/>
              <a:t>25.6.2014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AFA0A-90E2-4C0B-9785-183E969A555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95A98-E2DE-4CF8-9FD3-08EC7BA55C47}" type="datetimeFigureOut">
              <a:rPr lang="cs-CZ" smtClean="0"/>
              <a:pPr/>
              <a:t>25.6.2014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AFA0A-90E2-4C0B-9785-183E969A555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95A98-E2DE-4CF8-9FD3-08EC7BA55C47}" type="datetimeFigureOut">
              <a:rPr lang="cs-CZ" smtClean="0"/>
              <a:pPr/>
              <a:t>25.6.2014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AFA0A-90E2-4C0B-9785-183E969A555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895A98-E2DE-4CF8-9FD3-08EC7BA55C47}" type="datetimeFigureOut">
              <a:rPr lang="cs-CZ" smtClean="0"/>
              <a:pPr/>
              <a:t>25.6.2014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FAFA0A-90E2-4C0B-9785-183E969A555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med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w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713" y="260350"/>
            <a:ext cx="5753100" cy="111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Group 27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1110362"/>
              </p:ext>
            </p:extLst>
          </p:nvPr>
        </p:nvGraphicFramePr>
        <p:xfrm>
          <a:off x="1333500" y="1628775"/>
          <a:ext cx="6767513" cy="5203003"/>
        </p:xfrm>
        <a:graphic>
          <a:graphicData uri="http://schemas.openxmlformats.org/drawingml/2006/table">
            <a:tbl>
              <a:tblPr/>
              <a:tblGrid>
                <a:gridCol w="2195513"/>
                <a:gridCol w="1524000"/>
                <a:gridCol w="1524000"/>
                <a:gridCol w="1524000"/>
              </a:tblGrid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ŠKOLY: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Základní škola a mateřská škola Bohdalov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PROJEKTU: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CZ.1.07/1.4.00/21.3806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ŠABLONA: 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III/2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OBLAST: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Jazyk a jazyková komunikace.Český jazyk a literatura.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7.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MATERIÁLU: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VY_32_INOVACE_18_6Č-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Vedlejší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věta podmětná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Mgr. 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Jana Chmelíková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23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TVORBY: 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Květen 2014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OVĚŘENÍ:11.6.2014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Prezentace seznámí žáky s vedlejší větou podmětnou, ukáže souvislosti mezi větným členem podmětem a vedlejší 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větou podmětnou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, navazují na ni transformační cvičení, doplňovací cvičení, cvičení na grafický záznam souvětí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14422"/>
          </a:xfrm>
        </p:spPr>
        <p:txBody>
          <a:bodyPr/>
          <a:lstStyle/>
          <a:p>
            <a:r>
              <a:rPr lang="cs-CZ" smtClean="0"/>
              <a:t>Zopakuj si: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5572140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v"/>
            </a:pPr>
            <a:r>
              <a:rPr lang="cs-CZ" smtClean="0"/>
              <a:t> Souvětí je větný celek složený nejméně ze</a:t>
            </a:r>
          </a:p>
          <a:p>
            <a:pPr>
              <a:buNone/>
            </a:pPr>
            <a:r>
              <a:rPr lang="cs-CZ" smtClean="0"/>
              <a:t>    ___ vět.  </a:t>
            </a:r>
          </a:p>
          <a:p>
            <a:pPr>
              <a:buFont typeface="Wingdings" pitchFamily="2" charset="2"/>
              <a:buChar char="v"/>
            </a:pPr>
            <a:r>
              <a:rPr lang="cs-CZ" smtClean="0"/>
              <a:t> Věty v souvětí mohou být:</a:t>
            </a:r>
          </a:p>
          <a:p>
            <a:pPr>
              <a:buNone/>
            </a:pPr>
            <a:r>
              <a:rPr lang="cs-CZ" smtClean="0"/>
              <a:t>     na sobě nezávislé            =_________________,</a:t>
            </a:r>
          </a:p>
          <a:p>
            <a:pPr>
              <a:buNone/>
            </a:pPr>
            <a:r>
              <a:rPr lang="cs-CZ" smtClean="0"/>
              <a:t>     nebo závisí na jiné větě  =_________________.</a:t>
            </a:r>
          </a:p>
          <a:p>
            <a:pPr>
              <a:buFont typeface="Wingdings" pitchFamily="2" charset="2"/>
              <a:buChar char="v"/>
            </a:pPr>
            <a:r>
              <a:rPr lang="cs-CZ" smtClean="0"/>
              <a:t> Souvětí má vždy nejméně _________________,</a:t>
            </a:r>
          </a:p>
          <a:p>
            <a:pPr>
              <a:buNone/>
            </a:pPr>
            <a:r>
              <a:rPr lang="cs-CZ" smtClean="0"/>
              <a:t>     ale může jich být samozřejmě více, a libovolný</a:t>
            </a:r>
          </a:p>
          <a:p>
            <a:pPr>
              <a:buNone/>
            </a:pPr>
            <a:r>
              <a:rPr lang="cs-CZ" smtClean="0"/>
              <a:t>     počet _________________.</a:t>
            </a:r>
          </a:p>
          <a:p>
            <a:pPr>
              <a:buFont typeface="Wingdings" pitchFamily="2" charset="2"/>
              <a:buChar char="v"/>
            </a:pPr>
            <a:r>
              <a:rPr lang="cs-CZ" smtClean="0"/>
              <a:t> Věta hlavní je ________vzhledem</a:t>
            </a:r>
          </a:p>
          <a:p>
            <a:pPr>
              <a:buNone/>
            </a:pPr>
            <a:r>
              <a:rPr lang="cs-CZ" smtClean="0"/>
              <a:t>     k větě vedlejší, věta vedlejší je______________</a:t>
            </a:r>
          </a:p>
          <a:p>
            <a:pPr>
              <a:buNone/>
            </a:pPr>
            <a:r>
              <a:rPr lang="cs-CZ" smtClean="0"/>
              <a:t>     na větě hlavní, ale může být ______________</a:t>
            </a:r>
          </a:p>
          <a:p>
            <a:pPr>
              <a:buNone/>
            </a:pPr>
            <a:r>
              <a:rPr lang="cs-CZ" smtClean="0"/>
              <a:t>     vzhledem  k jiné větě vedlejší.</a:t>
            </a:r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857224" y="1643050"/>
            <a:ext cx="571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2 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000628" y="2500306"/>
            <a:ext cx="30003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hlavní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000628" y="3000372"/>
            <a:ext cx="20002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vedlejší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928794" y="4357694"/>
            <a:ext cx="30003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vět vedlejších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000628" y="3429000"/>
            <a:ext cx="30718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1 větu hlavní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143240" y="4786323"/>
            <a:ext cx="13573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řídící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857883" y="5214950"/>
            <a:ext cx="21431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závislá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929322" y="5715016"/>
            <a:ext cx="11430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řídící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Věta vedlejší VV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lnSpcReduction="10000"/>
          </a:bodyPr>
          <a:lstStyle/>
          <a:p>
            <a:r>
              <a:rPr lang="cs-CZ" sz="2400" b="1" dirty="0" smtClean="0"/>
              <a:t>zastupuje nějaký větný člen</a:t>
            </a:r>
          </a:p>
          <a:p>
            <a:pPr>
              <a:buNone/>
            </a:pPr>
            <a:r>
              <a:rPr lang="cs-CZ" sz="2400" dirty="0" smtClean="0"/>
              <a:t>    (vedlejší věta podmětná zastupuje podmět</a:t>
            </a:r>
          </a:p>
          <a:p>
            <a:pPr>
              <a:buNone/>
            </a:pPr>
            <a:r>
              <a:rPr lang="cs-CZ" sz="2400" dirty="0" smtClean="0"/>
              <a:t>    věty řídící, vedlejší věta předmětná zastupuje </a:t>
            </a:r>
          </a:p>
          <a:p>
            <a:pPr>
              <a:buNone/>
            </a:pPr>
            <a:r>
              <a:rPr lang="cs-CZ" sz="2400" dirty="0" smtClean="0"/>
              <a:t>    předmět věty řídící apod.)</a:t>
            </a:r>
          </a:p>
          <a:p>
            <a:r>
              <a:rPr lang="cs-CZ" sz="2400" b="1" dirty="0" smtClean="0"/>
              <a:t>její druh zjišťujeme stejnými otázkami, kterými</a:t>
            </a:r>
          </a:p>
          <a:p>
            <a:pPr>
              <a:buNone/>
            </a:pPr>
            <a:r>
              <a:rPr lang="cs-CZ" sz="2400" b="1" dirty="0" smtClean="0"/>
              <a:t>    se ptáme na větné členy</a:t>
            </a:r>
            <a:r>
              <a:rPr lang="cs-CZ" sz="2400" dirty="0" smtClean="0"/>
              <a:t> (na v.v. podmětnou</a:t>
            </a:r>
          </a:p>
          <a:p>
            <a:pPr>
              <a:buNone/>
            </a:pPr>
            <a:r>
              <a:rPr lang="cs-CZ" sz="2400" dirty="0" smtClean="0"/>
              <a:t>    se ptáme otázkou kdo,co, na v.v.předmětnou </a:t>
            </a:r>
          </a:p>
          <a:p>
            <a:pPr>
              <a:buNone/>
            </a:pPr>
            <a:r>
              <a:rPr lang="cs-CZ" sz="2400" dirty="0" smtClean="0"/>
              <a:t>    ostatními pádovými otázkami apod.)</a:t>
            </a:r>
          </a:p>
          <a:p>
            <a:r>
              <a:rPr lang="cs-CZ" sz="2400" dirty="0"/>
              <a:t>b</a:t>
            </a:r>
            <a:r>
              <a:rPr lang="cs-CZ" sz="2400" dirty="0" smtClean="0"/>
              <a:t>ývá připojena k větě hlavní pomocí :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</a:t>
            </a:r>
            <a:r>
              <a:rPr lang="cs-CZ" sz="2400" b="1" dirty="0" smtClean="0"/>
              <a:t>spojek podřadicích </a:t>
            </a:r>
            <a:r>
              <a:rPr lang="cs-CZ" sz="2400" dirty="0" smtClean="0"/>
              <a:t>– že, protože, kdyby, když, aby, …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</a:t>
            </a:r>
            <a:r>
              <a:rPr lang="cs-CZ" sz="2400" b="1" dirty="0" smtClean="0"/>
              <a:t>vztažnými zájmeny </a:t>
            </a:r>
            <a:r>
              <a:rPr lang="cs-CZ" sz="2400" dirty="0" smtClean="0"/>
              <a:t>– kdo, co, jaký, který, čí, jenž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</a:t>
            </a:r>
            <a:r>
              <a:rPr lang="cs-CZ" sz="2400" b="1" dirty="0" smtClean="0"/>
              <a:t>příslovci</a:t>
            </a:r>
            <a:r>
              <a:rPr lang="cs-CZ" sz="2400" dirty="0" smtClean="0"/>
              <a:t> – kde, kam, kdy, …</a:t>
            </a:r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71546"/>
          </a:xfrm>
        </p:spPr>
        <p:txBody>
          <a:bodyPr/>
          <a:lstStyle/>
          <a:p>
            <a:r>
              <a:rPr lang="cs-CZ" dirty="0" smtClean="0"/>
              <a:t>Porovnej následující věty: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929330"/>
          </a:xfrm>
        </p:spPr>
        <p:txBody>
          <a:bodyPr>
            <a:normAutofit/>
          </a:bodyPr>
          <a:lstStyle/>
          <a:p>
            <a:r>
              <a:rPr lang="cs-CZ" b="1" i="1" dirty="0" smtClean="0">
                <a:solidFill>
                  <a:srgbClr val="7030A0"/>
                </a:solidFill>
              </a:rPr>
              <a:t>Na mém kamarádovi se mi líbí upřímnost.</a:t>
            </a:r>
          </a:p>
          <a:p>
            <a:pPr>
              <a:buNone/>
            </a:pPr>
            <a:r>
              <a:rPr lang="cs-CZ" dirty="0" smtClean="0"/>
              <a:t>    věta jednoduchá</a:t>
            </a:r>
          </a:p>
          <a:p>
            <a:pPr>
              <a:buNone/>
            </a:pPr>
            <a:r>
              <a:rPr lang="cs-CZ" dirty="0" smtClean="0"/>
              <a:t>    podmět – upřímnost,  přísudek – líbí se</a:t>
            </a:r>
          </a:p>
          <a:p>
            <a:r>
              <a:rPr lang="cs-CZ" b="1" i="1" dirty="0" smtClean="0">
                <a:solidFill>
                  <a:srgbClr val="7030A0"/>
                </a:solidFill>
              </a:rPr>
              <a:t>Na mém kamarádovi se mi líbí, že je upřímný.</a:t>
            </a:r>
          </a:p>
          <a:p>
            <a:pPr>
              <a:buNone/>
            </a:pPr>
            <a:r>
              <a:rPr lang="cs-CZ" dirty="0" smtClean="0"/>
              <a:t>    souvětí</a:t>
            </a:r>
          </a:p>
          <a:p>
            <a:pPr>
              <a:buNone/>
            </a:pPr>
            <a:r>
              <a:rPr lang="cs-CZ" dirty="0" smtClean="0"/>
              <a:t>    1.věta je hlavní, 2.věta je vedlejší</a:t>
            </a:r>
          </a:p>
          <a:p>
            <a:pPr>
              <a:buNone/>
            </a:pPr>
            <a:r>
              <a:rPr lang="cs-CZ" dirty="0" smtClean="0"/>
              <a:t>    v 1.větě je pouze přísudek, podmět tam není,</a:t>
            </a:r>
          </a:p>
          <a:p>
            <a:pPr>
              <a:buNone/>
            </a:pPr>
            <a:r>
              <a:rPr lang="cs-CZ" dirty="0" smtClean="0"/>
              <a:t>    protože je nahrazen větou vedlejší</a:t>
            </a:r>
          </a:p>
          <a:p>
            <a:pPr>
              <a:buNone/>
            </a:pPr>
            <a:r>
              <a:rPr lang="cs-CZ" dirty="0" smtClean="0"/>
              <a:t>    </a:t>
            </a:r>
            <a:r>
              <a:rPr lang="cs-CZ" b="1" dirty="0" smtClean="0"/>
              <a:t>kdo co se mi na mém kamarádovi líbí?</a:t>
            </a:r>
          </a:p>
          <a:p>
            <a:pPr>
              <a:buNone/>
            </a:pPr>
            <a:r>
              <a:rPr lang="cs-CZ" dirty="0" smtClean="0"/>
              <a:t>    </a:t>
            </a:r>
            <a:r>
              <a:rPr lang="cs-CZ" b="1" dirty="0" smtClean="0"/>
              <a:t>že je upřímný </a:t>
            </a:r>
            <a:r>
              <a:rPr lang="cs-CZ" b="1" dirty="0" smtClean="0">
                <a:solidFill>
                  <a:srgbClr val="FF0000"/>
                </a:solidFill>
              </a:rPr>
              <a:t>→ vedlejší věta podmětná</a:t>
            </a:r>
          </a:p>
          <a:p>
            <a:pPr>
              <a:buNone/>
            </a:pPr>
            <a:endParaRPr lang="cs-CZ" dirty="0"/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072198" y="1500174"/>
            <a:ext cx="1785950" cy="1588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>
            <a:off x="6143636" y="3214686"/>
            <a:ext cx="2286016" cy="1588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0" y="285728"/>
            <a:ext cx="9144000" cy="1143000"/>
          </a:xfrm>
        </p:spPr>
        <p:txBody>
          <a:bodyPr>
            <a:noAutofit/>
          </a:bodyPr>
          <a:lstStyle/>
          <a:p>
            <a:r>
              <a:rPr lang="cs-CZ" sz="3400" b="1" dirty="0" smtClean="0"/>
              <a:t>Ve větě jednoduché podtrhni podmětovou část.</a:t>
            </a:r>
            <a:br>
              <a:rPr lang="cs-CZ" sz="3400" b="1" dirty="0" smtClean="0"/>
            </a:br>
            <a:r>
              <a:rPr lang="cs-CZ" sz="3400" b="1" dirty="0" smtClean="0"/>
              <a:t>V souvětí podtrhni větu, která podmět nahradila</a:t>
            </a:r>
            <a:r>
              <a:rPr lang="cs-CZ" sz="3400" dirty="0" smtClean="0"/>
              <a:t>.</a:t>
            </a:r>
            <a:endParaRPr lang="cs-CZ" sz="34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214282" y="1600200"/>
            <a:ext cx="8929718" cy="4972072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Ať se viník přihlásí!</a:t>
            </a:r>
          </a:p>
          <a:p>
            <a:pPr>
              <a:buNone/>
            </a:pPr>
            <a:r>
              <a:rPr lang="cs-CZ" dirty="0" smtClean="0"/>
              <a:t>       Ať se přihlásí ten</a:t>
            </a:r>
            <a:r>
              <a:rPr lang="cs-CZ" b="1" dirty="0" smtClean="0">
                <a:solidFill>
                  <a:srgbClr val="7030A0"/>
                </a:solidFill>
              </a:rPr>
              <a:t>,</a:t>
            </a:r>
            <a:r>
              <a:rPr lang="cs-CZ" dirty="0" smtClean="0"/>
              <a:t> </a:t>
            </a:r>
            <a:r>
              <a:rPr lang="cs-CZ" b="1" dirty="0" smtClean="0">
                <a:solidFill>
                  <a:srgbClr val="7030A0"/>
                </a:solidFill>
              </a:rPr>
              <a:t>kdo</a:t>
            </a:r>
            <a:r>
              <a:rPr lang="cs-CZ" dirty="0" smtClean="0"/>
              <a:t> to zavinil.</a:t>
            </a:r>
          </a:p>
          <a:p>
            <a:r>
              <a:rPr lang="cs-CZ" dirty="0" smtClean="0"/>
              <a:t>Je směšné hádat se kvůli maličkostem.</a:t>
            </a:r>
          </a:p>
          <a:p>
            <a:pPr>
              <a:buNone/>
            </a:pPr>
            <a:r>
              <a:rPr lang="cs-CZ" dirty="0" smtClean="0"/>
              <a:t>       Je směšné</a:t>
            </a:r>
            <a:r>
              <a:rPr lang="cs-CZ" b="1" dirty="0" smtClean="0">
                <a:solidFill>
                  <a:srgbClr val="7030A0"/>
                </a:solidFill>
              </a:rPr>
              <a:t>,</a:t>
            </a:r>
            <a:r>
              <a:rPr lang="cs-CZ" dirty="0" smtClean="0"/>
              <a:t> </a:t>
            </a:r>
            <a:r>
              <a:rPr lang="cs-CZ" b="1" dirty="0" smtClean="0">
                <a:solidFill>
                  <a:srgbClr val="7030A0"/>
                </a:solidFill>
              </a:rPr>
              <a:t>když </a:t>
            </a:r>
            <a:r>
              <a:rPr lang="cs-CZ" dirty="0" smtClean="0"/>
              <a:t>se hádáme kvůli maličkostem.</a:t>
            </a:r>
          </a:p>
          <a:p>
            <a:r>
              <a:rPr lang="cs-CZ" dirty="0" smtClean="0"/>
              <a:t>Rodičům není lhostejné chování jejich dětí.</a:t>
            </a:r>
          </a:p>
          <a:p>
            <a:pPr>
              <a:buNone/>
            </a:pPr>
            <a:r>
              <a:rPr lang="cs-CZ" dirty="0" smtClean="0"/>
              <a:t>       Rodičům není lhostejné</a:t>
            </a:r>
            <a:r>
              <a:rPr lang="cs-CZ" b="1" dirty="0" smtClean="0">
                <a:solidFill>
                  <a:srgbClr val="7030A0"/>
                </a:solidFill>
              </a:rPr>
              <a:t>,</a:t>
            </a:r>
            <a:r>
              <a:rPr lang="cs-CZ" dirty="0" smtClean="0"/>
              <a:t> </a:t>
            </a:r>
            <a:r>
              <a:rPr lang="cs-CZ" b="1" dirty="0" smtClean="0">
                <a:solidFill>
                  <a:srgbClr val="7030A0"/>
                </a:solidFill>
              </a:rPr>
              <a:t>jak</a:t>
            </a:r>
            <a:r>
              <a:rPr lang="cs-CZ" dirty="0" smtClean="0"/>
              <a:t> se jejich děti chovají.</a:t>
            </a:r>
          </a:p>
          <a:p>
            <a:r>
              <a:rPr lang="cs-CZ" dirty="0" smtClean="0"/>
              <a:t>Moje přijetí na střední školu není jisté.</a:t>
            </a:r>
          </a:p>
          <a:p>
            <a:pPr>
              <a:buNone/>
            </a:pPr>
            <a:r>
              <a:rPr lang="cs-CZ" dirty="0" smtClean="0"/>
              <a:t>       Není jisté</a:t>
            </a:r>
            <a:r>
              <a:rPr lang="cs-CZ" b="1" dirty="0" smtClean="0">
                <a:solidFill>
                  <a:srgbClr val="7030A0"/>
                </a:solidFill>
              </a:rPr>
              <a:t>, zda (jestli) </a:t>
            </a:r>
            <a:r>
              <a:rPr lang="cs-CZ" dirty="0" smtClean="0"/>
              <a:t>mě přijmou na střední</a:t>
            </a:r>
          </a:p>
          <a:p>
            <a:pPr>
              <a:buNone/>
            </a:pPr>
            <a:r>
              <a:rPr lang="cs-CZ" dirty="0" smtClean="0"/>
              <a:t>       školu.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1500166" y="2071678"/>
            <a:ext cx="857256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>
            <a:off x="3857620" y="2571744"/>
            <a:ext cx="2214578" cy="1588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2786050" y="3643314"/>
            <a:ext cx="5715040" cy="1588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>
            <a:off x="5000628" y="4786322"/>
            <a:ext cx="3857652" cy="1588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3" name="Přímá spojovací čára 22"/>
          <p:cNvCxnSpPr/>
          <p:nvPr/>
        </p:nvCxnSpPr>
        <p:spPr>
          <a:xfrm>
            <a:off x="2714612" y="5857892"/>
            <a:ext cx="5500726" cy="1588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5" name="Přímá spojovací čára 24"/>
          <p:cNvCxnSpPr/>
          <p:nvPr/>
        </p:nvCxnSpPr>
        <p:spPr>
          <a:xfrm>
            <a:off x="1000100" y="6357958"/>
            <a:ext cx="785818" cy="1588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7" name="Přímá spojovací čára 26"/>
          <p:cNvCxnSpPr/>
          <p:nvPr/>
        </p:nvCxnSpPr>
        <p:spPr>
          <a:xfrm>
            <a:off x="2428860" y="3143248"/>
            <a:ext cx="4429156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9" name="Přímá spojovací čára 28"/>
          <p:cNvCxnSpPr/>
          <p:nvPr/>
        </p:nvCxnSpPr>
        <p:spPr>
          <a:xfrm>
            <a:off x="4572000" y="4214818"/>
            <a:ext cx="3000396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1" name="Přímá spojovací čára 30"/>
          <p:cNvCxnSpPr/>
          <p:nvPr/>
        </p:nvCxnSpPr>
        <p:spPr>
          <a:xfrm>
            <a:off x="714348" y="5286388"/>
            <a:ext cx="4500594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pic>
        <p:nvPicPr>
          <p:cNvPr id="1029" name="Picture 5" descr="C:\Users\doma\AppData\Local\Microsoft\Windows\INetCache\IE\RBBD75N6\MC900299117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72264" y="1317254"/>
            <a:ext cx="2571736" cy="139393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6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3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4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7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85720" y="274638"/>
            <a:ext cx="8643998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Vedlejší věta podmětná -  </a:t>
            </a:r>
            <a:r>
              <a:rPr lang="cs-CZ" b="1" i="1" dirty="0" smtClean="0"/>
              <a:t>v.v.podmětná</a:t>
            </a:r>
            <a:endParaRPr lang="cs-CZ" b="1" i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5286412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nahrazuje podmět věty řídící, věta hlavní je </a:t>
            </a:r>
          </a:p>
          <a:p>
            <a:pPr>
              <a:buNone/>
            </a:pPr>
            <a:r>
              <a:rPr lang="cs-CZ" dirty="0" smtClean="0"/>
              <a:t>    tvořena přísudkovou částí</a:t>
            </a:r>
          </a:p>
          <a:p>
            <a:r>
              <a:rPr lang="cs-CZ" dirty="0" smtClean="0"/>
              <a:t>ptáme se na ni otázkou </a:t>
            </a:r>
            <a:r>
              <a:rPr lang="cs-CZ" b="1" dirty="0" smtClean="0"/>
              <a:t>1.pádu kdo, co</a:t>
            </a:r>
          </a:p>
          <a:p>
            <a:r>
              <a:rPr lang="cs-CZ" dirty="0" smtClean="0"/>
              <a:t>bývá </a:t>
            </a:r>
            <a:r>
              <a:rPr lang="cs-CZ" dirty="0" err="1" smtClean="0"/>
              <a:t>uvozena</a:t>
            </a:r>
            <a:r>
              <a:rPr lang="cs-CZ" dirty="0" smtClean="0"/>
              <a:t> zájmeny </a:t>
            </a:r>
            <a:r>
              <a:rPr lang="cs-CZ" b="1" dirty="0" smtClean="0">
                <a:solidFill>
                  <a:srgbClr val="FF0000"/>
                </a:solidFill>
              </a:rPr>
              <a:t>kdo, co</a:t>
            </a:r>
            <a:r>
              <a:rPr lang="cs-CZ" dirty="0" smtClean="0"/>
              <a:t>, příslovci </a:t>
            </a:r>
          </a:p>
          <a:p>
            <a:pPr>
              <a:buNone/>
            </a:pPr>
            <a:r>
              <a:rPr lang="cs-CZ" b="1" dirty="0" smtClean="0">
                <a:solidFill>
                  <a:srgbClr val="FF0000"/>
                </a:solidFill>
              </a:rPr>
              <a:t>    kde, kam, kdy, jak, proč, </a:t>
            </a:r>
            <a:r>
              <a:rPr lang="cs-CZ" dirty="0" smtClean="0"/>
              <a:t>spojkami,</a:t>
            </a:r>
            <a:r>
              <a:rPr lang="cs-CZ" b="1" dirty="0" smtClean="0">
                <a:solidFill>
                  <a:srgbClr val="FF0000"/>
                </a:solidFill>
              </a:rPr>
              <a:t> že, aby,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    </a:t>
            </a:r>
            <a:r>
              <a:rPr lang="cs-CZ" b="1" dirty="0" smtClean="0">
                <a:solidFill>
                  <a:srgbClr val="FF0000"/>
                </a:solidFill>
              </a:rPr>
              <a:t>kdyby, když, zda, jestli </a:t>
            </a:r>
            <a:r>
              <a:rPr lang="cs-CZ" dirty="0" smtClean="0"/>
              <a:t>atd.</a:t>
            </a:r>
          </a:p>
          <a:p>
            <a:r>
              <a:rPr lang="cs-CZ" dirty="0" smtClean="0"/>
              <a:t>na </a:t>
            </a:r>
            <a:r>
              <a:rPr lang="cs-CZ" b="1" dirty="0" smtClean="0"/>
              <a:t> </a:t>
            </a:r>
            <a:r>
              <a:rPr lang="cs-CZ" dirty="0" smtClean="0"/>
              <a:t>větu vedlejší někdy odkazují zájmena</a:t>
            </a:r>
          </a:p>
          <a:p>
            <a:pPr>
              <a:buNone/>
            </a:pPr>
            <a:r>
              <a:rPr lang="cs-CZ" b="1" dirty="0" smtClean="0"/>
              <a:t>    </a:t>
            </a:r>
            <a:r>
              <a:rPr lang="cs-CZ" dirty="0" smtClean="0"/>
              <a:t>(přihlásí se </a:t>
            </a:r>
            <a:r>
              <a:rPr lang="cs-CZ" b="1" i="1" dirty="0" smtClean="0"/>
              <a:t>ten</a:t>
            </a:r>
            <a:r>
              <a:rPr lang="cs-CZ" dirty="0" smtClean="0"/>
              <a:t>, kdo…, stoupnou si </a:t>
            </a:r>
            <a:r>
              <a:rPr lang="cs-CZ" b="1" i="1" dirty="0" smtClean="0"/>
              <a:t>ti</a:t>
            </a:r>
            <a:r>
              <a:rPr lang="cs-CZ" dirty="0" smtClean="0"/>
              <a:t>, kdo…)</a:t>
            </a:r>
          </a:p>
          <a:p>
            <a:r>
              <a:rPr lang="cs-CZ" dirty="0" smtClean="0"/>
              <a:t>věta vedlejší se odděluje od věty hlavní čárkou </a:t>
            </a:r>
          </a:p>
          <a:p>
            <a:pPr>
              <a:buNone/>
            </a:pPr>
            <a:r>
              <a:rPr lang="cs-CZ" b="1" dirty="0" smtClean="0"/>
              <a:t>     </a:t>
            </a:r>
          </a:p>
          <a:p>
            <a:pPr>
              <a:buNone/>
            </a:pPr>
            <a:r>
              <a:rPr lang="cs-CZ" dirty="0" smtClean="0"/>
              <a:t>    </a:t>
            </a:r>
            <a:endParaRPr lang="cs-CZ" dirty="0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Nahraď podmět v.v. podmětnou</a:t>
            </a:r>
            <a:br>
              <a:rPr lang="cs-CZ" dirty="0" smtClean="0"/>
            </a:br>
            <a:r>
              <a:rPr lang="cs-CZ" dirty="0" smtClean="0"/>
              <a:t>(doplň vhodný spojovací výraz):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285720" y="1600200"/>
            <a:ext cx="8858280" cy="5257800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Bylo by super podniknout cestu kolem světa.</a:t>
            </a:r>
          </a:p>
          <a:p>
            <a:pPr>
              <a:buNone/>
            </a:pPr>
            <a:r>
              <a:rPr lang="cs-CZ" dirty="0" smtClean="0"/>
              <a:t>    Bylo by super</a:t>
            </a:r>
            <a:r>
              <a:rPr lang="cs-CZ" b="1" dirty="0" smtClean="0">
                <a:solidFill>
                  <a:srgbClr val="FF0000"/>
                </a:solidFill>
              </a:rPr>
              <a:t>,</a:t>
            </a:r>
            <a:r>
              <a:rPr lang="cs-CZ" dirty="0" smtClean="0"/>
              <a:t> </a:t>
            </a:r>
            <a:r>
              <a:rPr lang="cs-CZ" b="1" i="1" dirty="0" smtClean="0">
                <a:solidFill>
                  <a:srgbClr val="FF0000"/>
                </a:solidFill>
              </a:rPr>
              <a:t>kdybychom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 podnikli cestu kolem světa. </a:t>
            </a:r>
          </a:p>
          <a:p>
            <a:r>
              <a:rPr lang="cs-CZ" dirty="0" smtClean="0"/>
              <a:t>Hra na schovávanou děti vždy baví.</a:t>
            </a:r>
          </a:p>
          <a:p>
            <a:pPr>
              <a:buNone/>
            </a:pPr>
            <a:r>
              <a:rPr lang="cs-CZ" dirty="0" smtClean="0"/>
              <a:t>     Děti vždy baví</a:t>
            </a:r>
            <a:r>
              <a:rPr lang="cs-CZ" b="1" dirty="0" smtClean="0">
                <a:solidFill>
                  <a:srgbClr val="FF0000"/>
                </a:solidFill>
              </a:rPr>
              <a:t>,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b="1" i="1" dirty="0" smtClean="0">
                <a:solidFill>
                  <a:srgbClr val="FF0000"/>
                </a:solidFill>
              </a:rPr>
              <a:t>když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si hrají na schovávanou.</a:t>
            </a:r>
          </a:p>
          <a:p>
            <a:r>
              <a:rPr lang="cs-CZ" dirty="0" smtClean="0"/>
              <a:t>Žalobníčkové jsou vždy neoblíbení.</a:t>
            </a:r>
          </a:p>
          <a:p>
            <a:pPr>
              <a:buNone/>
            </a:pPr>
            <a:r>
              <a:rPr lang="cs-CZ" dirty="0" smtClean="0"/>
              <a:t>     Ti</a:t>
            </a:r>
            <a:r>
              <a:rPr lang="cs-CZ" b="1" dirty="0" smtClean="0">
                <a:solidFill>
                  <a:srgbClr val="FF0000"/>
                </a:solidFill>
              </a:rPr>
              <a:t>,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b="1" i="1" dirty="0" smtClean="0">
                <a:solidFill>
                  <a:srgbClr val="FF0000"/>
                </a:solidFill>
              </a:rPr>
              <a:t>kdo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žalují</a:t>
            </a:r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,</a:t>
            </a:r>
            <a:r>
              <a:rPr lang="cs-CZ" dirty="0" smtClean="0"/>
              <a:t> jsou vždy neoblíbení.</a:t>
            </a:r>
          </a:p>
          <a:p>
            <a:r>
              <a:rPr lang="cs-CZ" dirty="0" smtClean="0"/>
              <a:t>Tvůj posměch není na místě.</a:t>
            </a:r>
          </a:p>
          <a:p>
            <a:pPr>
              <a:buNone/>
            </a:pPr>
            <a:r>
              <a:rPr lang="cs-CZ" dirty="0" smtClean="0"/>
              <a:t>     Není na místě</a:t>
            </a:r>
            <a:r>
              <a:rPr lang="cs-CZ" b="1" dirty="0" smtClean="0">
                <a:solidFill>
                  <a:srgbClr val="FF0000"/>
                </a:solidFill>
              </a:rPr>
              <a:t>,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b="1" i="1" dirty="0" smtClean="0">
                <a:solidFill>
                  <a:srgbClr val="FF0000"/>
                </a:solidFill>
              </a:rPr>
              <a:t>že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se posmíváš.</a:t>
            </a:r>
          </a:p>
          <a:p>
            <a:r>
              <a:rPr lang="cs-CZ" dirty="0" smtClean="0"/>
              <a:t>Bylo mu doporučeno léčení v lázních.</a:t>
            </a:r>
          </a:p>
          <a:p>
            <a:pPr>
              <a:buNone/>
            </a:pPr>
            <a:r>
              <a:rPr lang="cs-CZ" dirty="0" smtClean="0"/>
              <a:t>     Bylo mu doporučeno</a:t>
            </a:r>
            <a:r>
              <a:rPr lang="cs-CZ" b="1" dirty="0" smtClean="0">
                <a:solidFill>
                  <a:srgbClr val="FF0000"/>
                </a:solidFill>
              </a:rPr>
              <a:t>,</a:t>
            </a:r>
            <a:r>
              <a:rPr lang="cs-CZ" dirty="0" smtClean="0"/>
              <a:t> </a:t>
            </a:r>
            <a:r>
              <a:rPr lang="cs-CZ" b="1" i="1" dirty="0" smtClean="0">
                <a:solidFill>
                  <a:srgbClr val="FF0000"/>
                </a:solidFill>
              </a:rPr>
              <a:t>aby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 se léčil v lázních.</a:t>
            </a:r>
          </a:p>
          <a:p>
            <a:endParaRPr lang="cs-CZ" dirty="0"/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2857488" y="2071678"/>
            <a:ext cx="4643470" cy="1588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>
            <a:off x="714348" y="4071942"/>
            <a:ext cx="1928826" cy="1588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785786" y="5072074"/>
            <a:ext cx="1928826" cy="1588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000496" y="6072206"/>
            <a:ext cx="2428892" cy="1588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>
            <a:off x="714348" y="3071810"/>
            <a:ext cx="3000396" cy="1588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pic>
        <p:nvPicPr>
          <p:cNvPr id="2058" name="Picture 10" descr="C:\Users\doma\AppData\Local\Microsoft\Windows\INetCache\IE\UT9P5O7C\MC900292126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29454" y="2928934"/>
            <a:ext cx="1981956" cy="2938965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5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1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2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Doplň vedlejší větu podmětnou: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5500702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Říká se mezi lidmi, že…</a:t>
            </a:r>
          </a:p>
          <a:p>
            <a:r>
              <a:rPr lang="cs-CZ" dirty="0" smtClean="0"/>
              <a:t>Bylo by vhodné, aby…</a:t>
            </a:r>
          </a:p>
          <a:p>
            <a:r>
              <a:rPr lang="cs-CZ" dirty="0" smtClean="0"/>
              <a:t>Neví se, jak…</a:t>
            </a:r>
          </a:p>
          <a:p>
            <a:r>
              <a:rPr lang="cs-CZ" dirty="0" smtClean="0"/>
              <a:t>Lidskému zdraví škodí, když…</a:t>
            </a:r>
          </a:p>
          <a:p>
            <a:r>
              <a:rPr lang="cs-CZ" dirty="0" smtClean="0"/>
              <a:t>Na škole se mi nelíbí, že…</a:t>
            </a:r>
          </a:p>
          <a:p>
            <a:r>
              <a:rPr lang="cs-CZ" dirty="0" smtClean="0"/>
              <a:t>Potvrdilo se,že..</a:t>
            </a:r>
          </a:p>
          <a:p>
            <a:r>
              <a:rPr lang="cs-CZ" dirty="0" smtClean="0"/>
              <a:t>Stačilo by, aby…</a:t>
            </a:r>
          </a:p>
          <a:p>
            <a:r>
              <a:rPr lang="cs-CZ" dirty="0" smtClean="0"/>
              <a:t>Záhadou zůstává, proč…</a:t>
            </a:r>
          </a:p>
          <a:p>
            <a:r>
              <a:rPr lang="cs-CZ" dirty="0" smtClean="0"/>
              <a:t>Je naší povinností, aby…</a:t>
            </a:r>
          </a:p>
          <a:p>
            <a:r>
              <a:rPr lang="cs-CZ" dirty="0" smtClean="0"/>
              <a:t>Zatím není jisté, kdo…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Možné řešení: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285720" y="1357298"/>
            <a:ext cx="8858280" cy="5500702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Říká se mezi lidmi, </a:t>
            </a:r>
            <a:r>
              <a:rPr lang="cs-CZ" b="1" dirty="0" smtClean="0">
                <a:solidFill>
                  <a:srgbClr val="FF0000"/>
                </a:solidFill>
              </a:rPr>
              <a:t>že prý ve vesnici řádí zloději.</a:t>
            </a:r>
          </a:p>
          <a:p>
            <a:r>
              <a:rPr lang="cs-CZ" dirty="0" smtClean="0"/>
              <a:t>Bylo by vhodné, </a:t>
            </a:r>
            <a:r>
              <a:rPr lang="cs-CZ" b="1" dirty="0" smtClean="0">
                <a:solidFill>
                  <a:srgbClr val="FF0000"/>
                </a:solidFill>
              </a:rPr>
              <a:t>aby ses mu omluvil.</a:t>
            </a:r>
          </a:p>
          <a:p>
            <a:r>
              <a:rPr lang="cs-CZ" dirty="0" smtClean="0"/>
              <a:t>Neví se, </a:t>
            </a:r>
            <a:r>
              <a:rPr lang="cs-CZ" b="1" dirty="0" smtClean="0">
                <a:solidFill>
                  <a:srgbClr val="FF0000"/>
                </a:solidFill>
              </a:rPr>
              <a:t>jak k té autonehodě došlo.</a:t>
            </a:r>
          </a:p>
          <a:p>
            <a:r>
              <a:rPr lang="cs-CZ" dirty="0" smtClean="0"/>
              <a:t>Lidskému zdraví škodí, </a:t>
            </a:r>
            <a:r>
              <a:rPr lang="cs-CZ" b="1" dirty="0" smtClean="0">
                <a:solidFill>
                  <a:srgbClr val="FF0000"/>
                </a:solidFill>
              </a:rPr>
              <a:t>když se  člověk přejídá.</a:t>
            </a:r>
          </a:p>
          <a:p>
            <a:r>
              <a:rPr lang="cs-CZ" dirty="0" smtClean="0"/>
              <a:t>Na škole se mi nelíbí, </a:t>
            </a:r>
            <a:r>
              <a:rPr lang="cs-CZ" b="1" dirty="0" smtClean="0">
                <a:solidFill>
                  <a:srgbClr val="FF0000"/>
                </a:solidFill>
              </a:rPr>
              <a:t>že dostáváme hodně úkolů.</a:t>
            </a:r>
          </a:p>
          <a:p>
            <a:r>
              <a:rPr lang="cs-CZ" dirty="0" smtClean="0"/>
              <a:t>Potvrdilo se, </a:t>
            </a:r>
            <a:r>
              <a:rPr lang="cs-CZ" b="1" dirty="0" smtClean="0">
                <a:solidFill>
                  <a:srgbClr val="FF0000"/>
                </a:solidFill>
              </a:rPr>
              <a:t>že řidič byl pod vlivem alkoholu</a:t>
            </a:r>
            <a:r>
              <a:rPr lang="cs-CZ" dirty="0" smtClean="0"/>
              <a:t>.</a:t>
            </a:r>
          </a:p>
          <a:p>
            <a:r>
              <a:rPr lang="cs-CZ" dirty="0" smtClean="0"/>
              <a:t>Stačilo by, </a:t>
            </a:r>
            <a:r>
              <a:rPr lang="cs-CZ" b="1" dirty="0" smtClean="0">
                <a:solidFill>
                  <a:srgbClr val="FF0000"/>
                </a:solidFill>
              </a:rPr>
              <a:t>aby se přihlásili tři dobrovolníci.</a:t>
            </a:r>
          </a:p>
          <a:p>
            <a:r>
              <a:rPr lang="cs-CZ" dirty="0" smtClean="0"/>
              <a:t>Záhadou zůstává, </a:t>
            </a:r>
            <a:r>
              <a:rPr lang="cs-CZ" b="1" dirty="0" smtClean="0">
                <a:solidFill>
                  <a:srgbClr val="FF0000"/>
                </a:solidFill>
              </a:rPr>
              <a:t>proč chtěl přejít ten rozvodněný potok.</a:t>
            </a:r>
          </a:p>
          <a:p>
            <a:r>
              <a:rPr lang="cs-CZ" dirty="0" smtClean="0"/>
              <a:t>Je naší povinností, </a:t>
            </a:r>
            <a:r>
              <a:rPr lang="cs-CZ" b="1" dirty="0" smtClean="0">
                <a:solidFill>
                  <a:srgbClr val="FF0000"/>
                </a:solidFill>
              </a:rPr>
              <a:t>abychom pomáhali starým lidem.</a:t>
            </a:r>
          </a:p>
          <a:p>
            <a:r>
              <a:rPr lang="cs-CZ" dirty="0" smtClean="0"/>
              <a:t>Zatím není jisté, </a:t>
            </a:r>
            <a:r>
              <a:rPr lang="cs-CZ" b="1" dirty="0" smtClean="0">
                <a:solidFill>
                  <a:srgbClr val="FF0000"/>
                </a:solidFill>
              </a:rPr>
              <a:t>kdo s námi pojede na výlet.</a:t>
            </a:r>
          </a:p>
          <a:p>
            <a:endParaRPr lang="cs-CZ" dirty="0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doma\AppData\Local\Microsoft\Windows\INetCache\IE\11BE311H\MC900287591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785794"/>
            <a:ext cx="2249786" cy="2699442"/>
          </a:xfrm>
          <a:prstGeom prst="rect">
            <a:avLst/>
          </a:prstGeom>
          <a:noFill/>
        </p:spPr>
      </p:pic>
      <p:pic>
        <p:nvPicPr>
          <p:cNvPr id="3076" name="Picture 4" descr="C:\Users\doma\AppData\Local\Microsoft\Windows\INetCache\IE\4OG6WNJ2\MC900056915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7422" y="3857628"/>
            <a:ext cx="3768263" cy="2232204"/>
          </a:xfrm>
          <a:prstGeom prst="rect">
            <a:avLst/>
          </a:prstGeom>
          <a:noFill/>
        </p:spPr>
      </p:pic>
      <p:pic>
        <p:nvPicPr>
          <p:cNvPr id="3080" name="Picture 8" descr="C:\Users\doma\AppData\Local\Microsoft\Windows\INetCache\IE\0YRYAIN0\MC900397490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57686" y="1000108"/>
            <a:ext cx="4094764" cy="219194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Grafické znázornění: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768865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Bylo by vhodné, aby ses mu omluvil.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                                                     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podmětná</a:t>
            </a:r>
          </a:p>
          <a:p>
            <a:pPr>
              <a:buNone/>
            </a:pPr>
            <a:r>
              <a:rPr lang="cs-CZ" dirty="0" smtClean="0"/>
              <a:t>                                                           </a:t>
            </a:r>
            <a:endParaRPr lang="cs-CZ" dirty="0"/>
          </a:p>
        </p:txBody>
      </p:sp>
      <p:sp>
        <p:nvSpPr>
          <p:cNvPr id="4" name="Vývojový diagram: alternativní postup 3"/>
          <p:cNvSpPr/>
          <p:nvPr/>
        </p:nvSpPr>
        <p:spPr>
          <a:xfrm>
            <a:off x="1571604" y="2071678"/>
            <a:ext cx="1643074" cy="1071570"/>
          </a:xfrm>
          <a:prstGeom prst="flowChartAlternateProcess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1H</a:t>
            </a:r>
            <a:endParaRPr lang="cs-CZ" sz="4000" dirty="0"/>
          </a:p>
        </p:txBody>
      </p:sp>
      <p:sp>
        <p:nvSpPr>
          <p:cNvPr id="5" name="Vývojový diagram: alternativní postup 4"/>
          <p:cNvSpPr/>
          <p:nvPr/>
        </p:nvSpPr>
        <p:spPr>
          <a:xfrm>
            <a:off x="3643306" y="3643314"/>
            <a:ext cx="1714512" cy="1143008"/>
          </a:xfrm>
          <a:prstGeom prst="flowChartAlternateProcess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aby 2V</a:t>
            </a:r>
            <a:endParaRPr lang="cs-CZ" sz="4000" dirty="0"/>
          </a:p>
        </p:txBody>
      </p:sp>
      <p:cxnSp>
        <p:nvCxnSpPr>
          <p:cNvPr id="7" name="Přímá spojovací šipka 6"/>
          <p:cNvCxnSpPr/>
          <p:nvPr/>
        </p:nvCxnSpPr>
        <p:spPr>
          <a:xfrm rot="16200000" flipV="1">
            <a:off x="3107521" y="3107529"/>
            <a:ext cx="642942" cy="57150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642918"/>
            <a:ext cx="8229600" cy="5483245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Kdo s námi pojede na výlet, to zatím není jisté.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                                   </a:t>
            </a:r>
            <a:r>
              <a:rPr lang="cs-CZ" b="1" dirty="0" smtClean="0">
                <a:solidFill>
                  <a:srgbClr val="00B050"/>
                </a:solidFill>
              </a:rPr>
              <a:t>podmětná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4" name="Vývojový diagram: alternativní postup 3"/>
          <p:cNvSpPr/>
          <p:nvPr/>
        </p:nvSpPr>
        <p:spPr>
          <a:xfrm>
            <a:off x="2071670" y="3786190"/>
            <a:ext cx="1857388" cy="1143008"/>
          </a:xfrm>
          <a:prstGeom prst="flowChartAlternateProcess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Kdo 1V</a:t>
            </a:r>
            <a:endParaRPr lang="cs-CZ" sz="4000" dirty="0"/>
          </a:p>
        </p:txBody>
      </p:sp>
      <p:sp>
        <p:nvSpPr>
          <p:cNvPr id="5" name="Vývojový diagram: alternativní postup 4"/>
          <p:cNvSpPr/>
          <p:nvPr/>
        </p:nvSpPr>
        <p:spPr>
          <a:xfrm>
            <a:off x="5072066" y="2357430"/>
            <a:ext cx="1785950" cy="1071570"/>
          </a:xfrm>
          <a:prstGeom prst="flowChartAlternateProcess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2H</a:t>
            </a:r>
            <a:endParaRPr lang="cs-CZ" sz="4000" dirty="0"/>
          </a:p>
        </p:txBody>
      </p:sp>
      <p:cxnSp>
        <p:nvCxnSpPr>
          <p:cNvPr id="7" name="Přímá spojovací šipka 6"/>
          <p:cNvCxnSpPr/>
          <p:nvPr/>
        </p:nvCxnSpPr>
        <p:spPr>
          <a:xfrm flipV="1">
            <a:off x="3929058" y="3286124"/>
            <a:ext cx="1214446" cy="714380"/>
          </a:xfrm>
          <a:prstGeom prst="straightConnector1">
            <a:avLst/>
          </a:prstGeom>
          <a:ln w="571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Najdi </a:t>
            </a:r>
            <a:r>
              <a:rPr lang="cs-CZ" b="1" dirty="0" smtClean="0">
                <a:solidFill>
                  <a:srgbClr val="0070C0"/>
                </a:solidFill>
              </a:rPr>
              <a:t>v.v.podmětnou</a:t>
            </a:r>
            <a:r>
              <a:rPr lang="cs-CZ" dirty="0" smtClean="0"/>
              <a:t>, udělej grafy souvětí: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543956" cy="4525963"/>
          </a:xfrm>
        </p:spPr>
        <p:txBody>
          <a:bodyPr/>
          <a:lstStyle/>
          <a:p>
            <a:r>
              <a:rPr lang="cs-CZ" dirty="0" smtClean="0"/>
              <a:t>Později se ukázalo, že mluví pravdu.</a:t>
            </a:r>
          </a:p>
          <a:p>
            <a:r>
              <a:rPr lang="cs-CZ" dirty="0" smtClean="0"/>
              <a:t>Že jste se zúčastnili závodů, to nás velmi překvapilo.</a:t>
            </a:r>
          </a:p>
          <a:p>
            <a:r>
              <a:rPr lang="cs-CZ" dirty="0" smtClean="0"/>
              <a:t>Bylo by zajímavé, kdybychom udělali ten  pokus.</a:t>
            </a:r>
          </a:p>
          <a:p>
            <a:r>
              <a:rPr lang="cs-CZ" dirty="0" smtClean="0"/>
              <a:t>Kdo bude mít vše správně, ten dostane jedničku.</a:t>
            </a:r>
            <a:endParaRPr lang="cs-CZ" dirty="0"/>
          </a:p>
        </p:txBody>
      </p:sp>
      <p:cxnSp>
        <p:nvCxnSpPr>
          <p:cNvPr id="5" name="Přímá spojovací čára 4"/>
          <p:cNvCxnSpPr/>
          <p:nvPr/>
        </p:nvCxnSpPr>
        <p:spPr>
          <a:xfrm>
            <a:off x="4071934" y="2143116"/>
            <a:ext cx="2500330" cy="1588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>
            <a:off x="857224" y="2714620"/>
            <a:ext cx="4357718" cy="1588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3786182" y="3786190"/>
            <a:ext cx="4857784" cy="1588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857224" y="4357694"/>
            <a:ext cx="4214842" cy="1588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pic>
        <p:nvPicPr>
          <p:cNvPr id="5127" name="Picture 7" descr="C:\Users\doma\AppData\Local\Microsoft\Windows\INetCache\IE\XNH144HD\MC900439851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71802" y="4357694"/>
            <a:ext cx="2857520" cy="2282244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368412"/>
          </a:xfrm>
        </p:spPr>
        <p:txBody>
          <a:bodyPr>
            <a:noAutofit/>
          </a:bodyPr>
          <a:lstStyle/>
          <a:p>
            <a:r>
              <a:rPr lang="cs-CZ" sz="3400" dirty="0" smtClean="0"/>
              <a:t>Vymysli přísloví, v nichž je použita v.v. podmětná </a:t>
            </a:r>
            <a:br>
              <a:rPr lang="cs-CZ" sz="3400" dirty="0" smtClean="0"/>
            </a:br>
            <a:r>
              <a:rPr lang="cs-CZ" sz="3400" dirty="0" smtClean="0"/>
              <a:t>nápověda – začínají slovem Kdo…Co…</a:t>
            </a:r>
            <a:r>
              <a:rPr lang="cs-CZ" sz="3600" dirty="0" smtClean="0"/>
              <a:t/>
            </a:r>
            <a:br>
              <a:rPr lang="cs-CZ" sz="3600" dirty="0" smtClean="0"/>
            </a:b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00174"/>
            <a:ext cx="8229600" cy="4625989"/>
          </a:xfrm>
        </p:spPr>
        <p:txBody>
          <a:bodyPr>
            <a:normAutofit/>
          </a:bodyPr>
          <a:lstStyle/>
          <a:p>
            <a:r>
              <a:rPr lang="cs-CZ" dirty="0" smtClean="0"/>
              <a:t>Kdo jinému jámu kopá, sám do ní padá.</a:t>
            </a:r>
          </a:p>
          <a:p>
            <a:r>
              <a:rPr lang="cs-CZ" dirty="0" smtClean="0"/>
              <a:t>Kdo se směje naposled, ten se směje nejlíp.</a:t>
            </a:r>
          </a:p>
          <a:p>
            <a:r>
              <a:rPr lang="cs-CZ" dirty="0" smtClean="0"/>
              <a:t>Kdo šetří, má za tři.</a:t>
            </a:r>
          </a:p>
          <a:p>
            <a:r>
              <a:rPr lang="cs-CZ" dirty="0" smtClean="0"/>
              <a:t>Kdo lže, ten krade.</a:t>
            </a:r>
          </a:p>
          <a:p>
            <a:r>
              <a:rPr lang="cs-CZ" dirty="0" smtClean="0"/>
              <a:t>Kdo je zvědavý, bude brzy starý.</a:t>
            </a:r>
          </a:p>
          <a:p>
            <a:r>
              <a:rPr lang="cs-CZ" dirty="0" smtClean="0"/>
              <a:t>Co je doma, to se počítá.</a:t>
            </a:r>
            <a:endParaRPr lang="cs-CZ" dirty="0"/>
          </a:p>
        </p:txBody>
      </p:sp>
      <p:pic>
        <p:nvPicPr>
          <p:cNvPr id="6147" name="Picture 3" descr="C:\Users\doma\AppData\Local\Microsoft\Windows\INetCache\IE\UNH5CRI4\MP90044655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6512" y="2714620"/>
            <a:ext cx="2576512" cy="3336490"/>
          </a:xfrm>
          <a:prstGeom prst="rect">
            <a:avLst/>
          </a:prstGeom>
          <a:noFill/>
        </p:spPr>
      </p:pic>
      <p:pic>
        <p:nvPicPr>
          <p:cNvPr id="6150" name="Picture 6" descr="C:\Users\doma\AppData\Local\Microsoft\Windows\INetCache\IE\5Y42SL5Z\MC900295067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86116" y="4883760"/>
            <a:ext cx="2571768" cy="1694825"/>
          </a:xfrm>
          <a:prstGeom prst="rect">
            <a:avLst/>
          </a:prstGeom>
          <a:noFill/>
        </p:spPr>
      </p:pic>
      <p:pic>
        <p:nvPicPr>
          <p:cNvPr id="6" name="Picture 13" descr="C:\Users\doma\AppData\Local\Microsoft\Windows\INetCache\IE\11BE311H\MC900433822[1]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5072074"/>
            <a:ext cx="1785950" cy="178595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 a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Autorem materiálu a všech jeho částí je</a:t>
            </a:r>
          </a:p>
          <a:p>
            <a:pPr>
              <a:buNone/>
            </a:pPr>
            <a:r>
              <a:rPr lang="cs-CZ" dirty="0" smtClean="0"/>
              <a:t>Mgr. Jana Chmelíková</a:t>
            </a:r>
          </a:p>
          <a:p>
            <a:pPr>
              <a:buNone/>
            </a:pPr>
            <a:r>
              <a:rPr lang="cs-CZ" dirty="0" smtClean="0"/>
              <a:t>Ilustrace kliparty </a:t>
            </a:r>
            <a:r>
              <a:rPr lang="cs-CZ" smtClean="0"/>
              <a:t>MS Office</a:t>
            </a:r>
            <a:endParaRPr lang="cs-CZ" dirty="0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307</TotalTime>
  <Words>950</Words>
  <Application>Microsoft Office PowerPoint</Application>
  <PresentationFormat>Předvádění na obrazovce (4:3)</PresentationFormat>
  <Paragraphs>153</Paragraphs>
  <Slides>15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20" baseType="lpstr">
      <vt:lpstr>Arial</vt:lpstr>
      <vt:lpstr>Calibri</vt:lpstr>
      <vt:lpstr>Times New Roman</vt:lpstr>
      <vt:lpstr>Wingdings</vt:lpstr>
      <vt:lpstr>Motiv sady Office</vt:lpstr>
      <vt:lpstr>Prezentace aplikace PowerPoint</vt:lpstr>
      <vt:lpstr>Zopakuj si:</vt:lpstr>
      <vt:lpstr>Věta vedlejší VV</vt:lpstr>
      <vt:lpstr>Porovnej následující věty:</vt:lpstr>
      <vt:lpstr>Ve větě jednoduché podtrhni podmětovou část. V souvětí podtrhni větu, která podmět nahradila.</vt:lpstr>
      <vt:lpstr>Vedlejší věta podmětná -  v.v.podmětná</vt:lpstr>
      <vt:lpstr>Nahraď podmět v.v. podmětnou (doplň vhodný spojovací výraz):</vt:lpstr>
      <vt:lpstr>Doplň vedlejší větu podmětnou:</vt:lpstr>
      <vt:lpstr>Možné řešení:</vt:lpstr>
      <vt:lpstr>Prezentace aplikace PowerPoint</vt:lpstr>
      <vt:lpstr>Grafické znázornění:</vt:lpstr>
      <vt:lpstr>Prezentace aplikace PowerPoint</vt:lpstr>
      <vt:lpstr>Najdi v.v.podmětnou, udělej grafy souvětí:</vt:lpstr>
      <vt:lpstr>Vymysli přísloví, v nichž je použita v.v. podmětná  nápověda – začínají slovem Kdo…Co… </vt:lpstr>
      <vt:lpstr>Citace a zdroje:</vt:lpstr>
    </vt:vector>
  </TitlesOfParts>
  <Company>Windows Xp Ultimate 2008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doma</dc:creator>
  <cp:lastModifiedBy>sborovna1</cp:lastModifiedBy>
  <cp:revision>73</cp:revision>
  <dcterms:created xsi:type="dcterms:W3CDTF">2014-05-18T12:26:17Z</dcterms:created>
  <dcterms:modified xsi:type="dcterms:W3CDTF">2014-06-25T12:46:45Z</dcterms:modified>
</cp:coreProperties>
</file>