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390" r:id="rId2"/>
    <p:sldId id="389" r:id="rId3"/>
    <p:sldId id="391" r:id="rId4"/>
    <p:sldId id="271" r:id="rId5"/>
    <p:sldId id="272" r:id="rId6"/>
    <p:sldId id="273" r:id="rId7"/>
    <p:sldId id="274" r:id="rId8"/>
    <p:sldId id="275" r:id="rId9"/>
    <p:sldId id="392" r:id="rId10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5pPr>
    <a:lvl6pPr marL="22860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6pPr>
    <a:lvl7pPr marL="27432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7pPr>
    <a:lvl8pPr marL="32004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8pPr>
    <a:lvl9pPr marL="36576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FF"/>
    <a:srgbClr val="FF00FF"/>
    <a:srgbClr val="FF3300"/>
    <a:srgbClr val="00FF00"/>
    <a:srgbClr val="00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15" autoAdjust="0"/>
    <p:restoredTop sz="94624" autoAdjust="0"/>
  </p:normalViewPr>
  <p:slideViewPr>
    <p:cSldViewPr>
      <p:cViewPr varScale="1">
        <p:scale>
          <a:sx n="99" d="100"/>
          <a:sy n="99" d="100"/>
        </p:scale>
        <p:origin x="-342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126" y="64338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0" y="695325"/>
            <a:ext cx="0" cy="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xmlns="" val="413697072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3824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14174989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3926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34769895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4029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20233740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4131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19949671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4233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30251553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C8C836-9561-4178-9704-A7EA054F5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E3EE8-9C30-4130-AA70-3EF73482C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064DE-1D80-4FCC-BDA0-E66C877AC9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798EC4-FFF5-464E-9FFF-F06EDFAF8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1A19A5-0464-4D80-8FD1-23250710F2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1436B6-26A2-4967-8FB5-3F47FA62C8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A9FC2E-511A-411E-A4A5-C7C14B326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8AEA6A-FC37-4D8F-AF57-1B7615265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1DD21-ED6D-4BB6-9E0B-D3B35BB00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139D3-17A4-432D-980C-3B8B8B5EC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8588"/>
            <a:ext cx="2055813" cy="59959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9800" cy="59959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59F24-25C4-436A-8677-EB32FE9E2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8013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8013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457200" y="6308725"/>
            <a:ext cx="2133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08725"/>
            <a:ext cx="2895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08725"/>
            <a:ext cx="2132013" cy="4587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b="0">
                <a:solidFill>
                  <a:srgbClr val="000000"/>
                </a:solidFill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fld id="{6520D821-DB90-47AF-BAD8-52624BBD5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25050096"/>
              </p:ext>
            </p:extLst>
          </p:nvPr>
        </p:nvGraphicFramePr>
        <p:xfrm>
          <a:off x="1007604" y="2924944"/>
          <a:ext cx="7248961" cy="33585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Eva Divišová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Aplikovaná psychologie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4.9.2013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3476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/>
          <a:lstStyle/>
          <a:p>
            <a:r>
              <a:rPr lang="cs-CZ" dirty="0" smtClean="0"/>
              <a:t>TÉMA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99992" y="5733256"/>
            <a:ext cx="4024536" cy="553616"/>
          </a:xfrm>
        </p:spPr>
        <p:txBody>
          <a:bodyPr>
            <a:normAutofit lnSpcReduction="10000"/>
          </a:bodyPr>
          <a:lstStyle/>
          <a:p>
            <a:pPr algn="r"/>
            <a:r>
              <a:rPr lang="cs-CZ" dirty="0" smtClean="0"/>
              <a:t>Mgr. Eva Divišová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661248"/>
            <a:ext cx="4499992" cy="584775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Dějiny psychologie</a:t>
            </a:r>
            <a:endParaRPr lang="cs-CZ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648031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Materiál je možno využít pro rozšíření učiva předmětu aplikovaná psychologie. Je určen pro 1. ročníky střední školy. DUM je vytvořen jako prezentace, obsahuje základní informace o psychodiagnostických metodách v  psychologii a psychických </a:t>
            </a:r>
            <a:r>
              <a:rPr lang="cs-CZ" sz="2200" dirty="0" smtClean="0"/>
              <a:t>vlastnostech </a:t>
            </a:r>
            <a:r>
              <a:rPr lang="cs-CZ" sz="2200" dirty="0" smtClean="0"/>
              <a:t>osobnosti.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DUM je vytvořen ve formě prezentace a je </a:t>
            </a:r>
            <a:r>
              <a:rPr lang="cs-CZ" sz="2200" dirty="0" smtClean="0"/>
              <a:t>využitelný </a:t>
            </a:r>
            <a:r>
              <a:rPr lang="cs-CZ" sz="2200" dirty="0" smtClean="0"/>
              <a:t>v rámci interaktivního vzdělávání.</a:t>
            </a:r>
          </a:p>
        </p:txBody>
      </p:sp>
    </p:spTree>
    <p:extLst>
      <p:ext uri="{BB962C8B-B14F-4D97-AF65-F5344CB8AC3E}">
        <p14:creationId xmlns:p14="http://schemas.microsoft.com/office/powerpoint/2010/main" xmlns="" val="919965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FF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 Box 1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7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600">
                <a:solidFill>
                  <a:srgbClr val="FF00FF"/>
                </a:solidFill>
                <a:latin typeface="Bookman Old Style" pitchFamily="18" charset="0"/>
              </a:rPr>
              <a:t>Psychodiagnostické metody 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– </a:t>
            </a: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soubor metod postihující úroveň vývoje člověka , vlastnosti jeho osobnosti, jeho aktuální stav, přítomnost symptomů a syndromů, potenciální možnosti dalšího rozvoje (ke sběru dat se využívají např. výkonové testy, testy osobnosti, rozhovor, pozorování, analýza slovních projevů, rozbor výsledků činnosti apod.)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repl">
                                        <p:cTn id="7" dur="2000"/>
                                        <p:tgtEl>
                                          <p:spTgt spid="1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00FF"/>
                </a:solidFill>
                <a:latin typeface="Calibri" pitchFamily="32" charset="0"/>
              </a:rPr>
              <a:t>Něco málo z dějin psychologie</a:t>
            </a:r>
          </a:p>
        </p:txBody>
      </p:sp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042988" y="1920875"/>
            <a:ext cx="3168650" cy="3240088"/>
            <a:chOff x="1260" y="2059"/>
            <a:chExt cx="599" cy="748"/>
          </a:xfrm>
        </p:grpSpPr>
        <p:pic>
          <p:nvPicPr>
            <p:cNvPr id="18438" name="Picture 3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260" y="2059"/>
              <a:ext cx="600" cy="749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</p:spPr>
        </p:pic>
        <p:sp>
          <p:nvSpPr>
            <p:cNvPr id="18439" name="Text Box 4"/>
            <p:cNvSpPr txBox="1">
              <a:spLocks noChangeArrowheads="1"/>
            </p:cNvSpPr>
            <p:nvPr/>
          </p:nvSpPr>
          <p:spPr bwMode="auto">
            <a:xfrm>
              <a:off x="1260" y="2059"/>
              <a:ext cx="600" cy="749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cs-CZ" altLang="cs-CZ"/>
            </a:p>
          </p:txBody>
        </p:sp>
      </p:grpSp>
      <p:sp>
        <p:nvSpPr>
          <p:cNvPr id="19461" name="Text Box 5"/>
          <p:cNvSpPr txBox="1">
            <a:spLocks noChangeArrowheads="1"/>
          </p:cNvSpPr>
          <p:nvPr/>
        </p:nvSpPr>
        <p:spPr bwMode="auto">
          <a:xfrm>
            <a:off x="4648200" y="1600200"/>
            <a:ext cx="4038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lnSpc>
                <a:spcPct val="80000"/>
              </a:lnSpc>
              <a:spcBef>
                <a:spcPts val="5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2000">
              <a:solidFill>
                <a:srgbClr val="000000"/>
              </a:solidFill>
              <a:latin typeface="Calibri" pitchFamily="32" charset="0"/>
            </a:endParaRPr>
          </a:p>
        </p:txBody>
      </p:sp>
      <p:sp>
        <p:nvSpPr>
          <p:cNvPr id="18437" name="Text Box 6"/>
          <p:cNvSpPr txBox="1">
            <a:spLocks noChangeArrowheads="1"/>
          </p:cNvSpPr>
          <p:nvPr/>
        </p:nvSpPr>
        <p:spPr bwMode="auto">
          <a:xfrm>
            <a:off x="5081588" y="1600200"/>
            <a:ext cx="4038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2900" indent="-341313">
              <a:lnSpc>
                <a:spcPct val="80000"/>
              </a:lnSpc>
              <a:spcBef>
                <a:spcPts val="500"/>
              </a:spcBef>
              <a:buFont typeface="Arial" charset="0"/>
              <a:buChar char="•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2000" dirty="0">
                <a:solidFill>
                  <a:srgbClr val="000000"/>
                </a:solidFill>
                <a:latin typeface="Calibri" pitchFamily="32" charset="0"/>
              </a:rPr>
              <a:t>Psychoanalýza – zakladatelem se stal vídeňský lékař Sigmund </a:t>
            </a:r>
            <a:r>
              <a:rPr lang="cs-CZ" altLang="cs-CZ" sz="2000" dirty="0" err="1" smtClean="0">
                <a:solidFill>
                  <a:srgbClr val="000000"/>
                </a:solidFill>
                <a:latin typeface="Calibri" pitchFamily="32" charset="0"/>
              </a:rPr>
              <a:t>Freud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2000" dirty="0">
                <a:solidFill>
                  <a:srgbClr val="000000"/>
                </a:solidFill>
                <a:latin typeface="Calibri" pitchFamily="32" charset="0"/>
              </a:rPr>
              <a:t>(1856-1939), rodák z </a:t>
            </a:r>
            <a:r>
              <a:rPr lang="cs-CZ" altLang="cs-CZ" sz="2000" dirty="0" err="1">
                <a:solidFill>
                  <a:srgbClr val="000000"/>
                </a:solidFill>
                <a:latin typeface="Calibri" pitchFamily="32" charset="0"/>
              </a:rPr>
              <a:t>Příbora</a:t>
            </a:r>
            <a:r>
              <a:rPr lang="cs-CZ" altLang="cs-CZ" sz="2000" dirty="0">
                <a:solidFill>
                  <a:srgbClr val="000000"/>
                </a:solidFill>
                <a:latin typeface="Calibri" pitchFamily="32" charset="0"/>
              </a:rPr>
              <a:t> na Moravě, který se zabýval problémem, zda se v psychologickém výzkumu stačí zabývat pouze vědomím a zda vedle vědomí neexistují ještě další pochody, jež mohou ovlivňovat i naše jednání a chování, a to v nevědomí. </a:t>
            </a:r>
            <a:r>
              <a:rPr lang="cs-CZ" altLang="cs-CZ" sz="2000" dirty="0" err="1" smtClean="0">
                <a:solidFill>
                  <a:srgbClr val="000000"/>
                </a:solidFill>
                <a:latin typeface="Calibri" pitchFamily="32" charset="0"/>
              </a:rPr>
              <a:t>Freud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2000" dirty="0">
                <a:solidFill>
                  <a:srgbClr val="000000"/>
                </a:solidFill>
                <a:latin typeface="Calibri" pitchFamily="32" charset="0"/>
              </a:rPr>
              <a:t>zjistil vztah mezi minulou zkušeností  člověka a jeho současnými problémy, a tím upozornil na vliv nevědomí</a:t>
            </a:r>
          </a:p>
          <a:p>
            <a:pPr marL="342900" indent="-341313">
              <a:lnSpc>
                <a:spcPct val="80000"/>
              </a:lnSpc>
              <a:spcBef>
                <a:spcPts val="5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2000" dirty="0">
                <a:solidFill>
                  <a:srgbClr val="000000"/>
                </a:solidFill>
                <a:latin typeface="Calibri" pitchFamily="32" charset="0"/>
              </a:rPr>
              <a:t>     na chování člověka.</a:t>
            </a:r>
          </a:p>
          <a:p>
            <a:pPr marL="342900" indent="-341313">
              <a:lnSpc>
                <a:spcPct val="80000"/>
              </a:lnSpc>
              <a:spcBef>
                <a:spcPts val="5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altLang="cs-CZ" sz="2000" dirty="0">
              <a:solidFill>
                <a:srgbClr val="000000"/>
              </a:solidFill>
              <a:latin typeface="Calibri" pitchFamily="32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 additive="repl">
                                        <p:cTn id="7" dur="2000"/>
                                        <p:tgtEl>
                                          <p:spTgt spid="19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repl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7" dur="20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8" dur="20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20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  <a:extLst/>
        </p:spPr>
        <p:txBody>
          <a:bodyPr anchor="ctr"/>
          <a:lstStyle>
            <a:lvl1pPr eaLnBrk="0" hangingPunct="0">
              <a:spcBef>
                <a:spcPts val="8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3200">
                <a:solidFill>
                  <a:srgbClr val="000000"/>
                </a:solidFill>
                <a:latin typeface="Calibri" pitchFamily="32" charset="0"/>
                <a:ea typeface="SimSun" charset="-122"/>
              </a:defRPr>
            </a:lvl1pPr>
            <a:lvl2pPr eaLnBrk="0" hangingPunct="0">
              <a:spcBef>
                <a:spcPts val="7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800">
                <a:solidFill>
                  <a:srgbClr val="000000"/>
                </a:solidFill>
                <a:latin typeface="Calibri" pitchFamily="32" charset="0"/>
                <a:ea typeface="SimSun" charset="-122"/>
              </a:defRPr>
            </a:lvl2pPr>
            <a:lvl3pPr eaLnBrk="0" hangingPunct="0">
              <a:spcBef>
                <a:spcPts val="6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Calibri" pitchFamily="32" charset="0"/>
                <a:ea typeface="SimSun" charset="-122"/>
              </a:defRPr>
            </a:lvl3pPr>
            <a:lvl4pPr eaLnBrk="0" hangingPunct="0">
              <a:spcBef>
                <a:spcPts val="5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Calibri" pitchFamily="32" charset="0"/>
                <a:ea typeface="SimSun" charset="-122"/>
              </a:defRPr>
            </a:lvl4pPr>
            <a:lvl5pPr eaLnBrk="0" hangingPunct="0">
              <a:spcBef>
                <a:spcPts val="5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Calibri" pitchFamily="32" charset="0"/>
                <a:ea typeface="SimSun" charset="-122"/>
              </a:defRPr>
            </a:lvl5pPr>
            <a:lvl6pPr marL="25146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Calibri" pitchFamily="32" charset="0"/>
                <a:ea typeface="SimSun" charset="-122"/>
              </a:defRPr>
            </a:lvl6pPr>
            <a:lvl7pPr marL="29718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Calibri" pitchFamily="32" charset="0"/>
                <a:ea typeface="SimSun" charset="-122"/>
              </a:defRPr>
            </a:lvl7pPr>
            <a:lvl8pPr marL="34290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Calibri" pitchFamily="32" charset="0"/>
                <a:ea typeface="SimSun" charset="-122"/>
              </a:defRPr>
            </a:lvl8pPr>
            <a:lvl9pPr marL="3886200" indent="-228600" defTabSz="4492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Calibri" pitchFamily="32" charset="0"/>
                <a:ea typeface="SimSun" charset="-122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  <a:defRPr/>
            </a:pPr>
            <a:r>
              <a:rPr lang="cs-CZ" altLang="cs-CZ" sz="4400" smtClean="0"/>
              <a:t>Osobnost a její vlastnosti</a:t>
            </a:r>
          </a:p>
        </p:txBody>
      </p:sp>
      <p:sp>
        <p:nvSpPr>
          <p:cNvPr id="20482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lnSpc>
                <a:spcPct val="90000"/>
              </a:lnSpc>
              <a:spcBef>
                <a:spcPts val="7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Pojem osobnost patří k velmi často používaným pojmům v oblasti společenského života i v jednotlivých vědách.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Specifický význam má v psychologii a ta definuje osobnost takto: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 b="0">
                <a:solidFill>
                  <a:srgbClr val="000000"/>
                </a:solidFill>
                <a:latin typeface="Calibri" pitchFamily="32" charset="0"/>
              </a:rPr>
              <a:t>Osobnost je souhrn vlastností, procesů, stavů, návyků, postojů apod., které tvoří celistvou strukturu a dynamiku, individualitu konkrétního člověka. Každá osobnost má své jedinečné psychické, biologické a sociální vlastnosti.</a:t>
            </a:r>
          </a:p>
        </p:txBody>
      </p:sp>
      <p:pic>
        <p:nvPicPr>
          <p:cNvPr id="19462" name="Picture 5" descr="C:\Documents and Settings\edivisova.SKOLACRCB\Local Settings\Temporary Internet Files\Content.IE5\KLCBWXN3\MC9002798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46988" y="274638"/>
            <a:ext cx="1039812" cy="179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2000" fill="hold"/>
                                        <p:tgtEl>
                                          <p:spTgt spid="204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2000" fill="hold"/>
                                        <p:tgtEl>
                                          <p:spTgt spid="204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2000"/>
                                        <p:tgtEl>
                                          <p:spTgt spid="20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3" dur="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4" dur="2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5" dur="2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6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0000"/>
                </a:solidFill>
                <a:latin typeface="Calibri" pitchFamily="32" charset="0"/>
              </a:rPr>
              <a:t>Psychická struktura osobnosti</a:t>
            </a:r>
          </a:p>
        </p:txBody>
      </p:sp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Promítá se v ní jednota prožívání a chování…</a:t>
            </a:r>
          </a:p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Může se měnit s vývojem a změnou životních podmínek…</a:t>
            </a:r>
          </a:p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Psychická struktura osobnosti je tvořena uspořádáním psychických vlastností a rysů osobnosti…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500"/>
                                  </p:iterate>
                                  <p:childTnLst>
                                    <p:set>
                                      <p:cBhvr additive="repl">
                                        <p:cTn id="6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2000" fill="hold"/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2000" fill="hold"/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2000" fill="hold"/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#ppt_h/1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0" dur="2000" fill="hold"/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#ppt_w/1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1" dur="2000"/>
                                        <p:tgtEl>
                                          <p:spTgt spid="21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8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5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6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7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0000"/>
                </a:solidFill>
                <a:latin typeface="Calibri" pitchFamily="32" charset="0"/>
              </a:rPr>
              <a:t>Psychické vlastnosti osobnosti</a:t>
            </a:r>
          </a:p>
        </p:txBody>
      </p:sp>
      <p:sp>
        <p:nvSpPr>
          <p:cNvPr id="22530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Jsou relativně trvalé charakteristiky jedince, kterými se vyznačuje a které ovlivňují chování, prožívání či myšlení. Na jejich základě můžeme předvídat, jak se člověk asi zachová, jak bude asi jednat apod. (např. intelektová schopnost, temperament).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 additive="repl">
                                        <p:cTn id="7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">
                                      <p:cBhvr additive="repl">
                                        <p:cTn id="8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</p:cBhvr>
                                    </p:animMotion>
                                    <p:animEffect transition="in" filter="fade">
                                      <p:cBhvr additive="repl">
                                        <p:cTn id="9" dur="2000"/>
                                        <p:tgtEl>
                                          <p:spTgt spid="22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38" presetClass="entr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5000"/>
                                  </p:iterate>
                                  <p:childTnLst>
                                    <p:set>
                                      <p:cBhvr additive="repl">
                                        <p:cTn id="13" dur="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 additive="repl">
                                        <p:cTn id="14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o>
                                        <p:strVal val="-45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69900">
                                          <p:val>
                                            <p:strVal val="-45"/>
                                          </p:val>
                                        </p:tav>
                                        <p:tav tm="100000">
                                          <p:val>
                                            <p:strVal val="45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7" dur="312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27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647564" y="404664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2pPr>
            <a:lvl3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3pPr>
            <a:lvl4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4pPr>
            <a:lvl5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5pPr>
            <a:lvl6pPr marL="25146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6pPr>
            <a:lvl7pPr marL="29718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7pPr>
            <a:lvl8pPr marL="34290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8pPr>
            <a:lvl9pPr marL="38862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9pPr>
          </a:lstStyle>
          <a:p>
            <a:r>
              <a:rPr lang="cs-CZ" u="none" dirty="0" smtClean="0"/>
              <a:t>Literatura</a:t>
            </a:r>
            <a:endParaRPr lang="cs-CZ" u="none" dirty="0"/>
          </a:p>
        </p:txBody>
      </p:sp>
      <p:sp>
        <p:nvSpPr>
          <p:cNvPr id="3" name="Podnadpis 2"/>
          <p:cNvSpPr>
            <a:spLocks noGrp="1"/>
          </p:cNvSpPr>
          <p:nvPr/>
        </p:nvSpPr>
        <p:spPr bwMode="auto">
          <a:xfrm>
            <a:off x="791580" y="1628800"/>
            <a:ext cx="7704856" cy="4824536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marL="0" indent="0" algn="ctr" defTabSz="449263" rtl="0" eaLnBrk="0" fontAlgn="base" hangingPunct="0"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3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49263" rtl="0" eaLnBrk="0" fontAlgn="base" hangingPunct="0">
              <a:spcBef>
                <a:spcPts val="7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8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49263" rtl="0" eaLnBrk="0" fontAlgn="base" hangingPunct="0">
              <a:spcBef>
                <a:spcPts val="6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0" u="none" dirty="0" err="1" smtClean="0"/>
              <a:t>Emmert</a:t>
            </a:r>
            <a:r>
              <a:rPr lang="cs-CZ" b="0" u="none" dirty="0" smtClean="0"/>
              <a:t>, František. Odmaturuj! ze společenských věd. </a:t>
            </a:r>
            <a:r>
              <a:rPr lang="cs-CZ" b="0" u="none" dirty="0" err="1" smtClean="0"/>
              <a:t>Vyd</a:t>
            </a:r>
            <a:r>
              <a:rPr lang="cs-CZ" b="0" u="none" dirty="0" smtClean="0"/>
              <a:t>. Brno: DIDAKTIS, 2003, 224 s. Odmaturuj! ISBN 80-86285-68-5</a:t>
            </a:r>
            <a:r>
              <a:rPr lang="cs-CZ" b="0" u="none" dirty="0" smtClean="0"/>
              <a:t>.</a:t>
            </a:r>
          </a:p>
          <a:p>
            <a:pPr algn="l"/>
            <a:r>
              <a:rPr lang="cs-CZ" b="0" u="none" dirty="0" smtClean="0"/>
              <a:t>www.office.</a:t>
            </a:r>
            <a:r>
              <a:rPr lang="cs-CZ" b="0" u="none" smtClean="0"/>
              <a:t>microsoft.com</a:t>
            </a:r>
            <a:endParaRPr lang="cs-CZ" b="0" u="none" dirty="0" smtClean="0"/>
          </a:p>
          <a:p>
            <a:pPr algn="l"/>
            <a:endParaRPr lang="cs-CZ" u="none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SimSun"/>
        <a:cs typeface="SimSun"/>
      </a:majorFont>
      <a:minorFont>
        <a:latin typeface="Calibri"/>
        <a:ea typeface="SimSun"/>
        <a:cs typeface="SimSu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1159</TotalTime>
  <Words>458</Words>
  <Application>Microsoft Office PowerPoint</Application>
  <PresentationFormat>Předvádění na obrazovce (4:3)</PresentationFormat>
  <Paragraphs>43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TÉMA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Psychologie</dc:title>
  <dc:creator>Uživatel</dc:creator>
  <cp:lastModifiedBy>Dum</cp:lastModifiedBy>
  <cp:revision>106</cp:revision>
  <cp:lastPrinted>1601-01-01T00:00:00Z</cp:lastPrinted>
  <dcterms:created xsi:type="dcterms:W3CDTF">2009-11-04T09:04:13Z</dcterms:created>
  <dcterms:modified xsi:type="dcterms:W3CDTF">2014-06-26T10:53:46Z</dcterms:modified>
</cp:coreProperties>
</file>