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394" r:id="rId2"/>
    <p:sldId id="393" r:id="rId3"/>
    <p:sldId id="395" r:id="rId4"/>
    <p:sldId id="276" r:id="rId5"/>
    <p:sldId id="277" r:id="rId6"/>
    <p:sldId id="279" r:id="rId7"/>
    <p:sldId id="280" r:id="rId8"/>
    <p:sldId id="281" r:id="rId9"/>
    <p:sldId id="396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24" autoAdjust="0"/>
  </p:normalViewPr>
  <p:slideViewPr>
    <p:cSldViewPr>
      <p:cViewPr varScale="1">
        <p:scale>
          <a:sx n="99" d="100"/>
          <a:sy n="99" d="100"/>
        </p:scale>
        <p:origin x="-234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3907911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336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0454788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438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2888586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541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5568009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643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9450142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745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413576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5.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Rysy osobnosti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rysech, typech a obdobích vývoje osobnosti.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</a:t>
            </a:r>
            <a:r>
              <a:rPr lang="cs-CZ" sz="2200" dirty="0" smtClean="0"/>
              <a:t>využitelný </a:t>
            </a:r>
            <a:r>
              <a:rPr lang="cs-CZ" sz="2200" dirty="0" smtClean="0"/>
              <a:t>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Rysy osobnosti</a:t>
            </a:r>
          </a:p>
        </p:txBody>
      </p:sp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Jsou psychické vlastnosti člověka projevující se v jeho chování a jednání. Jsou příznačné pro určitého jedince, odlišují ho od ostatních. Mezi rysy důležité pro život člověka patří např. družnost – uzavřenost, sklon vést – podřizovat se (dominance – submisivita), svědomitost – nezodpovědnost, sebedůvěra – sebepodceňování.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</a:rPr>
              <a:t>Typ osobnosti</a:t>
            </a:r>
          </a:p>
        </p:txBody>
      </p:sp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4038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45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1800" dirty="0">
                <a:solidFill>
                  <a:srgbClr val="000000"/>
                </a:solidFill>
                <a:latin typeface="Calibri" pitchFamily="32" charset="0"/>
              </a:rPr>
              <a:t>Vyjadřuje pozorovanou konstelaci vlastností a rysů osobnosti, které spolu souvisejí.</a:t>
            </a:r>
          </a:p>
          <a:p>
            <a:pPr marL="341313" indent="-341313">
              <a:lnSpc>
                <a:spcPct val="80000"/>
              </a:lnSpc>
              <a:spcBef>
                <a:spcPts val="45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1800" dirty="0">
                <a:solidFill>
                  <a:srgbClr val="000000"/>
                </a:solidFill>
                <a:latin typeface="Calibri" pitchFamily="32" charset="0"/>
              </a:rPr>
              <a:t>Od 2. </a:t>
            </a:r>
            <a:r>
              <a:rPr lang="cs-CZ" altLang="cs-CZ" sz="1800" dirty="0" err="1">
                <a:solidFill>
                  <a:srgbClr val="000000"/>
                </a:solidFill>
                <a:latin typeface="Calibri" pitchFamily="32" charset="0"/>
              </a:rPr>
              <a:t>pol</a:t>
            </a:r>
            <a:r>
              <a:rPr lang="cs-CZ" altLang="cs-CZ" sz="1800" dirty="0">
                <a:solidFill>
                  <a:srgbClr val="000000"/>
                </a:solidFill>
                <a:latin typeface="Calibri" pitchFamily="32" charset="0"/>
              </a:rPr>
              <a:t>. 20. stol. </a:t>
            </a:r>
            <a:r>
              <a:rPr lang="cs-CZ" altLang="cs-CZ" sz="1800" dirty="0">
                <a:solidFill>
                  <a:srgbClr val="000000"/>
                </a:solidFill>
                <a:latin typeface="Calibri" pitchFamily="32" charset="0"/>
              </a:rPr>
              <a:t>v</a:t>
            </a:r>
            <a:r>
              <a:rPr lang="cs-CZ" altLang="cs-CZ" sz="1800" dirty="0" smtClean="0">
                <a:solidFill>
                  <a:srgbClr val="000000"/>
                </a:solidFill>
                <a:latin typeface="Calibri" pitchFamily="32" charset="0"/>
              </a:rPr>
              <a:t>yužívá </a:t>
            </a:r>
            <a:r>
              <a:rPr lang="cs-CZ" altLang="cs-CZ" sz="1800" dirty="0">
                <a:solidFill>
                  <a:srgbClr val="000000"/>
                </a:solidFill>
                <a:latin typeface="Calibri" pitchFamily="32" charset="0"/>
              </a:rPr>
              <a:t>řada psychologů v psychodiagnostice pět základních faktorů (rysů) osobnosti – tzv. velká pětka (</a:t>
            </a:r>
            <a:r>
              <a:rPr lang="cs-CZ" altLang="cs-CZ" sz="1800" dirty="0" err="1">
                <a:solidFill>
                  <a:srgbClr val="000000"/>
                </a:solidFill>
                <a:latin typeface="Calibri" pitchFamily="32" charset="0"/>
              </a:rPr>
              <a:t>Big</a:t>
            </a:r>
            <a:r>
              <a:rPr lang="cs-CZ" altLang="cs-CZ" sz="1800" dirty="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1800" dirty="0" err="1">
                <a:solidFill>
                  <a:srgbClr val="000000"/>
                </a:solidFill>
                <a:latin typeface="Calibri" pitchFamily="32" charset="0"/>
              </a:rPr>
              <a:t>Five</a:t>
            </a:r>
            <a:r>
              <a:rPr lang="cs-CZ" altLang="cs-CZ" sz="1800" dirty="0">
                <a:solidFill>
                  <a:srgbClr val="000000"/>
                </a:solidFill>
                <a:latin typeface="Calibri" pitchFamily="32" charset="0"/>
              </a:rPr>
              <a:t>)</a:t>
            </a:r>
          </a:p>
        </p:txBody>
      </p:sp>
      <p:sp>
        <p:nvSpPr>
          <p:cNvPr id="24579" name="Text Box 3"/>
          <p:cNvSpPr txBox="1">
            <a:spLocks noChangeArrowheads="1"/>
          </p:cNvSpPr>
          <p:nvPr/>
        </p:nvSpPr>
        <p:spPr bwMode="auto">
          <a:xfrm>
            <a:off x="4648200" y="1600200"/>
            <a:ext cx="4038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45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1800" b="0" i="1">
                <a:solidFill>
                  <a:srgbClr val="000000"/>
                </a:solidFill>
                <a:latin typeface="Calibri" pitchFamily="32" charset="0"/>
              </a:rPr>
              <a:t>1. Extraverze</a:t>
            </a:r>
            <a:r>
              <a:rPr lang="cs-CZ" altLang="cs-CZ" sz="1800" i="1">
                <a:solidFill>
                  <a:srgbClr val="000000"/>
                </a:solidFill>
                <a:latin typeface="Calibri" pitchFamily="32" charset="0"/>
              </a:rPr>
              <a:t> – </a:t>
            </a:r>
            <a:r>
              <a:rPr lang="cs-CZ" altLang="cs-CZ" sz="1800">
                <a:solidFill>
                  <a:srgbClr val="000000"/>
                </a:solidFill>
                <a:latin typeface="Calibri" pitchFamily="32" charset="0"/>
              </a:rPr>
              <a:t>zjišťuje kvalitu a kvantitu mezilidských interakcí, úroveň aktivace</a:t>
            </a:r>
          </a:p>
          <a:p>
            <a:pPr marL="341313" indent="-341313">
              <a:lnSpc>
                <a:spcPct val="80000"/>
              </a:lnSpc>
              <a:spcBef>
                <a:spcPts val="45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1800" b="0" i="1">
                <a:solidFill>
                  <a:srgbClr val="000000"/>
                </a:solidFill>
                <a:latin typeface="Calibri" pitchFamily="32" charset="0"/>
              </a:rPr>
              <a:t>2. Přívětivost</a:t>
            </a:r>
            <a:r>
              <a:rPr lang="cs-CZ" altLang="cs-CZ" sz="1800" i="1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1800">
                <a:solidFill>
                  <a:srgbClr val="000000"/>
                </a:solidFill>
                <a:latin typeface="Calibri" pitchFamily="32" charset="0"/>
              </a:rPr>
              <a:t>– zjišťuje kvalitu mezilidské orientace od soucítění po nepřátelství v myšlenkách, pocitech a činech</a:t>
            </a:r>
          </a:p>
          <a:p>
            <a:pPr marL="341313" indent="-341313">
              <a:lnSpc>
                <a:spcPct val="80000"/>
              </a:lnSpc>
              <a:spcBef>
                <a:spcPts val="45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1800" b="0" i="1">
                <a:solidFill>
                  <a:srgbClr val="000000"/>
                </a:solidFill>
                <a:latin typeface="Calibri" pitchFamily="32" charset="0"/>
              </a:rPr>
              <a:t>3. Svědomitost</a:t>
            </a:r>
            <a:r>
              <a:rPr lang="cs-CZ" altLang="cs-CZ" sz="1800" i="1">
                <a:solidFill>
                  <a:srgbClr val="000000"/>
                </a:solidFill>
                <a:latin typeface="Calibri" pitchFamily="32" charset="0"/>
              </a:rPr>
              <a:t> – </a:t>
            </a:r>
            <a:r>
              <a:rPr lang="cs-CZ" altLang="cs-CZ" sz="1800">
                <a:solidFill>
                  <a:srgbClr val="000000"/>
                </a:solidFill>
                <a:latin typeface="Calibri" pitchFamily="32" charset="0"/>
              </a:rPr>
              <a:t>zjišťuje individuální úroveň při organizaci, motivaci a vytrvalosti chování zaměřeného na cíl</a:t>
            </a:r>
          </a:p>
          <a:p>
            <a:pPr marL="341313" indent="-341313">
              <a:lnSpc>
                <a:spcPct val="80000"/>
              </a:lnSpc>
              <a:spcBef>
                <a:spcPts val="45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1800" b="0" i="1">
                <a:solidFill>
                  <a:srgbClr val="000000"/>
                </a:solidFill>
                <a:latin typeface="Calibri" pitchFamily="32" charset="0"/>
              </a:rPr>
              <a:t>4. Emocionální stabilita</a:t>
            </a:r>
            <a:r>
              <a:rPr lang="cs-CZ" altLang="cs-CZ" sz="1800" i="1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1800">
                <a:solidFill>
                  <a:srgbClr val="000000"/>
                </a:solidFill>
                <a:latin typeface="Calibri" pitchFamily="32" charset="0"/>
              </a:rPr>
              <a:t>– zjišťuje míru přizpůsobení</a:t>
            </a:r>
          </a:p>
          <a:p>
            <a:pPr marL="341313" indent="-341313">
              <a:lnSpc>
                <a:spcPct val="80000"/>
              </a:lnSpc>
              <a:spcBef>
                <a:spcPts val="45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1800" b="0" i="1">
                <a:solidFill>
                  <a:srgbClr val="000000"/>
                </a:solidFill>
                <a:latin typeface="Calibri" pitchFamily="32" charset="0"/>
              </a:rPr>
              <a:t>5. Intelekt, kultura, otevřenost ke zkušenosti</a:t>
            </a:r>
            <a:r>
              <a:rPr lang="cs-CZ" altLang="cs-CZ" sz="1800" i="1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1800">
                <a:solidFill>
                  <a:srgbClr val="000000"/>
                </a:solidFill>
                <a:latin typeface="Calibri" pitchFamily="32" charset="0"/>
              </a:rPr>
              <a:t>– zjišťuje aktivní vyhledávání nových zážitků, toleranci k neznámému a jeho objevování.</a:t>
            </a:r>
          </a:p>
        </p:txBody>
      </p:sp>
      <p:sp>
        <p:nvSpPr>
          <p:cNvPr id="23557" name="AutoShape 4"/>
          <p:cNvSpPr>
            <a:spLocks noChangeArrowheads="1"/>
          </p:cNvSpPr>
          <p:nvPr/>
        </p:nvSpPr>
        <p:spPr bwMode="auto">
          <a:xfrm>
            <a:off x="1476375" y="4941888"/>
            <a:ext cx="1871663" cy="719137"/>
          </a:xfrm>
          <a:prstGeom prst="rightArrow">
            <a:avLst>
              <a:gd name="adj1" fmla="val 50000"/>
              <a:gd name="adj2" fmla="val 65066"/>
            </a:avLst>
          </a:prstGeom>
          <a:solidFill>
            <a:srgbClr val="4F81BD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3558" name="AutoShape 5"/>
          <p:cNvSpPr>
            <a:spLocks noChangeArrowheads="1"/>
          </p:cNvSpPr>
          <p:nvPr/>
        </p:nvSpPr>
        <p:spPr bwMode="auto">
          <a:xfrm>
            <a:off x="1763713" y="3716338"/>
            <a:ext cx="1008062" cy="576262"/>
          </a:xfrm>
          <a:prstGeom prst="rightArrow">
            <a:avLst>
              <a:gd name="adj1" fmla="val 50000"/>
              <a:gd name="adj2" fmla="val 43733"/>
            </a:avLst>
          </a:prstGeom>
          <a:solidFill>
            <a:srgbClr val="4F81BD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2000" fill="hold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2000" fill="hold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2000" fill="hold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0" dur="2000" fill="hold"/>
                                        <p:tgtEl>
                                          <p:spTgt spid="24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1" dur="2000"/>
                                        <p:tgtEl>
                                          <p:spTgt spid="24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6" presetClass="entr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 additive="repl">
                                        <p:cTn id="15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additive="repl">
                                        <p:cTn id="16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 additive="repl">
                                        <p:cTn id="17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 additive="repl">
                                        <p:cTn id="18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 additive="repl">
                                        <p:cTn id="19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3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4" dur="1600" decel="1000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5" dur="1600" decel="100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-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1600" decel="100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1600" decel="100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8" dur="400" ac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400" accel="10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 Box 1"/>
          <p:cNvSpPr txBox="1">
            <a:spLocks noChangeArrowheads="1"/>
          </p:cNvSpPr>
          <p:nvPr/>
        </p:nvSpPr>
        <p:spPr bwMode="auto">
          <a:xfrm>
            <a:off x="457200" y="252413"/>
            <a:ext cx="82296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>Období lidského života z hlediska věkového členění:</a:t>
            </a:r>
          </a:p>
        </p:txBody>
      </p:sp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b="0">
                <a:solidFill>
                  <a:srgbClr val="000000"/>
                </a:solidFill>
                <a:latin typeface="Calibri" pitchFamily="32" charset="0"/>
              </a:rPr>
              <a:t>Prenatální období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– období nitroděložního vývoje, nejdůležitější roli hraje psychohygiena těhotné ženy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b="0">
                <a:solidFill>
                  <a:srgbClr val="000000"/>
                </a:solidFill>
                <a:latin typeface="Calibri" pitchFamily="32" charset="0"/>
              </a:rPr>
              <a:t>Rané dětství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- novorozenec – první měsíc života</a:t>
            </a: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- kojenec – první rok života</a:t>
            </a: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- batole – druhý a třetí rok života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20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20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20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0" dur="20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1" dur="2000"/>
                                        <p:tgtEl>
                                          <p:spTgt spid="26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5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6" dur="2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2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2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2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 Box 1"/>
          <p:cNvSpPr txBox="1">
            <a:spLocks noChangeArrowheads="1"/>
          </p:cNvSpPr>
          <p:nvPr/>
        </p:nvSpPr>
        <p:spPr bwMode="auto">
          <a:xfrm>
            <a:off x="457200" y="1600200"/>
            <a:ext cx="8229600" cy="4600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b="0">
                <a:solidFill>
                  <a:srgbClr val="000000"/>
                </a:solidFill>
                <a:latin typeface="Calibri" pitchFamily="32" charset="0"/>
              </a:rPr>
              <a:t>Předškolní věk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(asi 3-6 let)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b="0">
                <a:solidFill>
                  <a:srgbClr val="000000"/>
                </a:solidFill>
                <a:latin typeface="Calibri" pitchFamily="32" charset="0"/>
              </a:rPr>
              <a:t>Mladší školní věk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– dítě navštěvuje první stupeň základní školy (asi  6-11 let)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b="0">
                <a:solidFill>
                  <a:srgbClr val="000000"/>
                </a:solidFill>
                <a:latin typeface="Calibri" pitchFamily="32" charset="0"/>
              </a:rPr>
              <a:t>Střední a starší školní věk</a:t>
            </a: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- puberta (asi kolem 13 – 15 let)</a:t>
            </a: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- adolescence (asi do 20 – 30 let)</a:t>
            </a: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000000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>
              <a:solidFill>
                <a:srgbClr val="000000"/>
              </a:solidFill>
              <a:latin typeface="Calibri" pitchFamily="32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2000" fill="hold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2000" fill="hold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2000" fill="hold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x-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0" dur="2000" fill="hold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 Box 1"/>
          <p:cNvSpPr txBox="1">
            <a:spLocks noChangeArrowheads="1"/>
          </p:cNvSpPr>
          <p:nvPr/>
        </p:nvSpPr>
        <p:spPr bwMode="auto">
          <a:xfrm>
            <a:off x="457200" y="1600200"/>
            <a:ext cx="8229600" cy="52911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b="0" dirty="0">
                <a:solidFill>
                  <a:srgbClr val="000000"/>
                </a:solidFill>
                <a:latin typeface="Calibri" pitchFamily="32" charset="0"/>
              </a:rPr>
              <a:t>Dospělost</a:t>
            </a: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 - mladší dospělost (asi 20 – 30 let)</a:t>
            </a: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 - střední dospělost (30 – 45 let)</a:t>
            </a: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 - pozdní dospělost (asi do 60 – 65 let)</a:t>
            </a: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 dirty="0">
              <a:solidFill>
                <a:srgbClr val="000000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b="0" dirty="0" smtClean="0">
                <a:solidFill>
                  <a:srgbClr val="000000"/>
                </a:solidFill>
                <a:latin typeface="Calibri" pitchFamily="32" charset="0"/>
              </a:rPr>
              <a:t>Stáří</a:t>
            </a:r>
            <a:r>
              <a:rPr lang="cs-CZ" altLang="cs-CZ" sz="3200" dirty="0" smtClean="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(po 60. – 65. roce)</a:t>
            </a: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 dirty="0">
              <a:solidFill>
                <a:srgbClr val="000000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 dirty="0">
              <a:solidFill>
                <a:srgbClr val="000000"/>
              </a:solidFill>
              <a:latin typeface="Calibri" pitchFamily="32" charset="0"/>
            </a:endParaRPr>
          </a:p>
          <a:p>
            <a:pPr marL="341313" indent="-341313">
              <a:spcBef>
                <a:spcPts val="8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3200" dirty="0">
              <a:solidFill>
                <a:srgbClr val="000000"/>
              </a:solidFill>
              <a:latin typeface="Calibri" pitchFamily="32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286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2000" fill="hold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72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2000" fill="hold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0" dur="2000" fill="hold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1159</TotalTime>
  <Words>487</Words>
  <Application>Microsoft Office PowerPoint</Application>
  <PresentationFormat>Předvádění na obrazovce (4:3)</PresentationFormat>
  <Paragraphs>56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106</cp:revision>
  <cp:lastPrinted>1601-01-01T00:00:00Z</cp:lastPrinted>
  <dcterms:created xsi:type="dcterms:W3CDTF">2009-11-04T09:04:13Z</dcterms:created>
  <dcterms:modified xsi:type="dcterms:W3CDTF">2014-06-26T10:50:40Z</dcterms:modified>
</cp:coreProperties>
</file>