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02" r:id="rId2"/>
    <p:sldId id="401" r:id="rId3"/>
    <p:sldId id="403" r:id="rId4"/>
    <p:sldId id="287" r:id="rId5"/>
    <p:sldId id="288" r:id="rId6"/>
    <p:sldId id="289" r:id="rId7"/>
    <p:sldId id="290" r:id="rId8"/>
    <p:sldId id="291" r:id="rId9"/>
    <p:sldId id="404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015" autoAdjust="0"/>
    <p:restoredTop sz="94624" autoAdjust="0"/>
  </p:normalViewPr>
  <p:slideViewPr>
    <p:cSldViewPr>
      <p:cViewPr varScale="1">
        <p:scale>
          <a:sx n="99" d="100"/>
          <a:sy n="99" d="100"/>
        </p:scale>
        <p:origin x="-342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124601925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360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7635385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62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462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40712999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56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900103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66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2297906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1576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881107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Psychické vlastnosti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psychických vlastnostech osobnosti.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je </a:t>
            </a:r>
            <a:r>
              <a:rPr lang="cs-CZ" sz="2200" dirty="0" smtClean="0"/>
              <a:t>využitelný </a:t>
            </a:r>
            <a:r>
              <a:rPr lang="cs-CZ" sz="2200" dirty="0" smtClean="0"/>
              <a:t>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000">
                <a:solidFill>
                  <a:srgbClr val="000000"/>
                </a:solidFill>
                <a:latin typeface="Calibri" pitchFamily="32" charset="0"/>
              </a:rPr>
              <a:t>Aa) Psychické vlastnosti osobnosti</a:t>
            </a:r>
          </a:p>
        </p:txBody>
      </p:sp>
      <p:sp>
        <p:nvSpPr>
          <p:cNvPr id="34818" name="Text Box 2"/>
          <p:cNvSpPr txBox="1">
            <a:spLocks noChangeArrowheads="1"/>
          </p:cNvSpPr>
          <p:nvPr/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41313">
              <a:spcBef>
                <a:spcPts val="75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Pro lepší porozumění osobnosti člověka budeme v následujícím textu rozlišovat a třídit jednotlivé vlastnosti osobnosti (strukturu osobnosti). Budeme se zabývat těmito vlastnostmi:</a:t>
            </a:r>
          </a:p>
          <a:p>
            <a:pPr marL="342900" indent="-341313">
              <a:spcBef>
                <a:spcPts val="750"/>
              </a:spcBef>
              <a:buClr>
                <a:srgbClr val="FF33CC"/>
              </a:buClr>
              <a:buFont typeface="Calibri" pitchFamily="32" charset="0"/>
              <a:buChar char="-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000">
                <a:solidFill>
                  <a:srgbClr val="FF33CC"/>
                </a:solidFill>
                <a:latin typeface="Calibri" pitchFamily="32" charset="0"/>
              </a:rPr>
              <a:t>Temperament</a:t>
            </a:r>
          </a:p>
          <a:p>
            <a:pPr marL="342900" indent="-341313">
              <a:spcBef>
                <a:spcPts val="750"/>
              </a:spcBef>
              <a:buClr>
                <a:srgbClr val="FF33CC"/>
              </a:buClr>
              <a:buFont typeface="Calibri" pitchFamily="32" charset="0"/>
              <a:buChar char="-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000">
                <a:solidFill>
                  <a:srgbClr val="FF33CC"/>
                </a:solidFill>
                <a:latin typeface="Calibri" pitchFamily="32" charset="0"/>
              </a:rPr>
              <a:t>Schopnosti</a:t>
            </a:r>
          </a:p>
          <a:p>
            <a:pPr marL="342900" indent="-341313">
              <a:spcBef>
                <a:spcPts val="750"/>
              </a:spcBef>
              <a:buClr>
                <a:srgbClr val="FF33CC"/>
              </a:buClr>
              <a:buFont typeface="Calibri" pitchFamily="32" charset="0"/>
              <a:buChar char="-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000">
                <a:solidFill>
                  <a:srgbClr val="FF33CC"/>
                </a:solidFill>
                <a:latin typeface="Calibri" pitchFamily="32" charset="0"/>
              </a:rPr>
              <a:t>Charakter</a:t>
            </a:r>
          </a:p>
          <a:p>
            <a:pPr marL="342900" indent="-341313">
              <a:spcBef>
                <a:spcPts val="750"/>
              </a:spcBef>
              <a:buClr>
                <a:srgbClr val="FF33CC"/>
              </a:buClr>
              <a:buFont typeface="Calibri" pitchFamily="32" charset="0"/>
              <a:buChar char="-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000">
                <a:solidFill>
                  <a:srgbClr val="FF33CC"/>
                </a:solidFill>
                <a:latin typeface="Calibri" pitchFamily="32" charset="0"/>
              </a:rPr>
              <a:t>Motivy a postoje</a:t>
            </a:r>
          </a:p>
          <a:p>
            <a:pPr marL="342900" indent="-341313">
              <a:spcBef>
                <a:spcPts val="750"/>
              </a:spcBef>
              <a:buClrTx/>
              <a:buFontTx/>
              <a:buNone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-  </a:t>
            </a:r>
            <a:r>
              <a:rPr lang="cs-CZ" altLang="cs-CZ" sz="3000">
                <a:solidFill>
                  <a:srgbClr val="FF33CC"/>
                </a:solidFill>
                <a:latin typeface="Calibri" pitchFamily="32" charset="0"/>
              </a:rPr>
              <a:t>Volní vlastnosti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 additive="repl">
                                        <p:cTn id="7" dur="5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2" dur="2000" fill="hold"/>
                                        <p:tgtEl>
                                          <p:spTgt spid="348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2000" fill="hold"/>
                                        <p:tgtEl>
                                          <p:spTgt spid="348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49" presetClass="entr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7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2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2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2000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36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1" dur="20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ext Box 1"/>
          <p:cNvSpPr txBox="1">
            <a:spLocks noChangeArrowheads="1"/>
          </p:cNvSpPr>
          <p:nvPr/>
        </p:nvSpPr>
        <p:spPr bwMode="auto">
          <a:xfrm>
            <a:off x="468313" y="236538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>
                <a:solidFill>
                  <a:srgbClr val="000000"/>
                </a:solidFill>
                <a:latin typeface="Calibri" pitchFamily="32" charset="0"/>
              </a:rPr>
              <a:t>Aa) Psych. vlastnosti osobnosti</a:t>
            </a:r>
            <a:r>
              <a:rPr lang="cs-CZ" altLang="cs-CZ" sz="3600">
                <a:solidFill>
                  <a:srgbClr val="FF0000"/>
                </a:solidFill>
                <a:latin typeface="Calibri" pitchFamily="32" charset="0"/>
              </a:rPr>
              <a:t>  </a:t>
            </a:r>
            <a:r>
              <a:rPr lang="cs-CZ" altLang="cs-CZ" sz="3600">
                <a:solidFill>
                  <a:srgbClr val="FF33CC"/>
                </a:solidFill>
                <a:latin typeface="Calibri" pitchFamily="32" charset="0"/>
              </a:rPr>
              <a:t>TEMPERAMENT</a:t>
            </a:r>
          </a:p>
        </p:txBody>
      </p:sp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750"/>
              </a:spcBef>
              <a:buClr>
                <a:srgbClr val="0099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0099FF"/>
                </a:solidFill>
                <a:latin typeface="Calibri" pitchFamily="32" charset="0"/>
              </a:rPr>
              <a:t>Temperament</a:t>
            </a: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 (z lat</a:t>
            </a:r>
            <a:r>
              <a:rPr lang="cs-CZ" altLang="cs-CZ" sz="3000" i="1">
                <a:solidFill>
                  <a:srgbClr val="000000"/>
                </a:solidFill>
                <a:latin typeface="Calibri" pitchFamily="32" charset="0"/>
              </a:rPr>
              <a:t>. temperamentum </a:t>
            </a: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= poměr) – soubor převážně vrozených psychických vlastností, které určují dynamiku celého prožívání a chování osobnosti (např. způsob reagování). Projevuje se zejména způsobem reagování člověka a zvláště tím, jak snadno reakce vznikají, jak jsou silné a jak rychle se střídají.</a:t>
            </a:r>
          </a:p>
          <a:p>
            <a:pPr marL="341313" indent="-341313">
              <a:spcBef>
                <a:spcPts val="750"/>
              </a:spcBef>
              <a:buClrTx/>
              <a:buFontTx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000">
                <a:solidFill>
                  <a:srgbClr val="000000"/>
                </a:solidFill>
                <a:latin typeface="Calibri" pitchFamily="32" charset="0"/>
              </a:rPr>
              <a:t>  Obecně se vlastnosti temperamentu považují za vrozené, i když se mohou výchovou a sebevýchovou do určité míry měnit.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2000" fill="hold"/>
                                        <p:tgtEl>
                                          <p:spTgt spid="358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358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3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4" dur="2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20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ext Box 1"/>
          <p:cNvSpPr txBox="1">
            <a:spLocks noChangeArrowheads="1"/>
          </p:cNvSpPr>
          <p:nvPr/>
        </p:nvSpPr>
        <p:spPr bwMode="auto">
          <a:xfrm>
            <a:off x="457200" y="-723900"/>
            <a:ext cx="8229600" cy="3138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000">
                <a:solidFill>
                  <a:srgbClr val="000000"/>
                </a:solidFill>
                <a:latin typeface="Calibri" pitchFamily="32" charset="0"/>
              </a:rPr>
              <a:t/>
            </a:r>
            <a:br>
              <a:rPr lang="cs-CZ" altLang="cs-CZ" sz="40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4000">
                <a:solidFill>
                  <a:srgbClr val="000000"/>
                </a:solidFill>
                <a:latin typeface="Calibri" pitchFamily="32" charset="0"/>
              </a:rPr>
              <a:t/>
            </a:r>
            <a:br>
              <a:rPr lang="cs-CZ" altLang="cs-CZ" sz="40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4000">
                <a:solidFill>
                  <a:srgbClr val="000000"/>
                </a:solidFill>
                <a:latin typeface="Calibri" pitchFamily="32" charset="0"/>
              </a:rPr>
              <a:t/>
            </a:r>
            <a:br>
              <a:rPr lang="cs-CZ" altLang="cs-CZ" sz="4000">
                <a:solidFill>
                  <a:srgbClr val="000000"/>
                </a:solidFill>
                <a:latin typeface="Calibri" pitchFamily="32" charset="0"/>
              </a:rPr>
            </a:br>
            <a:r>
              <a:rPr lang="cs-CZ" altLang="cs-CZ" sz="4000">
                <a:solidFill>
                  <a:srgbClr val="000000"/>
                </a:solidFill>
                <a:latin typeface="Calibri" pitchFamily="32" charset="0"/>
              </a:rPr>
              <a:t/>
            </a:r>
            <a:br>
              <a:rPr lang="cs-CZ" altLang="cs-CZ" sz="4000">
                <a:solidFill>
                  <a:srgbClr val="000000"/>
                </a:solidFill>
                <a:latin typeface="Calibri" pitchFamily="32" charset="0"/>
              </a:rPr>
            </a:br>
            <a:endParaRPr lang="cs-CZ" altLang="cs-CZ" sz="4000">
              <a:solidFill>
                <a:srgbClr val="000000"/>
              </a:solidFill>
              <a:latin typeface="Calibri" pitchFamily="32" charset="0"/>
            </a:endParaRPr>
          </a:p>
        </p:txBody>
      </p:sp>
      <p:sp>
        <p:nvSpPr>
          <p:cNvPr id="36866" name="Text Box 2"/>
          <p:cNvSpPr txBox="1">
            <a:spLocks noChangeArrowheads="1"/>
          </p:cNvSpPr>
          <p:nvPr/>
        </p:nvSpPr>
        <p:spPr bwMode="auto">
          <a:xfrm>
            <a:off x="457200" y="549275"/>
            <a:ext cx="8229600" cy="55768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Nejstarší teorii temperamentu vypracoval ve starověku řecký lékař Hippokrates a pak ji dále upravil lékař Galénos: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Lidé by podle souvislosti temperamentu se stavbou a činností těla zařazeni do čtyř skupin:</a:t>
            </a:r>
          </a:p>
          <a:p>
            <a:pPr marL="341313" indent="-341313">
              <a:spcBef>
                <a:spcPts val="8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Sangvinik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3200" i="1">
                <a:solidFill>
                  <a:srgbClr val="000000"/>
                </a:solidFill>
                <a:latin typeface="Calibri" pitchFamily="32" charset="0"/>
              </a:rPr>
              <a:t>(sanguis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= krev) – čilý, veselý, společenský, nestálý</a:t>
            </a:r>
          </a:p>
          <a:p>
            <a:pPr marL="341313" indent="-341313">
              <a:spcBef>
                <a:spcPts val="8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FF"/>
                </a:solidFill>
                <a:latin typeface="Calibri" pitchFamily="32" charset="0"/>
              </a:rPr>
              <a:t>Cholerik 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(</a:t>
            </a:r>
            <a:r>
              <a:rPr lang="cs-CZ" altLang="cs-CZ" sz="3200" i="1">
                <a:solidFill>
                  <a:srgbClr val="000000"/>
                </a:solidFill>
                <a:latin typeface="Calibri" pitchFamily="32" charset="0"/>
              </a:rPr>
              <a:t>cholé</a:t>
            </a:r>
            <a:r>
              <a:rPr lang="cs-CZ" altLang="cs-CZ" sz="3200">
                <a:solidFill>
                  <a:srgbClr val="000000"/>
                </a:solidFill>
                <a:latin typeface="Calibri" pitchFamily="32" charset="0"/>
              </a:rPr>
              <a:t> = žluč) – rychlý, samostatný, dráždivý, vzteklý, snadno se rozhněvá, ale i rychle uklidní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2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2000" fill="hold"/>
                                        <p:tgtEl>
                                          <p:spTgt spid="36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ext Box 2"/>
          <p:cNvSpPr txBox="1">
            <a:spLocks noChangeArrowheads="1"/>
          </p:cNvSpPr>
          <p:nvPr/>
        </p:nvSpPr>
        <p:spPr bwMode="auto">
          <a:xfrm>
            <a:off x="457200" y="549275"/>
            <a:ext cx="8229600" cy="55768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0000FF"/>
                </a:solidFill>
                <a:latin typeface="Calibri" pitchFamily="32" charset="0"/>
              </a:rPr>
              <a:t>Flegmatik </a:t>
            </a:r>
            <a:r>
              <a:rPr lang="cs-CZ" altLang="cs-CZ" sz="2800" i="1" dirty="0">
                <a:solidFill>
                  <a:srgbClr val="000000"/>
                </a:solidFill>
                <a:latin typeface="Calibri" pitchFamily="32" charset="0"/>
              </a:rPr>
              <a:t>(flegma  = </a:t>
            </a:r>
            <a:r>
              <a:rPr lang="cs-CZ" altLang="cs-CZ" sz="2800" i="1" dirty="0" smtClean="0">
                <a:solidFill>
                  <a:srgbClr val="000000"/>
                </a:solidFill>
                <a:latin typeface="Calibri" pitchFamily="32" charset="0"/>
              </a:rPr>
              <a:t>hlen)</a:t>
            </a:r>
            <a:r>
              <a:rPr lang="cs-CZ" altLang="cs-CZ" sz="2800" dirty="0" smtClean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– klidný až lhostejný, netečný, pomalý</a:t>
            </a:r>
          </a:p>
          <a:p>
            <a:pPr marL="341313" indent="-341313">
              <a:spcBef>
                <a:spcPts val="700"/>
              </a:spcBef>
              <a:buClr>
                <a:srgbClr val="0000FF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0000FF"/>
                </a:solidFill>
                <a:latin typeface="Calibri" pitchFamily="32" charset="0"/>
              </a:rPr>
              <a:t>Melancholik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 (</a:t>
            </a:r>
            <a:r>
              <a:rPr lang="cs-CZ" altLang="cs-CZ" sz="2800" i="1" dirty="0" err="1">
                <a:solidFill>
                  <a:srgbClr val="000000"/>
                </a:solidFill>
                <a:latin typeface="Calibri" pitchFamily="32" charset="0"/>
              </a:rPr>
              <a:t>melaina</a:t>
            </a:r>
            <a:r>
              <a:rPr lang="cs-CZ" altLang="cs-CZ" sz="2800" i="1" dirty="0">
                <a:solidFill>
                  <a:srgbClr val="000000"/>
                </a:solidFill>
                <a:latin typeface="Calibri" pitchFamily="32" charset="0"/>
              </a:rPr>
              <a:t> </a:t>
            </a:r>
            <a:r>
              <a:rPr lang="cs-CZ" altLang="cs-CZ" sz="2800" i="1" dirty="0" err="1">
                <a:solidFill>
                  <a:srgbClr val="000000"/>
                </a:solidFill>
                <a:latin typeface="Calibri" pitchFamily="32" charset="0"/>
              </a:rPr>
              <a:t>cholé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 = černá žluč) – vážný, svědomitý, zodpovědný, často bojácný, skleslý</a:t>
            </a:r>
          </a:p>
          <a:p>
            <a:pPr marL="341313" indent="-341313">
              <a:spcBef>
                <a:spcPts val="700"/>
              </a:spcBef>
              <a:buFont typeface="Arial" charset="0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2800" dirty="0">
              <a:solidFill>
                <a:srgbClr val="000000"/>
              </a:solidFill>
              <a:latin typeface="Calibri" pitchFamily="32" charset="0"/>
            </a:endParaRPr>
          </a:p>
          <a:p>
            <a:pPr marL="341313" indent="-341313">
              <a:spcBef>
                <a:spcPts val="7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Tato typologie se po různých úpravách používá </a:t>
            </a:r>
            <a:r>
              <a:rPr lang="cs-CZ" altLang="cs-CZ" sz="2800" dirty="0" smtClean="0">
                <a:solidFill>
                  <a:srgbClr val="000000"/>
                </a:solidFill>
                <a:latin typeface="Calibri" pitchFamily="32" charset="0"/>
              </a:rPr>
              <a:t>dodnes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, i když současná věda vysvětluje rozdíly v </a:t>
            </a:r>
            <a:r>
              <a:rPr lang="cs-CZ" altLang="cs-CZ" sz="2800" dirty="0" err="1">
                <a:solidFill>
                  <a:srgbClr val="000000"/>
                </a:solidFill>
                <a:latin typeface="Calibri" pitchFamily="32" charset="0"/>
              </a:rPr>
              <a:t>temperamentových</a:t>
            </a:r>
            <a:r>
              <a:rPr lang="cs-CZ" altLang="cs-CZ" sz="2800" dirty="0">
                <a:solidFill>
                  <a:srgbClr val="000000"/>
                </a:solidFill>
                <a:latin typeface="Calibri" pitchFamily="32" charset="0"/>
              </a:rPr>
              <a:t> vlastnostech nikoli tělesnými tekutinami, ale vlastnostmi nervových procesů. (teorie I.P. Pavlova, který je zakladatelem teorie o vyšší nerv. soustavě.</a:t>
            </a:r>
          </a:p>
        </p:txBody>
      </p:sp>
      <p:sp>
        <p:nvSpPr>
          <p:cNvPr id="35842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altLang="cs-CZ" sz="4400" dirty="0">
              <a:solidFill>
                <a:srgbClr val="000000"/>
              </a:solidFill>
              <a:latin typeface="Calibri" pitchFamily="32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"/>
                                  </p:iterate>
                                  <p:childTnLst>
                                    <p:set>
                                      <p:cBhvr additive="repl">
                                        <p:cTn id="6" dur="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additive="repl">
                                        <p:cTn id="7" dur="2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rgb(-103,51,51)"/>
                                          </p:val>
                                        </p:tav>
                                        <p:tav tm="50000">
                                          <p:val>
                                            <p:strVal val="rgb(-103,-103,0)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 additive="repl">
                                        <p:cTn id="8" dur="2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rgb(-103,51,51)"/>
                                          </p:val>
                                        </p:tav>
                                        <p:tav tm="50000">
                                          <p:val>
                                            <p:strVal val="rgb(-103,-103,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 additive="repl">
                                        <p:cTn id="9" dur="2000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" name="Text Box 1"/>
          <p:cNvSpPr txBox="1">
            <a:spLocks noChangeArrowheads="1"/>
          </p:cNvSpPr>
          <p:nvPr/>
        </p:nvSpPr>
        <p:spPr bwMode="auto">
          <a:xfrm>
            <a:off x="609600" y="404813"/>
            <a:ext cx="8229600" cy="11890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3600" dirty="0">
                <a:solidFill>
                  <a:srgbClr val="4F81BD"/>
                </a:solidFill>
                <a:latin typeface="Calibri" pitchFamily="32" charset="0"/>
              </a:rPr>
              <a:t>Švýcarský psycholog Jung rozlišil dva typy osobnosti:</a:t>
            </a:r>
          </a:p>
        </p:txBody>
      </p:sp>
      <p:sp>
        <p:nvSpPr>
          <p:cNvPr id="11" name="Text Box 2"/>
          <p:cNvSpPr txBox="1">
            <a:spLocks noChangeArrowheads="1"/>
          </p:cNvSpPr>
          <p:nvPr/>
        </p:nvSpPr>
        <p:spPr bwMode="auto">
          <a:xfrm>
            <a:off x="609600" y="1752600"/>
            <a:ext cx="8229600" cy="4525963"/>
          </a:xfrm>
          <a:prstGeom prst="rect">
            <a:avLst/>
          </a:prstGeom>
          <a:noFill/>
          <a:ln w="9360">
            <a:solidFill>
              <a:srgbClr val="800080"/>
            </a:solidFill>
            <a:miter lim="800000"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Clr>
                <a:srgbClr val="80008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800080"/>
                </a:solidFill>
                <a:latin typeface="Calibri" pitchFamily="32" charset="0"/>
              </a:rPr>
              <a:t>Introvert 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– člověk zaměřený do svého nitra, plachý a nejistý, málo průbojný, s intenzivním vnitřním životem a hlubokými city</a:t>
            </a:r>
          </a:p>
          <a:p>
            <a:pPr marL="341313" indent="-341313">
              <a:spcBef>
                <a:spcPts val="800"/>
              </a:spcBef>
              <a:buClr>
                <a:srgbClr val="800080"/>
              </a:buClr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 dirty="0">
                <a:solidFill>
                  <a:srgbClr val="800080"/>
                </a:solidFill>
                <a:latin typeface="Calibri" pitchFamily="32" charset="0"/>
              </a:rPr>
              <a:t>Extrovert </a:t>
            </a:r>
            <a:r>
              <a:rPr lang="cs-CZ" altLang="cs-CZ" sz="3200" dirty="0">
                <a:solidFill>
                  <a:srgbClr val="000000"/>
                </a:solidFill>
                <a:latin typeface="Calibri" pitchFamily="32" charset="0"/>
              </a:rPr>
              <a:t>– člověk zaměřený na vnější svět, společenský, přístupný, otevřený, aktivní, snadno přizpůsobivý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 additive="repl"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 additive="repl"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1167</TotalTime>
  <Words>479</Words>
  <Application>Microsoft Office PowerPoint</Application>
  <PresentationFormat>Předvádění na obrazovce (4:3)</PresentationFormat>
  <Paragraphs>50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107</cp:revision>
  <cp:lastPrinted>1601-01-01T00:00:00Z</cp:lastPrinted>
  <dcterms:created xsi:type="dcterms:W3CDTF">2009-11-04T09:04:13Z</dcterms:created>
  <dcterms:modified xsi:type="dcterms:W3CDTF">2014-06-26T10:44:33Z</dcterms:modified>
</cp:coreProperties>
</file>