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1"/>
  </p:notesMasterIdLst>
  <p:sldIdLst>
    <p:sldId id="406" r:id="rId2"/>
    <p:sldId id="405" r:id="rId3"/>
    <p:sldId id="407" r:id="rId4"/>
    <p:sldId id="294" r:id="rId5"/>
    <p:sldId id="295" r:id="rId6"/>
    <p:sldId id="296" r:id="rId7"/>
    <p:sldId id="297" r:id="rId8"/>
    <p:sldId id="409" r:id="rId9"/>
    <p:sldId id="408" r:id="rId1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F00FF"/>
    <a:srgbClr val="FF3300"/>
    <a:srgbClr val="00FF00"/>
    <a:srgbClr val="00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15" autoAdjust="0"/>
    <p:restoredTop sz="94624" autoAdjust="0"/>
  </p:normalViewPr>
  <p:slideViewPr>
    <p:cSldViewPr>
      <p:cViewPr varScale="1">
        <p:scale>
          <a:sx n="99" d="100"/>
          <a:sy n="99" d="100"/>
        </p:scale>
        <p:origin x="-342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126" y="64338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xmlns="" val="13923230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1032DC54-DDA7-4A20-8A1B-9237F47FEBC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97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561253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07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5506330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17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5334820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28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2769513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8C836-9561-4178-9704-A7EA054F5E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E3EE8-9C30-4130-AA70-3EF73482CB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064DE-1D80-4FCC-BDA0-E66C877AC9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98EC4-FFF5-464E-9FFF-F06EDFAF8E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A19A5-0464-4D80-8FD1-23250710F2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436B6-26A2-4967-8FB5-3F47FA62C8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A9FC2E-511A-411E-A4A5-C7C14B3267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AEA6A-FC37-4D8F-AF57-1B76152658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1DD21-ED6D-4BB6-9E0B-D3B35BB00D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139D3-17A4-432D-980C-3B8B8B5EC1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59F24-25C4-436A-8677-EB32FE9E22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457200" y="6308725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308725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08725"/>
            <a:ext cx="2132013" cy="4587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0">
                <a:solidFill>
                  <a:srgbClr val="000000"/>
                </a:solidFill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6520D821-DB90-47AF-BAD8-52624BBD50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4294967295"/>
          </p:nvPr>
        </p:nvSpPr>
        <p:spPr>
          <a:xfrm>
            <a:off x="827584" y="6356350"/>
            <a:ext cx="7632848" cy="365125"/>
          </a:xfrm>
          <a:prstGeom prst="rect">
            <a:avLst/>
          </a:prstGeo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5050096"/>
              </p:ext>
            </p:extLst>
          </p:nvPr>
        </p:nvGraphicFramePr>
        <p:xfrm>
          <a:off x="1007604" y="2924944"/>
          <a:ext cx="7248961" cy="33585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8.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Eva Divišová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</a:t>
                      </a: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Aplikovaná psychologie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4.9.2013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3476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9796" y="2924944"/>
            <a:ext cx="7772400" cy="1037977"/>
          </a:xfrm>
        </p:spPr>
        <p:txBody>
          <a:bodyPr/>
          <a:lstStyle/>
          <a:p>
            <a:r>
              <a:rPr lang="cs-CZ" dirty="0" smtClean="0"/>
              <a:t>TÉMA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499992" y="5733256"/>
            <a:ext cx="4024536" cy="553616"/>
          </a:xfrm>
        </p:spPr>
        <p:txBody>
          <a:bodyPr>
            <a:normAutofit lnSpcReduction="10000"/>
          </a:bodyPr>
          <a:lstStyle/>
          <a:p>
            <a:pPr algn="r"/>
            <a:r>
              <a:rPr lang="cs-CZ" dirty="0" smtClean="0"/>
              <a:t>Mgr. Eva Divišová		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5661248"/>
            <a:ext cx="4499992" cy="58477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Schopnosti</a:t>
            </a:r>
            <a:endParaRPr lang="cs-CZ" dirty="0"/>
          </a:p>
        </p:txBody>
      </p:sp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4294967295"/>
          </p:nvPr>
        </p:nvSpPr>
        <p:spPr>
          <a:xfrm>
            <a:off x="2051720" y="6309320"/>
            <a:ext cx="6696744" cy="365125"/>
          </a:xfrm>
          <a:prstGeom prst="rect">
            <a:avLst/>
          </a:prstGeo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64803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Materiál je možno využít pro rozšíření učiva předmětu aplikovaná psychologie. Je určen pro 1. ročníky střední školy. DUM je vytvořen jako prezentace, obsahuje základní informace o základních typech temperamentu a schopnostech.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DUM je vytvořen ve formě prezentace a je </a:t>
            </a:r>
            <a:r>
              <a:rPr lang="cs-CZ" sz="2200" dirty="0" smtClean="0"/>
              <a:t>využitelný </a:t>
            </a:r>
            <a:r>
              <a:rPr lang="cs-CZ" sz="2200" dirty="0" smtClean="0"/>
              <a:t>v rámci interaktivního vzdělávání.</a:t>
            </a:r>
          </a:p>
        </p:txBody>
      </p:sp>
    </p:spTree>
    <p:extLst>
      <p:ext uri="{BB962C8B-B14F-4D97-AF65-F5344CB8AC3E}">
        <p14:creationId xmlns:p14="http://schemas.microsoft.com/office/powerpoint/2010/main" xmlns="" val="919965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>
                <a:solidFill>
                  <a:srgbClr val="800080"/>
                </a:solidFill>
                <a:latin typeface="Calibri" pitchFamily="32" charset="0"/>
              </a:rPr>
              <a:t>Na výzkum I.P. Pavlova,</a:t>
            </a:r>
          </a:p>
        </p:txBody>
      </p:sp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5843588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800">
                <a:solidFill>
                  <a:srgbClr val="000000"/>
                </a:solidFill>
                <a:latin typeface="Calibri" pitchFamily="32" charset="0"/>
              </a:rPr>
              <a:t>který na základě zkoumání nervových procesů (síly, vyrovnanosti a pohyblivosti) rozlišil typy vyšší nervové činnosti, navázal volně psycholog H.J. Eyseck, jenž vytvořil model osobnosti, ve kterém užívá základních termínů introverze – extroverze a stabilita – labilita.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4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3600">
                <a:solidFill>
                  <a:srgbClr val="4F81BD"/>
                </a:solidFill>
                <a:latin typeface="Calibri" pitchFamily="32" charset="0"/>
              </a:rPr>
              <a:t>Model temperamentu podle H.J. Eysencka</a:t>
            </a:r>
          </a:p>
        </p:txBody>
      </p:sp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4038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800">
                <a:solidFill>
                  <a:srgbClr val="000000"/>
                </a:solidFill>
                <a:latin typeface="Calibri" pitchFamily="32" charset="0"/>
              </a:rPr>
              <a:t>Většinu lidí nelze jednoznačně zařadit do určitého typu, vlastnosti se většinou vzájemně kombinují.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repl">
                                        <p:cTn id="7" dur="5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12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1"/>
          <p:cNvSpPr txBox="1">
            <a:spLocks noChangeArrowheads="1"/>
          </p:cNvSpPr>
          <p:nvPr/>
        </p:nvSpPr>
        <p:spPr bwMode="auto">
          <a:xfrm>
            <a:off x="395288" y="236538"/>
            <a:ext cx="8229600" cy="11890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3600" dirty="0" smtClean="0">
                <a:solidFill>
                  <a:srgbClr val="000000"/>
                </a:solidFill>
                <a:latin typeface="Calibri" pitchFamily="32" charset="0"/>
              </a:rPr>
              <a:t>Psych.vlastnosti </a:t>
            </a:r>
            <a:r>
              <a:rPr lang="cs-CZ" altLang="cs-CZ" sz="3600" dirty="0">
                <a:solidFill>
                  <a:srgbClr val="000000"/>
                </a:solidFill>
                <a:latin typeface="Calibri" pitchFamily="32" charset="0"/>
              </a:rPr>
              <a:t>osobnosti</a:t>
            </a:r>
            <a:r>
              <a:rPr lang="cs-CZ" altLang="cs-CZ" sz="3600" dirty="0">
                <a:solidFill>
                  <a:srgbClr val="FF0000"/>
                </a:solidFill>
                <a:latin typeface="Calibri" pitchFamily="32" charset="0"/>
              </a:rPr>
              <a:t/>
            </a:r>
            <a:br>
              <a:rPr lang="cs-CZ" altLang="cs-CZ" sz="3600" dirty="0">
                <a:solidFill>
                  <a:srgbClr val="FF0000"/>
                </a:solidFill>
                <a:latin typeface="Calibri" pitchFamily="32" charset="0"/>
              </a:rPr>
            </a:br>
            <a:r>
              <a:rPr lang="cs-CZ" altLang="cs-CZ" sz="3600" dirty="0">
                <a:solidFill>
                  <a:srgbClr val="FF33CC"/>
                </a:solidFill>
                <a:latin typeface="Calibri" pitchFamily="32" charset="0"/>
              </a:rPr>
              <a:t>SCHOPNOSTI</a:t>
            </a:r>
          </a:p>
        </p:txBody>
      </p:sp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0099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800">
                <a:solidFill>
                  <a:srgbClr val="0099FF"/>
                </a:solidFill>
                <a:latin typeface="Calibri" pitchFamily="32" charset="0"/>
              </a:rPr>
              <a:t>Schopnosti</a:t>
            </a:r>
            <a:r>
              <a:rPr lang="cs-CZ" altLang="cs-CZ" sz="2800">
                <a:solidFill>
                  <a:srgbClr val="000000"/>
                </a:solidFill>
                <a:latin typeface="Calibri" pitchFamily="32" charset="0"/>
              </a:rPr>
              <a:t> jsou vlastnosti osobnosti, které jsou předpokladem pro úspěšné vykonávání určité činnosti, jsou ukazatelem toho, jaký rozdíl bude v kvalitě, rychlosti a snadnosti osvojení si určitého výkonu u různých lidí za stejných vnějších podmínek</a:t>
            </a: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800">
                <a:solidFill>
                  <a:srgbClr val="000000"/>
                </a:solidFill>
                <a:latin typeface="Calibri" pitchFamily="32" charset="0"/>
              </a:rPr>
              <a:t>Schopnosti se vyvíjejí na základě vrozených anatomicko-fyziologických dispozic člověka, které nazýváme </a:t>
            </a:r>
            <a:r>
              <a:rPr lang="cs-CZ" altLang="cs-CZ" sz="2800">
                <a:solidFill>
                  <a:srgbClr val="FF33CC"/>
                </a:solidFill>
                <a:latin typeface="Calibri" pitchFamily="32" charset="0"/>
              </a:rPr>
              <a:t>vlohy.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44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 additive="repl">
                                        <p:cTn id="12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ChangeArrowheads="1"/>
          </p:cNvSpPr>
          <p:nvPr/>
        </p:nvSpPr>
        <p:spPr bwMode="auto">
          <a:xfrm>
            <a:off x="457200" y="292119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>
                <a:solidFill>
                  <a:srgbClr val="FF0000"/>
                </a:solidFill>
                <a:latin typeface="Calibri" pitchFamily="32" charset="0"/>
              </a:rPr>
              <a:t>Stupně schopností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57200" y="1617681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0099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800" dirty="0">
                <a:solidFill>
                  <a:srgbClr val="0099FF"/>
                </a:solidFill>
                <a:latin typeface="Calibri" pitchFamily="32" charset="0"/>
              </a:rPr>
              <a:t>Nadání</a:t>
            </a:r>
            <a:r>
              <a:rPr lang="cs-CZ" altLang="cs-CZ" sz="2800" dirty="0">
                <a:solidFill>
                  <a:srgbClr val="000000"/>
                </a:solidFill>
                <a:latin typeface="Calibri" pitchFamily="32" charset="0"/>
              </a:rPr>
              <a:t> - souhrn schopností určitého druhu, který umožňuje pozoruhodné až nadprůměrné výkony v určité oblasti činnosti</a:t>
            </a:r>
          </a:p>
          <a:p>
            <a:pPr marL="341313" indent="-341313">
              <a:spcBef>
                <a:spcPts val="700"/>
              </a:spcBef>
              <a:buClr>
                <a:srgbClr val="0099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800" dirty="0">
                <a:solidFill>
                  <a:srgbClr val="0099FF"/>
                </a:solidFill>
                <a:latin typeface="Calibri" pitchFamily="32" charset="0"/>
              </a:rPr>
              <a:t>Talent </a:t>
            </a:r>
            <a:r>
              <a:rPr lang="cs-CZ" altLang="cs-CZ" sz="2800" dirty="0">
                <a:solidFill>
                  <a:srgbClr val="000000"/>
                </a:solidFill>
                <a:latin typeface="Calibri" pitchFamily="32" charset="0"/>
              </a:rPr>
              <a:t>- zvlášť vysoce rozvinutý souhrn schopností, který umožňuje pozoruhodné až nadprůměrné výkony v určité oblasti činnosti</a:t>
            </a:r>
          </a:p>
          <a:p>
            <a:pPr marL="341313" indent="-341313">
              <a:spcBef>
                <a:spcPts val="700"/>
              </a:spcBef>
              <a:buClr>
                <a:srgbClr val="0099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2800" dirty="0">
                <a:solidFill>
                  <a:srgbClr val="0099FF"/>
                </a:solidFill>
                <a:latin typeface="Calibri" pitchFamily="32" charset="0"/>
              </a:rPr>
              <a:t>Genialita </a:t>
            </a:r>
            <a:r>
              <a:rPr lang="cs-CZ" altLang="cs-CZ" sz="2800" dirty="0">
                <a:solidFill>
                  <a:srgbClr val="000000"/>
                </a:solidFill>
                <a:latin typeface="Calibri" pitchFamily="32" charset="0"/>
              </a:rPr>
              <a:t>- mimořádně rozvinutý talent, který umožňuje vytvářet vrcholná díla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3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18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19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20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21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22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23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24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25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6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0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35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36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37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38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39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40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41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42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6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7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8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52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53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54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55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56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57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58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59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repl"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000">
                <a:solidFill>
                  <a:srgbClr val="FF0000"/>
                </a:solidFill>
                <a:latin typeface="Calibri" pitchFamily="32" charset="0"/>
              </a:rPr>
              <a:t>Rozlišují se různé schopnosti:</a:t>
            </a: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-341313">
              <a:spcBef>
                <a:spcPts val="8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cs-CZ" altLang="cs-CZ" sz="3200" dirty="0">
                <a:solidFill>
                  <a:srgbClr val="FF0000"/>
                </a:solidFill>
                <a:latin typeface="Calibri" pitchFamily="32" charset="0"/>
              </a:rPr>
              <a:t>§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 </a:t>
            </a:r>
            <a:r>
              <a:rPr lang="cs-CZ" altLang="cs-CZ" sz="3200" dirty="0">
                <a:solidFill>
                  <a:srgbClr val="800080"/>
                </a:solidFill>
                <a:latin typeface="Calibri" pitchFamily="32" charset="0"/>
              </a:rPr>
              <a:t>verbální 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- schopnost chápat a vyjadřovat složité vztahy zprostředkované slovy</a:t>
            </a:r>
          </a:p>
          <a:p>
            <a:pPr marL="342900" indent="-341313">
              <a:spcBef>
                <a:spcPts val="8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cs-CZ" altLang="cs-CZ" sz="3200" dirty="0">
                <a:solidFill>
                  <a:srgbClr val="FF0000"/>
                </a:solidFill>
                <a:latin typeface="Calibri" pitchFamily="32" charset="0"/>
              </a:rPr>
              <a:t>§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 </a:t>
            </a:r>
            <a:r>
              <a:rPr lang="cs-CZ" altLang="cs-CZ" sz="3200" dirty="0">
                <a:solidFill>
                  <a:srgbClr val="800080"/>
                </a:solidFill>
                <a:latin typeface="Calibri" pitchFamily="32" charset="0"/>
              </a:rPr>
              <a:t>prostorová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 představivost - orientace v prostoru, vizualizace (schopnost představit si vzájemné vztahy předmětů v určitých polohách)</a:t>
            </a:r>
          </a:p>
          <a:p>
            <a:pPr marL="342900" indent="-341313">
              <a:spcBef>
                <a:spcPts val="8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cs-CZ" altLang="cs-CZ" sz="3200" dirty="0">
                <a:solidFill>
                  <a:srgbClr val="FF0000"/>
                </a:solidFill>
                <a:latin typeface="Calibri" pitchFamily="32" charset="0"/>
              </a:rPr>
              <a:t>§ </a:t>
            </a:r>
            <a:r>
              <a:rPr lang="cs-CZ" altLang="cs-CZ" sz="3200" dirty="0">
                <a:solidFill>
                  <a:srgbClr val="800080"/>
                </a:solidFill>
                <a:latin typeface="Calibri" pitchFamily="32" charset="0"/>
              </a:rPr>
              <a:t>numerická</a:t>
            </a:r>
            <a:r>
              <a:rPr lang="cs-CZ" altLang="cs-CZ" sz="3200" dirty="0">
                <a:solidFill>
                  <a:srgbClr val="000000"/>
                </a:solidFill>
                <a:latin typeface="Calibri" pitchFamily="32" charset="0"/>
              </a:rPr>
              <a:t> - schopnost operací s číselnými symboly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mph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8" presetClass="emph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8" presetClass="emph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 additive="repl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647564" y="404664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2pPr>
            <a:lvl3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3pPr>
            <a:lvl4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4pPr>
            <a:lvl5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5pPr>
            <a:lvl6pPr marL="25146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6pPr>
            <a:lvl7pPr marL="29718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7pPr>
            <a:lvl8pPr marL="34290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8pPr>
            <a:lvl9pPr marL="38862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9pPr>
          </a:lstStyle>
          <a:p>
            <a:r>
              <a:rPr lang="cs-CZ" u="none" dirty="0" smtClean="0"/>
              <a:t>Literatura</a:t>
            </a:r>
            <a:endParaRPr lang="cs-CZ" u="none" dirty="0"/>
          </a:p>
        </p:txBody>
      </p:sp>
      <p:sp>
        <p:nvSpPr>
          <p:cNvPr id="3" name="Podnadpis 2"/>
          <p:cNvSpPr>
            <a:spLocks noGrp="1"/>
          </p:cNvSpPr>
          <p:nvPr/>
        </p:nvSpPr>
        <p:spPr bwMode="auto">
          <a:xfrm>
            <a:off x="791580" y="1628800"/>
            <a:ext cx="7704856" cy="482453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0" indent="0" algn="ctr" defTabSz="449263" rtl="0" eaLnBrk="0" fontAlgn="base" hangingPunct="0"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49263" rtl="0" eaLnBrk="0" fontAlgn="base" hangingPunct="0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0" u="none" dirty="0" err="1" smtClean="0"/>
              <a:t>Emmert</a:t>
            </a:r>
            <a:r>
              <a:rPr lang="cs-CZ" b="0" u="none" dirty="0" smtClean="0"/>
              <a:t>, František. Odmaturuj! ze společenských věd. </a:t>
            </a:r>
            <a:r>
              <a:rPr lang="cs-CZ" b="0" u="none" dirty="0" err="1" smtClean="0"/>
              <a:t>Vyd</a:t>
            </a:r>
            <a:r>
              <a:rPr lang="cs-CZ" b="0" u="none" dirty="0" smtClean="0"/>
              <a:t>. Brno: DIDAKTIS, 2003, 224 s. Odmaturuj! ISBN 80-86285-68-5.</a:t>
            </a:r>
          </a:p>
          <a:p>
            <a:pPr algn="l"/>
            <a:endParaRPr lang="cs-CZ" u="non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1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1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</TotalTime>
  <Words>383</Words>
  <Application>Microsoft Office PowerPoint</Application>
  <PresentationFormat>Předvádění na obrazovce (4:3)</PresentationFormat>
  <Paragraphs>43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TÉMA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Psychologie</dc:title>
  <dc:creator>Uživatel</dc:creator>
  <cp:lastModifiedBy>Dum</cp:lastModifiedBy>
  <cp:revision>110</cp:revision>
  <cp:lastPrinted>1601-01-01T00:00:00Z</cp:lastPrinted>
  <dcterms:created xsi:type="dcterms:W3CDTF">2009-11-04T09:04:13Z</dcterms:created>
  <dcterms:modified xsi:type="dcterms:W3CDTF">2014-06-26T10:40:28Z</dcterms:modified>
</cp:coreProperties>
</file>