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414" r:id="rId2"/>
    <p:sldId id="413" r:id="rId3"/>
    <p:sldId id="415" r:id="rId4"/>
    <p:sldId id="303" r:id="rId5"/>
    <p:sldId id="304" r:id="rId6"/>
    <p:sldId id="305" r:id="rId7"/>
    <p:sldId id="306" r:id="rId8"/>
    <p:sldId id="307" r:id="rId9"/>
    <p:sldId id="416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015" autoAdjust="0"/>
    <p:restoredTop sz="94624" autoAdjust="0"/>
  </p:normalViewPr>
  <p:slideViewPr>
    <p:cSldViewPr>
      <p:cViewPr varScale="1">
        <p:scale>
          <a:sx n="99" d="100"/>
          <a:sy n="99" d="100"/>
        </p:scale>
        <p:origin x="-342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11377590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6896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6729612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6998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9667317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101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0829763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203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5074971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305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103969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5661248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Tvořivost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tvořivosti a charakteru.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je </a:t>
            </a:r>
            <a:r>
              <a:rPr lang="cs-CZ" sz="2200" dirty="0" smtClean="0"/>
              <a:t>využitelný </a:t>
            </a:r>
            <a:r>
              <a:rPr lang="cs-CZ" sz="2200" dirty="0" smtClean="0"/>
              <a:t>v rámci interaktivního vzdělávání.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"/>
          <p:cNvSpPr txBox="1">
            <a:spLocks noChangeArrowheads="1"/>
          </p:cNvSpPr>
          <p:nvPr/>
        </p:nvSpPr>
        <p:spPr bwMode="auto">
          <a:xfrm>
            <a:off x="457200" y="252413"/>
            <a:ext cx="82296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3600">
                <a:solidFill>
                  <a:srgbClr val="99FF33"/>
                </a:solidFill>
                <a:latin typeface="Calibri" pitchFamily="32" charset="0"/>
              </a:rPr>
              <a:t>Se schopnostmi souvisí i další psychologické pojmy</a:t>
            </a:r>
          </a:p>
        </p:txBody>
      </p:sp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80000"/>
              </a:lnSpc>
              <a:spcBef>
                <a:spcPts val="700"/>
              </a:spcBef>
              <a:buClr>
                <a:srgbClr val="FF00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dirty="0">
                <a:solidFill>
                  <a:srgbClr val="FF0000"/>
                </a:solidFill>
                <a:latin typeface="Calibri" pitchFamily="32" charset="0"/>
              </a:rPr>
              <a:t>Dovednosti, vědomosti, návyky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Clr>
                <a:srgbClr val="FF00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dirty="0">
                <a:solidFill>
                  <a:srgbClr val="FF0000"/>
                </a:solidFill>
                <a:latin typeface="Calibri" pitchFamily="32" charset="0"/>
              </a:rPr>
              <a:t>DOVEDNOST </a:t>
            </a:r>
            <a:r>
              <a:rPr lang="cs-CZ" altLang="cs-CZ" sz="2800" dirty="0">
                <a:solidFill>
                  <a:srgbClr val="000000"/>
                </a:solidFill>
                <a:latin typeface="Calibri" pitchFamily="32" charset="0"/>
              </a:rPr>
              <a:t>– je učením získaná dispozice ke správnému, rychlému a úspornému vykonávání určité činnosti (fyzické i psychické) vhodnou metodou.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Clr>
                <a:srgbClr val="FF00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dirty="0">
                <a:solidFill>
                  <a:srgbClr val="FF0000"/>
                </a:solidFill>
                <a:latin typeface="Calibri" pitchFamily="32" charset="0"/>
              </a:rPr>
              <a:t>VĚDOMOST</a:t>
            </a:r>
            <a:r>
              <a:rPr lang="cs-CZ" altLang="cs-CZ" sz="2800" dirty="0">
                <a:solidFill>
                  <a:srgbClr val="000000"/>
                </a:solidFill>
                <a:latin typeface="Calibri" pitchFamily="32" charset="0"/>
              </a:rPr>
              <a:t> – je učením osvojený poznatek, tj. zapamatovaný a pochopený fakt (informace) nebo vztah mezi fakty v podobě pojmu, pravidla, vzorce apod.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Clr>
                <a:srgbClr val="FF00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dirty="0">
                <a:solidFill>
                  <a:srgbClr val="FF0000"/>
                </a:solidFill>
                <a:latin typeface="Calibri" pitchFamily="32" charset="0"/>
              </a:rPr>
              <a:t>NÁVYK</a:t>
            </a:r>
            <a:r>
              <a:rPr lang="cs-CZ" altLang="cs-CZ" sz="2800" dirty="0">
                <a:solidFill>
                  <a:srgbClr val="000000"/>
                </a:solidFill>
                <a:latin typeface="Calibri" pitchFamily="32" charset="0"/>
              </a:rPr>
              <a:t> – je opakováním získaný sklon k vykonávání určité činnosti, zautomatizovaný, bez potřeby uvědomělé kontroly.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0" presetClass="entr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0" presetClass="entr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0" presetClass="entr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0" presetClass="entr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6" presetClass="entr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repl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additive="repl">
                                        <p:cTn id="4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 additive="repl">
                                        <p:cTn id="4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 additive="repl"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 additive="repl"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repl"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50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1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str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2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3" dur="33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4" dur="1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repl">
                                        <p:cTn id="55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repl">
                                        <p:cTn id="56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57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repl">
                                        <p:cTn id="58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59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repl">
                                        <p:cTn id="60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61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repl">
                                        <p:cTn id="62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99FF33"/>
                </a:solidFill>
                <a:latin typeface="Calibri" pitchFamily="32" charset="0"/>
              </a:rPr>
              <a:t>TVOŘIVOST</a:t>
            </a: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468313" y="1844675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00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0000"/>
                </a:solidFill>
                <a:latin typeface="Calibri" pitchFamily="32" charset="0"/>
              </a:rPr>
              <a:t>(kreativita, lat.</a:t>
            </a:r>
            <a:r>
              <a:rPr lang="cs-CZ" altLang="cs-CZ" sz="3200" i="1">
                <a:solidFill>
                  <a:srgbClr val="FF0000"/>
                </a:solidFill>
                <a:latin typeface="Calibri" pitchFamily="32" charset="0"/>
              </a:rPr>
              <a:t> Creo</a:t>
            </a:r>
            <a:r>
              <a:rPr lang="cs-CZ" altLang="cs-CZ" sz="3200">
                <a:solidFill>
                  <a:srgbClr val="FF0000"/>
                </a:solidFill>
                <a:latin typeface="Calibri" pitchFamily="32" charset="0"/>
              </a:rPr>
              <a:t> = tvořím) je zvláštní soubor schopností, které umožňují tvůrčí činnost, jejímž výsledkem je něco nového, originálního, popř. tvůrčí řešení problémů.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1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5" dur="77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 additive="repl">
                                        <p:cTn id="26" dur="770" decel="100000" fill="hold"/>
                                        <p:tgtEl>
                                          <p:spTgt spid="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 additive="repl">
                                        <p:cTn id="27" dur="1230" ac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 additive="repl">
                                        <p:cTn id="28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 additive="repl">
                                        <p:cTn id="29" dur="1230" ac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 additive="repl">
                                        <p:cTn id="30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 additive="repl">
                                        <p:cTn id="31" dur="1230" ac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3600">
                <a:solidFill>
                  <a:srgbClr val="0099FF"/>
                </a:solidFill>
                <a:latin typeface="Calibri" pitchFamily="32" charset="0"/>
              </a:rPr>
              <a:t>Tvořivá osobnost se vyznačuje těmito rysy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FF3399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FF3399"/>
                </a:solidFill>
                <a:latin typeface="Calibri" pitchFamily="32" charset="0"/>
              </a:rPr>
              <a:t>Má tvořivé a flexibilní myšlení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99FF33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99FF33"/>
                </a:solidFill>
                <a:latin typeface="Calibri" pitchFamily="32" charset="0"/>
              </a:rPr>
              <a:t>Vnímání a asociace tvořivé osoby směřují k menší všeobecnosti a typičnosti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FF33CC"/>
                </a:solidFill>
                <a:latin typeface="Calibri" pitchFamily="32" charset="0"/>
              </a:rPr>
              <a:t>Projevuje zájem a formu a eleganci, není svázána přesností a pečlivostí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99FF33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99FF33"/>
                </a:solidFill>
                <a:latin typeface="Calibri" pitchFamily="32" charset="0"/>
              </a:rPr>
              <a:t>Je intuitivní a empatická, psychicky náladová, má zájem o lidské jednání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FF33CC"/>
                </a:solidFill>
                <a:latin typeface="Calibri" pitchFamily="32" charset="0"/>
              </a:rPr>
              <a:t>Je otevřená, vnímavá, nachází zalíbení v nových přístupech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99FF33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99FF33"/>
                </a:solidFill>
                <a:latin typeface="Calibri" pitchFamily="32" charset="0"/>
              </a:rPr>
              <a:t>Je esteticky, emocionálně a sociálně senzitivní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9" presetClass="entr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x-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4" presetClass="entr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"/>
          <p:cNvSpPr txBox="1">
            <a:spLocks noChangeArrowheads="1"/>
          </p:cNvSpPr>
          <p:nvPr/>
        </p:nvSpPr>
        <p:spPr bwMode="auto">
          <a:xfrm>
            <a:off x="457200" y="252413"/>
            <a:ext cx="82296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3600">
                <a:solidFill>
                  <a:srgbClr val="000000"/>
                </a:solidFill>
                <a:latin typeface="Calibri" pitchFamily="32" charset="0"/>
              </a:rPr>
              <a:t>Psych. vlastnosti osobnosti</a:t>
            </a:r>
            <a:br>
              <a:rPr lang="cs-CZ" altLang="cs-CZ" sz="3600">
                <a:solidFill>
                  <a:srgbClr val="000000"/>
                </a:solidFill>
                <a:latin typeface="Calibri" pitchFamily="32" charset="0"/>
              </a:rPr>
            </a:br>
            <a:r>
              <a:rPr lang="cs-CZ" altLang="cs-CZ" sz="3600">
                <a:solidFill>
                  <a:srgbClr val="FF33CC"/>
                </a:solidFill>
                <a:latin typeface="Calibri" pitchFamily="32" charset="0"/>
              </a:rPr>
              <a:t>CHARAKTER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0099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99FF"/>
                </a:solidFill>
                <a:latin typeface="Calibri" pitchFamily="32" charset="0"/>
              </a:rPr>
              <a:t>Je souhrn psychických vlastností osobnosti, které se projevují v mravní stránce jejího chování a jednání. 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99FF33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99FF33"/>
              </a:solidFill>
              <a:latin typeface="Calibri" pitchFamily="32" charset="0"/>
            </a:endParaRP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99FF33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99FF33"/>
                </a:solidFill>
                <a:latin typeface="Calibri" pitchFamily="32" charset="0"/>
              </a:rPr>
              <a:t>Projevují se ve vztahu člověka k ostatním lidem, k práci, k přírodě, i k sobě samému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. 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0000FF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0000FF"/>
              </a:solidFill>
              <a:latin typeface="Calibri" pitchFamily="32" charset="0"/>
            </a:endParaRP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0000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FF"/>
                </a:solidFill>
                <a:latin typeface="Calibri" pitchFamily="32" charset="0"/>
              </a:rPr>
              <a:t>Formuje se především působením výchovy a dalších společenských jevů.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0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33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1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repl">
                                        <p:cTn id="13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repl">
                                        <p:cTn id="14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15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repl">
                                        <p:cTn id="16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17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repl">
                                        <p:cTn id="18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19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repl">
                                        <p:cTn id="20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0" presetClass="entr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ntr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"/>
                                  </p:iterate>
                                  <p:childTnLst>
                                    <p:set>
                                      <p:cBhvr additive="repl">
                                        <p:cTn id="49" dur="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additive="repl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rgb(-103,51,51)"/>
                                          </p:val>
                                        </p:tav>
                                        <p:tav tm="50000">
                                          <p:val>
                                            <p:strVal val="rgb(-103,-103,0)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 additive="repl">
                                        <p:cTn id="5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rgb(-103,51,51)"/>
                                          </p:val>
                                        </p:tav>
                                        <p:tav tm="50000">
                                          <p:val>
                                            <p:strVal val="rgb(-103,-103,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repl">
                                        <p:cTn id="5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  <a:latin typeface="Calibri" pitchFamily="32" charset="0"/>
              </a:rPr>
              <a:t>Psychické vlastnosti osobnosti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CC"/>
                </a:solidFill>
                <a:latin typeface="Calibri" pitchFamily="32" charset="0"/>
              </a:rPr>
              <a:t>CHARAKTER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200">
                <a:solidFill>
                  <a:srgbClr val="0099FF"/>
                </a:solidFill>
                <a:latin typeface="Calibri" pitchFamily="32" charset="0"/>
              </a:rPr>
              <a:t>je část osobnosti, která kontroluje a reguluje jedincovo chování podle společenských, zejm. morálních norem a požadavků. </a:t>
            </a:r>
          </a:p>
          <a:p>
            <a:pPr marL="341313" indent="-341313">
              <a:spcBef>
                <a:spcPts val="800"/>
              </a:spcBef>
              <a:buClr>
                <a:srgbClr val="FF33CC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FF33CC"/>
              </a:solidFill>
              <a:latin typeface="Calibri" pitchFamily="32" charset="0"/>
            </a:endParaRPr>
          </a:p>
          <a:p>
            <a:pPr marL="341313" indent="-341313">
              <a:spcBef>
                <a:spcPts val="800"/>
              </a:spcBef>
              <a:buClr>
                <a:srgbClr val="FF33CC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FF33CC"/>
              </a:solidFill>
              <a:latin typeface="Calibri" pitchFamily="32" charset="0"/>
            </a:endParaRPr>
          </a:p>
          <a:p>
            <a:pPr marL="341313" indent="-341313">
              <a:spcBef>
                <a:spcPts val="8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CC"/>
                </a:solidFill>
                <a:latin typeface="Calibri" pitchFamily="32" charset="0"/>
              </a:rPr>
              <a:t>Je těsně spjat s temperamentem, motivací, intelektem člověka.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repl"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7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5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6" dur="100" ac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1169</TotalTime>
  <Words>430</Words>
  <Application>Microsoft Office PowerPoint</Application>
  <PresentationFormat>Předvádění na obrazovce (4:3)</PresentationFormat>
  <Paragraphs>53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111</cp:revision>
  <cp:lastPrinted>1601-01-01T00:00:00Z</cp:lastPrinted>
  <dcterms:created xsi:type="dcterms:W3CDTF">2009-11-04T09:04:13Z</dcterms:created>
  <dcterms:modified xsi:type="dcterms:W3CDTF">2014-06-26T10:34:46Z</dcterms:modified>
</cp:coreProperties>
</file>