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26" r:id="rId2"/>
    <p:sldId id="425" r:id="rId3"/>
    <p:sldId id="427" r:id="rId4"/>
    <p:sldId id="318" r:id="rId5"/>
    <p:sldId id="319" r:id="rId6"/>
    <p:sldId id="320" r:id="rId7"/>
    <p:sldId id="321" r:id="rId8"/>
    <p:sldId id="322" r:id="rId9"/>
    <p:sldId id="428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8094799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897918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53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297486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63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025356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73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91408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84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5540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1357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Hodnoty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hodnotách, motivech a postojích.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</a:t>
            </a:r>
            <a:r>
              <a:rPr lang="cs-CZ" sz="2200" dirty="0" smtClean="0"/>
              <a:t>je </a:t>
            </a:r>
            <a:r>
              <a:rPr lang="cs-CZ" sz="2200" dirty="0" smtClean="0"/>
              <a:t>využitelný 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FF0000"/>
                </a:solidFill>
                <a:latin typeface="Calibri" pitchFamily="32" charset="0"/>
              </a:rPr>
              <a:t>Existují i výjimky z hierarchie potřeb, např.: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09600" y="17526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Potřeba ú</a:t>
            </a:r>
            <a:r>
              <a:rPr lang="cs-CZ" altLang="cs-CZ" sz="3200">
                <a:solidFill>
                  <a:srgbClr val="0000FF"/>
                </a:solidFill>
              </a:rPr>
              <a:t>c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ty může být silnější než potřeba lásky(když se lidé skrze úctu snaží získat lásku)</a:t>
            </a:r>
          </a:p>
          <a:p>
            <a:pPr marL="341313" indent="-341313">
              <a:spcBef>
                <a:spcPts val="800"/>
              </a:spcBef>
              <a:buClr>
                <a:srgbClr val="FF3399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99"/>
                </a:solidFill>
                <a:latin typeface="Calibri" pitchFamily="32" charset="0"/>
              </a:rPr>
              <a:t>Potřeba seberealizace, plnění ideálů může být silnější ne fyziologické frustrace</a:t>
            </a:r>
          </a:p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Někteří psychopati nemají potřebu lásky (nedostávala se jim, nedovedou ji přijímat ani dávat)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4400">
                <a:solidFill>
                  <a:srgbClr val="0000FF"/>
                </a:solidFill>
                <a:latin typeface="Calibri" pitchFamily="32" charset="0"/>
              </a:rPr>
              <a:t>HODNOTY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09600" y="17526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80008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800080"/>
                </a:solidFill>
                <a:latin typeface="Calibri" pitchFamily="32" charset="0"/>
              </a:rPr>
              <a:t>Jsou komplementárním pojmem k potřebám, jejichž výběrem mohou být potřeby uspokojovány.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FFFF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FFFF00"/>
                </a:solidFill>
                <a:latin typeface="Calibri" pitchFamily="32" charset="0"/>
              </a:rPr>
              <a:t>Hodnota je vlastnost, kterou jedinec přisuzuje objektu, situaci, události nebo činnosti ve spojitosti s uspokojováním potřeb a zájmů.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80008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800080"/>
                </a:solidFill>
                <a:latin typeface="Calibri" pitchFamily="32" charset="0"/>
              </a:rPr>
              <a:t>Hodnoty se vytvářejí a postupně diferencují v procesu socializace.</a:t>
            </a:r>
          </a:p>
          <a:p>
            <a:pPr marL="341313" indent="-341313">
              <a:lnSpc>
                <a:spcPct val="80000"/>
              </a:lnSpc>
              <a:spcBef>
                <a:spcPts val="750"/>
              </a:spcBef>
              <a:buClr>
                <a:srgbClr val="FFFF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FFFF00"/>
                </a:solidFill>
                <a:latin typeface="Calibri" pitchFamily="32" charset="0"/>
              </a:rPr>
              <a:t>Např. jedinec přisuzuje hodnotu materiálnímu zabezpečení, a proto bude usilovat (má potřebu) o vysoké výdělky.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repl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normal"/>
                                          </p:val>
                                        </p:tav>
                                        <p:tav tm="60000">
                                          <p:val>
                                            <p:strVal val="bold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repl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normal"/>
                                          </p:val>
                                        </p:tav>
                                        <p:tav tm="60000">
                                          <p:val>
                                            <p:strVal val="bold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repl"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normal"/>
                                          </p:val>
                                        </p:tav>
                                        <p:tav tm="60000">
                                          <p:val>
                                            <p:strVal val="bold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additive="repl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normal"/>
                                          </p:val>
                                        </p:tav>
                                        <p:tav tm="60000">
                                          <p:val>
                                            <p:strVal val="bold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-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5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9" dur="500" ac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99FF"/>
                </a:solidFill>
                <a:latin typeface="Calibri" pitchFamily="32" charset="0"/>
              </a:rPr>
              <a:t>Dále rozlišujeme  na příklad tyto motivy: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 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5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00CC00"/>
                </a:solidFill>
                <a:latin typeface="Calibri" pitchFamily="32" charset="0"/>
              </a:rPr>
              <a:t>PUD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 – </a:t>
            </a:r>
            <a:r>
              <a:rPr lang="cs-CZ" altLang="cs-CZ" sz="3000">
                <a:solidFill>
                  <a:srgbClr val="800080"/>
                </a:solidFill>
                <a:latin typeface="Calibri" pitchFamily="32" charset="0"/>
              </a:rPr>
              <a:t>vrozená pohnutka činnosti, označení pro energii nebo cílenou činnost až nutkání (pud pohlavní, mateřský pud apod.)</a:t>
            </a:r>
          </a:p>
          <a:p>
            <a:pPr marL="341313" indent="-341313">
              <a:lnSpc>
                <a:spcPct val="90000"/>
              </a:lnSpc>
              <a:spcBef>
                <a:spcPts val="75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00CC00"/>
                </a:solidFill>
                <a:latin typeface="Calibri" pitchFamily="32" charset="0"/>
              </a:rPr>
              <a:t>ZÁJEM 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– </a:t>
            </a:r>
            <a:r>
              <a:rPr lang="cs-CZ" altLang="cs-CZ" sz="3000">
                <a:solidFill>
                  <a:srgbClr val="0000FF"/>
                </a:solidFill>
                <a:latin typeface="Calibri" pitchFamily="32" charset="0"/>
              </a:rPr>
              <a:t>získaný motiv, který se projevuje kladným vztahem člověka k předmětům nebo činnostem, které ho upoutávají po stránce poznávací nebo citové. Vyhraněný zájmem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 označujeme pojem záliba</a:t>
            </a:r>
          </a:p>
          <a:p>
            <a:pPr marL="341313" indent="-341313">
              <a:lnSpc>
                <a:spcPct val="90000"/>
              </a:lnSpc>
              <a:spcBef>
                <a:spcPts val="75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00CC00"/>
                </a:solidFill>
                <a:latin typeface="Calibri" pitchFamily="32" charset="0"/>
              </a:rPr>
              <a:t>ASPIRACE (ambice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) – </a:t>
            </a: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snaha po sebeuplatnění, vyniknutí. Někdy se označuje také jako ctižádost.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3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4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5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6" dur="6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7" dur="6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500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Motivy a postoje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CC00"/>
                </a:solidFill>
                <a:latin typeface="Calibri" pitchFamily="32" charset="0"/>
              </a:rPr>
              <a:t>CÍL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– </a:t>
            </a:r>
            <a:r>
              <a:rPr lang="cs-CZ" altLang="cs-CZ" sz="3200">
                <a:solidFill>
                  <a:srgbClr val="FFFF00"/>
                </a:solidFill>
                <a:latin typeface="Calibri" pitchFamily="32" charset="0"/>
              </a:rPr>
              <a:t>uvědomělý směr aktivity, když chceme něčeho dosáhnout, něco vykonat, něčemu se vyhnout, něco dělat či nedělat apod.</a:t>
            </a:r>
          </a:p>
          <a:p>
            <a:pPr marL="341313" indent="-341313">
              <a:spcBef>
                <a:spcPts val="80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CC00"/>
                </a:solidFill>
                <a:latin typeface="Calibri" pitchFamily="32" charset="0"/>
              </a:rPr>
              <a:t>IDEÁLY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– </a:t>
            </a:r>
            <a:r>
              <a:rPr lang="cs-CZ" altLang="cs-CZ" sz="3200">
                <a:solidFill>
                  <a:srgbClr val="FF0000"/>
                </a:solidFill>
                <a:latin typeface="Calibri" pitchFamily="32" charset="0"/>
              </a:rPr>
              <a:t>jsou vzorové cíle, např. ideál životního partnera, způsobu života apod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.</a:t>
            </a:r>
          </a:p>
          <a:p>
            <a:pPr marL="341313" indent="-341313">
              <a:spcBef>
                <a:spcPts val="800"/>
              </a:spcBef>
              <a:buClr>
                <a:srgbClr val="00CC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CC00"/>
                </a:solidFill>
                <a:latin typeface="Calibri" pitchFamily="32" charset="0"/>
              </a:rPr>
              <a:t>ZVYK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– </a:t>
            </a:r>
            <a:r>
              <a:rPr lang="cs-CZ" altLang="cs-CZ" sz="3200">
                <a:solidFill>
                  <a:srgbClr val="4F81BD"/>
                </a:solidFill>
                <a:latin typeface="Calibri" pitchFamily="32" charset="0"/>
              </a:rPr>
              <a:t>tendence vykonávat za určitých okolností určitou činnost.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 additive="repl"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repl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99FF"/>
                </a:solidFill>
              </a:rPr>
              <a:t>POSTOJE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54752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10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 dirty="0">
                <a:solidFill>
                  <a:srgbClr val="FF33CC"/>
                </a:solidFill>
              </a:rPr>
              <a:t>Jsou sklony člověka reagovat ustáleným způsobem na předměty, osoby a situace.</a:t>
            </a:r>
          </a:p>
          <a:p>
            <a:pPr marL="341313" indent="-341313">
              <a:spcBef>
                <a:spcPts val="1000"/>
              </a:spcBef>
              <a:buClr>
                <a:srgbClr val="FF33CC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 dirty="0">
              <a:solidFill>
                <a:srgbClr val="FF33CC"/>
              </a:solidFill>
            </a:endParaRPr>
          </a:p>
          <a:p>
            <a:pPr marL="341313" indent="-341313">
              <a:spcBef>
                <a:spcPts val="10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4000" dirty="0">
                <a:solidFill>
                  <a:srgbClr val="99FF33"/>
                </a:solidFill>
              </a:rPr>
              <a:t>Odrážejí hodnotící vztah člověka k určité  skutečnosti.</a:t>
            </a:r>
          </a:p>
          <a:p>
            <a:pPr marL="341313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 dirty="0">
              <a:solidFill>
                <a:srgbClr val="99FF33"/>
              </a:solidFill>
            </a:endParaRPr>
          </a:p>
          <a:p>
            <a:pPr marL="341313" indent="-341313">
              <a:spcBef>
                <a:spcPts val="10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4000" dirty="0">
              <a:solidFill>
                <a:srgbClr val="99FF33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repl"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1170</TotalTime>
  <Words>437</Words>
  <Application>Microsoft Office PowerPoint</Application>
  <PresentationFormat>Předvádění na obrazovce (4:3)</PresentationFormat>
  <Paragraphs>49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112</cp:revision>
  <cp:lastPrinted>1601-01-01T00:00:00Z</cp:lastPrinted>
  <dcterms:created xsi:type="dcterms:W3CDTF">2009-11-04T09:04:13Z</dcterms:created>
  <dcterms:modified xsi:type="dcterms:W3CDTF">2014-06-26T10:27:06Z</dcterms:modified>
</cp:coreProperties>
</file>