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430" r:id="rId2"/>
    <p:sldId id="429" r:id="rId3"/>
    <p:sldId id="431" r:id="rId4"/>
    <p:sldId id="323" r:id="rId5"/>
    <p:sldId id="324" r:id="rId6"/>
    <p:sldId id="325" r:id="rId7"/>
    <p:sldId id="326" r:id="rId8"/>
    <p:sldId id="327" r:id="rId9"/>
    <p:sldId id="432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5pPr>
    <a:lvl6pPr marL="22860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6pPr>
    <a:lvl7pPr marL="27432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7pPr>
    <a:lvl8pPr marL="32004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8pPr>
    <a:lvl9pPr marL="36576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  <a:srgbClr val="FF00FF"/>
    <a:srgbClr val="FF3300"/>
    <a:srgbClr val="00FF00"/>
    <a:srgbClr val="00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941" autoAdjust="0"/>
    <p:restoredTop sz="94624" autoAdjust="0"/>
  </p:normalViewPr>
  <p:slideViewPr>
    <p:cSldViewPr>
      <p:cViewPr varScale="1">
        <p:scale>
          <a:sx n="105" d="100"/>
          <a:sy n="105" d="100"/>
        </p:scale>
        <p:origin x="-162" y="-9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126" y="64338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xmlns="" val="66989130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8944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7069124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6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9046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1452219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9149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2566309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9251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1290567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9353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14333528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8C836-9561-4178-9704-A7EA054F5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E3EE8-9C30-4130-AA70-3EF73482C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064DE-1D80-4FCC-BDA0-E66C877AC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798EC4-FFF5-464E-9FFF-F06EDFAF8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A19A5-0464-4D80-8FD1-23250710F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436B6-26A2-4967-8FB5-3F47FA62C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A9FC2E-511A-411E-A4A5-C7C14B326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8AEA6A-FC37-4D8F-AF57-1B7615265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1DD21-ED6D-4BB6-9E0B-D3B35BB00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139D3-17A4-432D-980C-3B8B8B5EC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8588"/>
            <a:ext cx="2055813" cy="5995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9800" cy="5995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59F24-25C4-436A-8677-EB32FE9E2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8013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457200" y="6308725"/>
            <a:ext cx="2133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08725"/>
            <a:ext cx="2895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08725"/>
            <a:ext cx="2132013" cy="4587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6520D821-DB90-47AF-BAD8-52624BBD5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25050096"/>
              </p:ext>
            </p:extLst>
          </p:nvPr>
        </p:nvGraphicFramePr>
        <p:xfrm>
          <a:off x="1007604" y="2924944"/>
          <a:ext cx="7248961" cy="33585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Eva Divišová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Aplikovaná psychologie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4.9.2013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3476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smtClean="0"/>
              <a:t>TÉMA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5733256"/>
            <a:ext cx="4024536" cy="553616"/>
          </a:xfrm>
        </p:spPr>
        <p:txBody>
          <a:bodyPr>
            <a:normAutofit lnSpcReduction="10000"/>
          </a:bodyPr>
          <a:lstStyle/>
          <a:p>
            <a:pPr algn="r"/>
            <a:r>
              <a:rPr lang="cs-CZ" dirty="0" smtClean="0"/>
              <a:t>Mgr. Eva Divišová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661248"/>
            <a:ext cx="4499992" cy="584775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Postoje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64803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Materiál je možno využít pro rozšíření učiva předmětu aplikovaná psychologie. Je určen pro 1. ročníky střední školy. DUM je vytvořen jako prezentace, obsahuje základní informace o postojích, motivech a volních vlastnostech.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DUM je vytvořen ve formě prezentace a je </a:t>
            </a:r>
            <a:r>
              <a:rPr lang="cs-CZ" sz="2200" dirty="0" smtClean="0"/>
              <a:t>využitelný </a:t>
            </a:r>
            <a:r>
              <a:rPr lang="cs-CZ" sz="2200" dirty="0" smtClean="0"/>
              <a:t>v rámci interaktivního vzdělávání.</a:t>
            </a:r>
          </a:p>
        </p:txBody>
      </p:sp>
    </p:spTree>
    <p:extLst>
      <p:ext uri="{BB962C8B-B14F-4D97-AF65-F5344CB8AC3E}">
        <p14:creationId xmlns:p14="http://schemas.microsoft.com/office/powerpoint/2010/main" xmlns="" val="919965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000">
                <a:solidFill>
                  <a:srgbClr val="800080"/>
                </a:solidFill>
              </a:rPr>
              <a:t>POSTOJ ZAHRNUJE TŘI SLOŽKY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9911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1000"/>
              </a:spcBef>
              <a:buClr>
                <a:srgbClr val="0000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4000">
                <a:solidFill>
                  <a:srgbClr val="0000FF"/>
                </a:solidFill>
              </a:rPr>
              <a:t>poznání objektu, názory na něj</a:t>
            </a:r>
          </a:p>
          <a:p>
            <a:pPr marL="341313" indent="-341313">
              <a:spcBef>
                <a:spcPts val="1000"/>
              </a:spcBef>
              <a:buClr>
                <a:srgbClr val="0000FF"/>
              </a:buCl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4000">
              <a:solidFill>
                <a:srgbClr val="0000FF"/>
              </a:solidFill>
            </a:endParaRPr>
          </a:p>
          <a:p>
            <a:pPr marL="341313" indent="-341313">
              <a:spcBef>
                <a:spcPts val="1000"/>
              </a:spcBef>
              <a:buClr>
                <a:srgbClr val="4F81BD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4000">
                <a:solidFill>
                  <a:srgbClr val="4F81BD"/>
                </a:solidFill>
              </a:rPr>
              <a:t>citové hodnocení objektu, sympatie – antipatie</a:t>
            </a:r>
          </a:p>
          <a:p>
            <a:pPr marL="341313" indent="-341313">
              <a:spcBef>
                <a:spcPts val="1000"/>
              </a:spcBef>
              <a:buClr>
                <a:srgbClr val="4F81BD"/>
              </a:buCl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4000">
              <a:solidFill>
                <a:srgbClr val="4F81BD"/>
              </a:solidFill>
            </a:endParaRPr>
          </a:p>
          <a:p>
            <a:pPr marL="341313" indent="-341313">
              <a:spcBef>
                <a:spcPts val="1000"/>
              </a:spcBef>
              <a:buClr>
                <a:srgbClr val="C0504D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4000">
                <a:solidFill>
                  <a:srgbClr val="C0504D"/>
                </a:solidFill>
              </a:rPr>
              <a:t>pobídku k jednání či chování</a:t>
            </a:r>
          </a:p>
          <a:p>
            <a:pPr marL="341313" indent="-341313">
              <a:spcBef>
                <a:spcPts val="1000"/>
              </a:spcBef>
              <a:buClr>
                <a:srgbClr val="C0504D"/>
              </a:buCl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4000">
              <a:solidFill>
                <a:srgbClr val="C0504D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repl"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8" presetClass="entr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 additive="repl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 additive="repl">
                                        <p:cTn id="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o>
                                        <p:strVal val="-45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69900">
                                          <p:val>
                                            <p:strVal val="-45"/>
                                          </p:val>
                                        </p:tav>
                                        <p:tav tm="100000">
                                          <p:val>
                                            <p:strVal val="45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9" dur="156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0" dur="13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457200" y="190500"/>
            <a:ext cx="8229600" cy="1311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000">
                <a:solidFill>
                  <a:srgbClr val="FF33CC"/>
                </a:solidFill>
              </a:rPr>
              <a:t>ROZDÍL MEZI </a:t>
            </a:r>
            <a:br>
              <a:rPr lang="cs-CZ" altLang="cs-CZ" sz="4000">
                <a:solidFill>
                  <a:srgbClr val="FF33CC"/>
                </a:solidFill>
              </a:rPr>
            </a:br>
            <a:r>
              <a:rPr lang="cs-CZ" altLang="cs-CZ" sz="4000">
                <a:solidFill>
                  <a:srgbClr val="99FF33"/>
                </a:solidFill>
              </a:rPr>
              <a:t>MOTIVY</a:t>
            </a:r>
            <a:r>
              <a:rPr lang="cs-CZ" altLang="cs-CZ" sz="4000">
                <a:solidFill>
                  <a:srgbClr val="FF33CC"/>
                </a:solidFill>
              </a:rPr>
              <a:t> A </a:t>
            </a:r>
            <a:r>
              <a:rPr lang="cs-CZ" altLang="cs-CZ" sz="4000">
                <a:solidFill>
                  <a:srgbClr val="0099FF"/>
                </a:solidFill>
              </a:rPr>
              <a:t>POSTOJI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4038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Clr>
                <a:srgbClr val="99FF33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99FF33"/>
                </a:solidFill>
              </a:rPr>
              <a:t>Motivy aktivizují chování</a:t>
            </a:r>
          </a:p>
          <a:p>
            <a:pPr marL="341313" indent="-341313">
              <a:spcBef>
                <a:spcPts val="800"/>
              </a:spcBef>
              <a:buClr>
                <a:srgbClr val="99FF33"/>
              </a:buCl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3200">
              <a:solidFill>
                <a:srgbClr val="99FF33"/>
              </a:solidFill>
            </a:endParaRPr>
          </a:p>
          <a:p>
            <a:pPr marL="341313" indent="-341313">
              <a:spcBef>
                <a:spcPts val="800"/>
              </a:spcBef>
              <a:buClr>
                <a:srgbClr val="99FF33"/>
              </a:buCl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3200">
              <a:solidFill>
                <a:srgbClr val="99FF33"/>
              </a:solidFill>
            </a:endParaRPr>
          </a:p>
          <a:p>
            <a:pPr marL="341313" indent="-341313">
              <a:spcBef>
                <a:spcPts val="800"/>
              </a:spcBef>
              <a:buClr>
                <a:srgbClr val="99FF33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99FF33"/>
                </a:solidFill>
              </a:rPr>
              <a:t>Např. motiv mateřské péče je aktivizován křikem dítěte</a:t>
            </a:r>
          </a:p>
        </p:txBody>
      </p:sp>
      <p:sp>
        <p:nvSpPr>
          <p:cNvPr id="6" name="Text Box 3"/>
          <p:cNvSpPr txBox="1">
            <a:spLocks noChangeArrowheads="1"/>
          </p:cNvSpPr>
          <p:nvPr/>
        </p:nvSpPr>
        <p:spPr bwMode="auto">
          <a:xfrm>
            <a:off x="4648200" y="1600200"/>
            <a:ext cx="4038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Clr>
                <a:srgbClr val="0099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99FF"/>
                </a:solidFill>
              </a:rPr>
              <a:t>Postoje se projevují v jeho obsahu</a:t>
            </a:r>
          </a:p>
          <a:p>
            <a:pPr marL="341313" indent="-341313">
              <a:spcBef>
                <a:spcPts val="800"/>
              </a:spcBef>
              <a:buClr>
                <a:srgbClr val="0099FF"/>
              </a:buCl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3200">
              <a:solidFill>
                <a:srgbClr val="0099FF"/>
              </a:solidFill>
            </a:endParaRPr>
          </a:p>
          <a:p>
            <a:pPr marL="341313" indent="-341313">
              <a:spcBef>
                <a:spcPts val="800"/>
              </a:spcBef>
              <a:buClr>
                <a:srgbClr val="0099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99FF"/>
                </a:solidFill>
              </a:rPr>
              <a:t>Způsob reakce matky závisí na jejím postoji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 additive="repl">
                                        <p:cTn id="1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 additive="repl"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 additive="repl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 additive="repl"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7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6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7" dur="100" ac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00"/>
                </a:solidFill>
              </a:rPr>
              <a:t>Volní vlastnosti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6116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10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4000">
                <a:solidFill>
                  <a:srgbClr val="000000"/>
                </a:solidFill>
              </a:rPr>
              <a:t>Jsou vlastnosti podmíněné vůlí člověka.</a:t>
            </a:r>
          </a:p>
          <a:p>
            <a:pPr marL="341313" indent="-341313">
              <a:spcBef>
                <a:spcPts val="1000"/>
              </a:spcBef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4000">
              <a:solidFill>
                <a:srgbClr val="000000"/>
              </a:solidFill>
            </a:endParaRPr>
          </a:p>
          <a:p>
            <a:pPr marL="341313" indent="-341313">
              <a:spcBef>
                <a:spcPts val="10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4000">
                <a:solidFill>
                  <a:srgbClr val="000000"/>
                </a:solidFill>
              </a:rPr>
              <a:t>Vyjadřují záměrné, cílevědomé úsilí směřující k dosažení vědomě vytčeného cíle, které je vlastní jen člověku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repl"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99FF33"/>
                </a:solidFill>
              </a:rPr>
              <a:t>Volní vlastnosti se projevují</a:t>
            </a:r>
          </a:p>
        </p:txBody>
      </p:sp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FF33CC"/>
                </a:solidFill>
              </a:rPr>
              <a:t>např. v samoregulaci chování a jednání</a:t>
            </a:r>
          </a:p>
          <a:p>
            <a:pPr marL="341313" indent="-341313">
              <a:spcBef>
                <a:spcPts val="800"/>
              </a:spcBef>
              <a:buClr>
                <a:srgbClr val="0099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99FF"/>
                </a:solidFill>
              </a:rPr>
              <a:t>uplatňují se při přípravě určité činnosti, procesu rozhodování, tak při vlastním vykonávání činnosti</a:t>
            </a:r>
          </a:p>
          <a:p>
            <a:pPr marL="341313" indent="-341313">
              <a:spcBef>
                <a:spcPts val="800"/>
              </a:spcBef>
              <a:buClr>
                <a:srgbClr val="FF0000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FF0000"/>
                </a:solidFill>
              </a:rPr>
              <a:t>Pomáhají při překonávání překážek k dosažení určité cíle</a:t>
            </a:r>
          </a:p>
          <a:p>
            <a:pPr marL="341313" indent="-341313">
              <a:spcBef>
                <a:spcPts val="800"/>
              </a:spcBef>
              <a:buClr>
                <a:srgbClr val="FFFF00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FFFF00"/>
                </a:solidFill>
              </a:rPr>
              <a:t>Volní vlastnosti se formují v průběhu života zejména pod vlivem výchovy</a:t>
            </a:r>
            <a:r>
              <a:rPr lang="cs-CZ" altLang="cs-CZ" sz="3200">
                <a:solidFill>
                  <a:srgbClr val="000000"/>
                </a:solidFill>
              </a:rPr>
              <a:t>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mp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 additive="repl">
                                        <p:cTn id="13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 additive="repl">
                                        <p:cTn id="17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 additive="repl">
                                        <p:cTn id="21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mp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 additive="repl">
                                        <p:cTn id="25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repl"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000">
                <a:solidFill>
                  <a:srgbClr val="0000FF"/>
                </a:solidFill>
              </a:rPr>
              <a:t>Mezi volní vlastnosti např. řadíme: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4038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FF33CC"/>
                </a:solidFill>
              </a:rPr>
              <a:t>ODPOVĚDNOST</a:t>
            </a:r>
          </a:p>
          <a:p>
            <a:pPr marL="341313" indent="-341313">
              <a:spcBef>
                <a:spcPts val="8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FF33CC"/>
                </a:solidFill>
              </a:rPr>
              <a:t>VYTRVALOST</a:t>
            </a:r>
          </a:p>
          <a:p>
            <a:pPr marL="341313" indent="-341313">
              <a:spcBef>
                <a:spcPts val="8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FF33CC"/>
                </a:solidFill>
              </a:rPr>
              <a:t>ROZVÁŽNOST</a:t>
            </a:r>
          </a:p>
          <a:p>
            <a:pPr marL="341313" indent="-341313">
              <a:spcBef>
                <a:spcPts val="8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FF33CC"/>
                </a:solidFill>
              </a:rPr>
              <a:t>SPOLEHLIVOST</a:t>
            </a:r>
          </a:p>
          <a:p>
            <a:pPr marL="341313" indent="-341313">
              <a:spcBef>
                <a:spcPts val="8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FF33CC"/>
                </a:solidFill>
              </a:rPr>
              <a:t>SEBEOVLÁDÁNÍ</a:t>
            </a:r>
          </a:p>
        </p:txBody>
      </p:sp>
      <p:sp>
        <p:nvSpPr>
          <p:cNvPr id="6" name="Text Box 3"/>
          <p:cNvSpPr txBox="1">
            <a:spLocks noChangeArrowheads="1"/>
          </p:cNvSpPr>
          <p:nvPr/>
        </p:nvSpPr>
        <p:spPr bwMode="auto">
          <a:xfrm>
            <a:off x="4648200" y="1600200"/>
            <a:ext cx="4038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7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FF33CC"/>
                </a:solidFill>
              </a:rPr>
              <a:t>ZÁSADOVOST</a:t>
            </a:r>
          </a:p>
          <a:p>
            <a:pPr marL="341313" indent="-341313">
              <a:spcBef>
                <a:spcPts val="7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FF33CC"/>
                </a:solidFill>
              </a:rPr>
              <a:t>SVĚDOMITOST</a:t>
            </a:r>
          </a:p>
          <a:p>
            <a:pPr marL="341313" indent="-341313">
              <a:spcBef>
                <a:spcPts val="7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FF33CC"/>
                </a:solidFill>
              </a:rPr>
              <a:t>SEBEHODNOCENÍ</a:t>
            </a:r>
          </a:p>
          <a:p>
            <a:pPr marL="341313" indent="-341313">
              <a:spcBef>
                <a:spcPts val="7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FF33CC"/>
                </a:solidFill>
              </a:rPr>
              <a:t>SEBEŘÍZENÍ</a:t>
            </a:r>
          </a:p>
          <a:p>
            <a:pPr marL="341313" indent="-341313">
              <a:spcBef>
                <a:spcPts val="7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FF33CC"/>
                </a:solidFill>
              </a:rPr>
              <a:t>SEBEKÁZEŇ</a:t>
            </a:r>
          </a:p>
          <a:p>
            <a:pPr marL="341313" indent="-341313">
              <a:spcBef>
                <a:spcPts val="7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FF33CC"/>
                </a:solidFill>
              </a:rPr>
              <a:t>SEBEKRITIČNOST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repl"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79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8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 additive="repl">
                                        <p:cTn id="8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647564" y="404664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2pPr>
            <a:lvl3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3pPr>
            <a:lvl4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4pPr>
            <a:lvl5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5pPr>
            <a:lvl6pPr marL="25146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6pPr>
            <a:lvl7pPr marL="29718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7pPr>
            <a:lvl8pPr marL="34290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8pPr>
            <a:lvl9pPr marL="38862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9pPr>
          </a:lstStyle>
          <a:p>
            <a:r>
              <a:rPr lang="cs-CZ" u="none" dirty="0" smtClean="0"/>
              <a:t>Literatura</a:t>
            </a:r>
            <a:endParaRPr lang="cs-CZ" u="none" dirty="0"/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791580" y="1628800"/>
            <a:ext cx="7704856" cy="4824536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marL="0" indent="0" algn="ctr" defTabSz="449263" rtl="0" eaLnBrk="0" fontAlgn="base" hangingPunct="0"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3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49263" rtl="0" eaLnBrk="0" fontAlgn="base" hangingPunct="0">
              <a:spcBef>
                <a:spcPts val="7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8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49263" rtl="0"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0" u="none" dirty="0" err="1" smtClean="0"/>
              <a:t>Emmert</a:t>
            </a:r>
            <a:r>
              <a:rPr lang="cs-CZ" b="0" u="none" dirty="0" smtClean="0"/>
              <a:t>, František. Odmaturuj! ze společenských věd. </a:t>
            </a:r>
            <a:r>
              <a:rPr lang="cs-CZ" b="0" u="none" dirty="0" err="1" smtClean="0"/>
              <a:t>Vyd</a:t>
            </a:r>
            <a:r>
              <a:rPr lang="cs-CZ" b="0" u="none" dirty="0" smtClean="0"/>
              <a:t>. Brno: DIDAKTIS, 2003, 224 s. Odmaturuj! ISBN 80-86285-68-5.</a:t>
            </a:r>
          </a:p>
          <a:p>
            <a:pPr algn="l"/>
            <a:endParaRPr lang="cs-CZ" u="none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SimSun"/>
        <a:cs typeface="SimSun"/>
      </a:majorFont>
      <a:minorFont>
        <a:latin typeface="Calibri"/>
        <a:ea typeface="SimSun"/>
        <a:cs typeface="SimSu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1172</TotalTime>
  <Words>305</Words>
  <Application>Microsoft Office PowerPoint</Application>
  <PresentationFormat>Předvádění na obrazovce (4:3)</PresentationFormat>
  <Paragraphs>63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TÉMA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Psychologie</dc:title>
  <dc:creator>Uživatel</dc:creator>
  <cp:lastModifiedBy>Dum</cp:lastModifiedBy>
  <cp:revision>115</cp:revision>
  <cp:lastPrinted>1601-01-01T00:00:00Z</cp:lastPrinted>
  <dcterms:created xsi:type="dcterms:W3CDTF">2009-11-04T09:04:13Z</dcterms:created>
  <dcterms:modified xsi:type="dcterms:W3CDTF">2014-06-26T10:25:34Z</dcterms:modified>
</cp:coreProperties>
</file>