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1"/>
  </p:notesMasterIdLst>
  <p:sldIdLst>
    <p:sldId id="442" r:id="rId2"/>
    <p:sldId id="441" r:id="rId3"/>
    <p:sldId id="443" r:id="rId4"/>
    <p:sldId id="340" r:id="rId5"/>
    <p:sldId id="341" r:id="rId6"/>
    <p:sldId id="342" r:id="rId7"/>
    <p:sldId id="343" r:id="rId8"/>
    <p:sldId id="344" r:id="rId9"/>
    <p:sldId id="444" r:id="rId10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5pPr>
    <a:lvl6pPr marL="22860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6pPr>
    <a:lvl7pPr marL="27432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7pPr>
    <a:lvl8pPr marL="32004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8pPr>
    <a:lvl9pPr marL="3657600" algn="l" defTabSz="914400" rtl="0" eaLnBrk="1" latinLnBrk="0" hangingPunct="1">
      <a:defRPr sz="2400" b="1" u="sng" kern="1200">
        <a:solidFill>
          <a:schemeClr val="bg1"/>
        </a:solidFill>
        <a:latin typeface="Arial" charset="0"/>
        <a:ea typeface="SimSun" charset="-122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FF"/>
    <a:srgbClr val="FF00FF"/>
    <a:srgbClr val="FF3300"/>
    <a:srgbClr val="00FF00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500" autoAdjust="0"/>
    <p:restoredTop sz="94624" autoAdjust="0"/>
  </p:normalViewPr>
  <p:slideViewPr>
    <p:cSldViewPr>
      <p:cViewPr varScale="1">
        <p:scale>
          <a:sx n="105" d="100"/>
          <a:sy n="105" d="100"/>
        </p:scale>
        <p:origin x="-180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126" y="64338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695325"/>
            <a:ext cx="0" cy="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xmlns="" val="5430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1032DC54-DDA7-4A20-8A1B-9237F47FEBC3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9144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0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480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2154728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2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582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35859750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85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685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209662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874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7875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483591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2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208899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</p:spPr>
        <p:txBody>
          <a:bodyPr wrap="none" anchor="ctr"/>
          <a:lstStyle/>
          <a:p>
            <a:endParaRPr lang="cs-CZ" altLang="cs-CZ" smtClean="0"/>
          </a:p>
        </p:txBody>
      </p:sp>
    </p:spTree>
    <p:extLst>
      <p:ext uri="{BB962C8B-B14F-4D97-AF65-F5344CB8AC3E}">
        <p14:creationId xmlns:p14="http://schemas.microsoft.com/office/powerpoint/2010/main" xmlns="" val="1951154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C8C836-9561-4178-9704-A7EA054F5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8DE3EE8-9C30-4130-AA70-3EF73482C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1064DE-1D80-4FCC-BDA0-E66C877AC9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0200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798EC4-FFF5-464E-9FFF-F06EDFAF8E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1A19A5-0464-4D80-8FD1-23250710F2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1436B6-26A2-4967-8FB5-3F47FA62C8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9FC2E-511A-411E-A4A5-C7C14B326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AEA6A-FC37-4D8F-AF57-1B76152658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1DD21-ED6D-4BB6-9E0B-D3B35BB00D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6139D3-17A4-432D-980C-3B8B8B5EC1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8588"/>
            <a:ext cx="2055813" cy="5995987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8588"/>
            <a:ext cx="6019800" cy="599598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B59F24-25C4-436A-8677-EB32FE9E2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8588"/>
            <a:ext cx="8228013" cy="14335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titulního textu</a:t>
            </a:r>
          </a:p>
        </p:txBody>
      </p:sp>
      <p:sp>
        <p:nvSpPr>
          <p:cNvPr id="1027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cs-CZ" smtClean="0"/>
              <a:t>Klepněte pro úpravu formátu textu osnovy</a:t>
            </a:r>
          </a:p>
          <a:p>
            <a:pPr lvl="1"/>
            <a:r>
              <a:rPr lang="en-GB" altLang="cs-CZ" smtClean="0"/>
              <a:t>Druhá úroveň</a:t>
            </a:r>
          </a:p>
          <a:p>
            <a:pPr lvl="2"/>
            <a:r>
              <a:rPr lang="en-GB" altLang="cs-CZ" smtClean="0"/>
              <a:t>Třetí úroveň</a:t>
            </a:r>
          </a:p>
          <a:p>
            <a:pPr lvl="3"/>
            <a:r>
              <a:rPr lang="en-GB" altLang="cs-CZ" smtClean="0"/>
              <a:t>Čtvrtá úroveň osnovy</a:t>
            </a:r>
          </a:p>
          <a:p>
            <a:pPr lvl="4"/>
            <a:r>
              <a:rPr lang="en-GB" altLang="cs-CZ" smtClean="0"/>
              <a:t>Pátá úroveň osnovy</a:t>
            </a:r>
          </a:p>
          <a:p>
            <a:pPr lvl="4"/>
            <a:r>
              <a:rPr lang="en-GB" altLang="cs-CZ" smtClean="0"/>
              <a:t>Šestá úroveň</a:t>
            </a:r>
          </a:p>
          <a:p>
            <a:pPr lvl="4"/>
            <a:r>
              <a:rPr lang="en-GB" altLang="cs-CZ" smtClean="0"/>
              <a:t>Sedmá úroveň</a:t>
            </a:r>
          </a:p>
          <a:p>
            <a:pPr lvl="4"/>
            <a:r>
              <a:rPr lang="en-GB" altLang="cs-CZ" smtClean="0"/>
              <a:t>Osmá úroveň textu</a:t>
            </a:r>
          </a:p>
          <a:p>
            <a:pPr lvl="4"/>
            <a:r>
              <a:rPr lang="en-GB" altLang="cs-CZ" smtClean="0"/>
              <a:t>Devátá úroveň</a:t>
            </a:r>
          </a:p>
        </p:txBody>
      </p:sp>
      <p:sp>
        <p:nvSpPr>
          <p:cNvPr id="1028" name="Text Box 3"/>
          <p:cNvSpPr txBox="1">
            <a:spLocks noChangeArrowheads="1"/>
          </p:cNvSpPr>
          <p:nvPr/>
        </p:nvSpPr>
        <p:spPr bwMode="auto">
          <a:xfrm>
            <a:off x="457200" y="6308725"/>
            <a:ext cx="2133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9" name="Text Box 4"/>
          <p:cNvSpPr txBox="1">
            <a:spLocks noChangeArrowheads="1"/>
          </p:cNvSpPr>
          <p:nvPr/>
        </p:nvSpPr>
        <p:spPr bwMode="auto">
          <a:xfrm>
            <a:off x="3124200" y="6308725"/>
            <a:ext cx="2895600" cy="460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308725"/>
            <a:ext cx="2132013" cy="458788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b="0">
                <a:solidFill>
                  <a:srgbClr val="000000"/>
                </a:solidFill>
                <a:ea typeface="+mn-ea"/>
                <a:cs typeface="Lucida Sans Unicode" charset="0"/>
              </a:defRPr>
            </a:lvl1pPr>
          </a:lstStyle>
          <a:p>
            <a:pPr>
              <a:defRPr/>
            </a:pPr>
            <a:fld id="{6520D821-DB90-47AF-BAD8-52624BBD50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2pPr>
      <a:lvl3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3pPr>
      <a:lvl4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4pPr>
      <a:lvl5pPr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5pPr>
      <a:lvl6pPr marL="25146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6pPr>
      <a:lvl7pPr marL="29718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7pPr>
      <a:lvl8pPr marL="34290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8pPr>
      <a:lvl9pPr marL="3886200" indent="-228600" algn="ctr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Calibri" pitchFamily="32" charset="0"/>
          <a:ea typeface="SimSun" charset="0"/>
          <a:cs typeface="SimSun" charset="0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25050096"/>
              </p:ext>
            </p:extLst>
          </p:nvPr>
        </p:nvGraphicFramePr>
        <p:xfrm>
          <a:off x="1007604" y="2924944"/>
          <a:ext cx="7248961" cy="335857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Eva Divišová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</a:t>
                      </a: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Aplikovaná psychologie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4.9.2013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3476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9796" y="2924944"/>
            <a:ext cx="7772400" cy="1037977"/>
          </a:xfrm>
        </p:spPr>
        <p:txBody>
          <a:bodyPr/>
          <a:lstStyle/>
          <a:p>
            <a:r>
              <a:rPr lang="cs-CZ" dirty="0" smtClean="0"/>
              <a:t>TÉMA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499992" y="5733256"/>
            <a:ext cx="4024536" cy="553616"/>
          </a:xfrm>
        </p:spPr>
        <p:txBody>
          <a:bodyPr>
            <a:normAutofit lnSpcReduction="10000"/>
          </a:bodyPr>
          <a:lstStyle/>
          <a:p>
            <a:pPr algn="r"/>
            <a:r>
              <a:rPr lang="cs-CZ" dirty="0" smtClean="0"/>
              <a:t>Mgr. Eva Divišová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5661248"/>
            <a:ext cx="4499992" cy="584775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Paměť</a:t>
            </a:r>
            <a:endParaRPr lang="cs-CZ" dirty="0"/>
          </a:p>
        </p:txBody>
      </p:sp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4294967295"/>
          </p:nvPr>
        </p:nvSpPr>
        <p:spPr>
          <a:xfrm>
            <a:off x="827584" y="6356350"/>
            <a:ext cx="7632848" cy="365125"/>
          </a:xfrm>
          <a:prstGeom prst="rect">
            <a:avLst/>
          </a:prstGeo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648031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Materiál je možno využít pro rozšíření učiva předmětu aplikovaná psychologie. Je určen pro 1. ročníky střední školy. DUM je vytvořen jako prezentace, obsahuje základní informace o představách a druzích paměti.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>
              <a:buFont typeface="Arial" pitchFamily="34" charset="0"/>
              <a:buChar char="•"/>
            </a:pPr>
            <a:r>
              <a:rPr lang="cs-CZ" sz="2200" dirty="0" smtClean="0"/>
              <a:t>DUM je vytvořen ve formě prezentace a </a:t>
            </a:r>
            <a:r>
              <a:rPr lang="cs-CZ" sz="2200" dirty="0" smtClean="0"/>
              <a:t>je </a:t>
            </a:r>
            <a:r>
              <a:rPr lang="cs-CZ" sz="2200" dirty="0" smtClean="0"/>
              <a:t>využitelný v rámci interaktivního vzdělávání.</a:t>
            </a:r>
          </a:p>
        </p:txBody>
      </p:sp>
    </p:spTree>
    <p:extLst>
      <p:ext uri="{BB962C8B-B14F-4D97-AF65-F5344CB8AC3E}">
        <p14:creationId xmlns:p14="http://schemas.microsoft.com/office/powerpoint/2010/main" xmlns="" val="919965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190500"/>
            <a:ext cx="8229600" cy="1311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000">
                <a:solidFill>
                  <a:srgbClr val="000000"/>
                </a:solidFill>
              </a:rPr>
              <a:t>Podle způsobu vybavování může být fantazie: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Záměrná – řídí se vědomým záměrem, např. vytvořit nové technické zařízení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Bezděčná – nemá takové záměrné usměrnění, představy se vybavují samy, probíhá např. při snění v bdělém stavu nebo ve spánku.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4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2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 additive="repl">
                                        <p:cTn id="13" dur="1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" calcmode="lin" valueType="num">
                                      <p:cBhvr additive="repl">
                                        <p:cTn id="1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 additive="repl">
                                        <p:cTn id="15" dur="500" decel="10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" dur="500" decel="10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Rozdíly v představách a fantazii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Mohou být značné.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Velmi živé představy mají např. děti a umělci.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Představy mohou vznikat proto, že disponujeme schopností zachycovat, uchovávat a znovu si vybavovat dříve vnímané předměty a jevy.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Této schopnosti říkáme PAMĚŤ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4400">
                <a:solidFill>
                  <a:srgbClr val="000000"/>
                </a:solidFill>
              </a:rPr>
              <a:t>PAMĚŤ</a:t>
            </a:r>
          </a:p>
        </p:txBody>
      </p:sp>
      <p:sp>
        <p:nvSpPr>
          <p:cNvPr id="5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Je jedna z nedůležitějších vlastností člověka</a:t>
            </a:r>
          </a:p>
          <a:p>
            <a:pPr marL="341313" indent="-341313">
              <a:spcBef>
                <a:spcPts val="800"/>
              </a:spcBef>
              <a:buFont typeface="Arial" charset="0"/>
              <a:buChar char="•"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3200">
                <a:solidFill>
                  <a:srgbClr val="000000"/>
                </a:solidFill>
              </a:rPr>
              <a:t>Je to soubor procesů, které umožňují osvojení informací, jejich uchování a vybavení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8" presetClass="entr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  <p:tavLst>
                                        <p:tav tm="80000">
                                          <p:val>
                                            <p:strVal val="90"/>
                                          </p:val>
                                        </p:tav>
                                        <p:tav tm="8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90"/>
                                          </p:val>
                                        </p:tav>
                                        <p:tav tm="100000">
                                          <p:val>
                                            <p:str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50000">
                                          <p:val>
                                            <p:strVal val="-1"/>
                                          </p:val>
                                        </p:tav>
                                        <p:tav tm="100000">
                                          <p:val>
                                            <p:strVal val="0.94999998807907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 psychologii se rozlišují tři hlavní skupiny paměťových procesů</a:t>
            </a: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:</a:t>
            </a:r>
            <a:endParaRPr kumimoji="0" lang="cs-CZ" altLang="cs-CZ" sz="44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altLang="cs-CZ" sz="3200" b="1" i="0" u="sng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uložením do paměti 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– tj. transformování informace do takové formy, kterou dokáže paměť uchovat – ZAPAMATOVÁNÍ SI, které je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--spontánní , bezděčné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  --úmyslné (učení se nazpaměť)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</a:t>
            </a:r>
            <a:r>
              <a:rPr kumimoji="0" lang="cs-CZ" altLang="cs-CZ" sz="3200" b="1" i="0" u="sng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uchování v paměti</a:t>
            </a:r>
          </a:p>
          <a:p>
            <a:pPr marL="342900" marR="0" lvl="0" indent="-3429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3200" b="1" i="0" u="sng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-vybavení a znovupoznání uchovaného</a:t>
            </a:r>
            <a:endParaRPr kumimoji="0" lang="cs-CZ" altLang="cs-CZ" sz="3200" b="1" i="0" u="sng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128588"/>
            <a:ext cx="8228013" cy="1433512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449263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kumimoji="0" lang="cs-CZ" altLang="cs-CZ" sz="44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Druhy paměti: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8013" cy="4524375"/>
          </a:xfrm>
          <a:prstGeom prst="rect">
            <a:avLst/>
          </a:prstGeom>
        </p:spPr>
        <p:txBody>
          <a:bodyPr/>
          <a:lstStyle/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krátkodobá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slouží k zapamatování si na několik sekund, pracuje nejčastěji se sluchovými a zrakovými vjemy, informace z krátkodobé paměti lze samozřejmě přenést di dlouhodobé paměti, hlavní podmínkou takového přenosu je opakování</a:t>
            </a:r>
          </a:p>
          <a:p>
            <a:pPr marL="457200" marR="0" lvl="0" indent="-457200" algn="l" defTabSz="449263" rtl="0" eaLnBrk="0" fontAlgn="base" latinLnBrk="0" hangingPunct="0">
              <a:lnSpc>
                <a:spcPct val="100000"/>
              </a:lnSpc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Tx/>
              <a:buChar char="-"/>
              <a:tabLst/>
              <a:defRPr/>
            </a:pPr>
            <a:r>
              <a:rPr kumimoji="0" lang="cs-CZ" altLang="cs-CZ" sz="3200" b="1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dlouhodobá</a:t>
            </a:r>
            <a:r>
              <a:rPr kumimoji="0" lang="cs-CZ" altLang="cs-CZ" sz="32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– slouží k uchování toho, co budeme potřebovat delší dobu, uchování a vybavení závisí na tom, jak jsme si info osvojili</a:t>
            </a:r>
            <a:endParaRPr kumimoji="0" lang="cs-CZ" altLang="cs-CZ" sz="3200" b="0" i="0" u="none" strike="noStrike" kern="0" cap="none" spc="0" normalizeH="0" baseline="0" noProof="0" dirty="0" smtClean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647564" y="404664"/>
            <a:ext cx="7772400" cy="1470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>
            <a:lvl1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+mj-lt"/>
                <a:ea typeface="+mj-ea"/>
                <a:cs typeface="+mj-cs"/>
              </a:defRPr>
            </a:lvl1pPr>
            <a:lvl2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2pPr>
            <a:lvl3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3pPr>
            <a:lvl4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4pPr>
            <a:lvl5pPr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5pPr>
            <a:lvl6pPr marL="25146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6pPr>
            <a:lvl7pPr marL="29718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7pPr>
            <a:lvl8pPr marL="34290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8pPr>
            <a:lvl9pPr marL="3886200" indent="-228600" algn="ctr" defTabSz="449263" rtl="0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sz="4400">
                <a:solidFill>
                  <a:srgbClr val="000000"/>
                </a:solidFill>
                <a:latin typeface="Calibri" pitchFamily="32" charset="0"/>
                <a:ea typeface="SimSun" charset="0"/>
                <a:cs typeface="SimSun" charset="0"/>
              </a:defRPr>
            </a:lvl9pPr>
          </a:lstStyle>
          <a:p>
            <a:r>
              <a:rPr lang="cs-CZ" u="none" dirty="0" smtClean="0"/>
              <a:t>Literatura</a:t>
            </a:r>
            <a:endParaRPr lang="cs-CZ" u="none" dirty="0"/>
          </a:p>
        </p:txBody>
      </p:sp>
      <p:sp>
        <p:nvSpPr>
          <p:cNvPr id="3" name="Podnadpis 2"/>
          <p:cNvSpPr>
            <a:spLocks noGrp="1"/>
          </p:cNvSpPr>
          <p:nvPr/>
        </p:nvSpPr>
        <p:spPr bwMode="auto">
          <a:xfrm>
            <a:off x="791580" y="1628800"/>
            <a:ext cx="7704856" cy="4824536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marL="0" indent="0" algn="ctr" defTabSz="449263" rtl="0" eaLnBrk="0" fontAlgn="base" hangingPunct="0">
              <a:spcBef>
                <a:spcPts val="8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3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49263" rtl="0" eaLnBrk="0" fontAlgn="base" hangingPunct="0">
              <a:spcBef>
                <a:spcPts val="7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8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49263" rtl="0" eaLnBrk="0" fontAlgn="base" hangingPunct="0">
              <a:spcBef>
                <a:spcPts val="6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4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49263" rtl="0" eaLnBrk="0" fontAlgn="base" hangingPunct="0">
              <a:spcBef>
                <a:spcPts val="5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defRPr sz="20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0" u="none" dirty="0" err="1" smtClean="0"/>
              <a:t>Emmert</a:t>
            </a:r>
            <a:r>
              <a:rPr lang="cs-CZ" b="0" u="none" dirty="0" smtClean="0"/>
              <a:t>, František. Odmaturuj! ze společenských věd. </a:t>
            </a:r>
            <a:r>
              <a:rPr lang="cs-CZ" b="0" u="none" dirty="0" err="1" smtClean="0"/>
              <a:t>Vyd</a:t>
            </a:r>
            <a:r>
              <a:rPr lang="cs-CZ" b="0" u="none" dirty="0" smtClean="0"/>
              <a:t>. Brno: DIDAKTIS, 2003, 224 s. Odmaturuj! ISBN 80-86285-68-5.</a:t>
            </a:r>
          </a:p>
          <a:p>
            <a:pPr algn="l"/>
            <a:endParaRPr lang="cs-CZ" u="none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Calibri"/>
        <a:ea typeface="SimSun"/>
        <a:cs typeface="SimSun"/>
      </a:majorFont>
      <a:minorFont>
        <a:latin typeface="Calibri"/>
        <a:ea typeface="SimSun"/>
        <a:cs typeface="SimSu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2400" b="1" i="0" u="sng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1173</TotalTime>
  <Words>392</Words>
  <Application>Microsoft Office PowerPoint</Application>
  <PresentationFormat>Předvádění na obrazovce (4:3)</PresentationFormat>
  <Paragraphs>48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TÉMA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Psychologie</dc:title>
  <dc:creator>Uživatel</dc:creator>
  <cp:lastModifiedBy>Dum</cp:lastModifiedBy>
  <cp:revision>118</cp:revision>
  <cp:lastPrinted>1601-01-01T00:00:00Z</cp:lastPrinted>
  <dcterms:created xsi:type="dcterms:W3CDTF">2009-11-04T09:04:13Z</dcterms:created>
  <dcterms:modified xsi:type="dcterms:W3CDTF">2014-06-26T10:17:17Z</dcterms:modified>
</cp:coreProperties>
</file>