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454" r:id="rId2"/>
    <p:sldId id="453" r:id="rId3"/>
    <p:sldId id="455" r:id="rId4"/>
    <p:sldId id="355" r:id="rId5"/>
    <p:sldId id="356" r:id="rId6"/>
    <p:sldId id="357" r:id="rId7"/>
    <p:sldId id="358" r:id="rId8"/>
    <p:sldId id="359" r:id="rId9"/>
    <p:sldId id="456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941" autoAdjust="0"/>
    <p:restoredTop sz="94624" autoAdjust="0"/>
  </p:normalViewPr>
  <p:slideViewPr>
    <p:cSldViewPr>
      <p:cViewPr varScale="1">
        <p:scale>
          <a:sx n="105" d="100"/>
          <a:sy n="105" d="100"/>
        </p:scale>
        <p:origin x="-162" y="-9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="" xmlns:p14="http://schemas.microsoft.com/office/powerpoint/2010/main" val="337711180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25050096"/>
              </p:ext>
            </p:extLst>
          </p:nvPr>
        </p:nvGraphicFramePr>
        <p:xfrm>
          <a:off x="1007604" y="2924944"/>
          <a:ext cx="7248961" cy="3358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20.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661248"/>
            <a:ext cx="4499992" cy="58477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Učení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učení a členění dovedností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</a:t>
            </a:r>
            <a:r>
              <a:rPr lang="cs-CZ" sz="2200" smtClean="0"/>
              <a:t>a je </a:t>
            </a:r>
            <a:r>
              <a:rPr lang="cs-CZ" sz="2200" dirty="0" smtClean="0"/>
              <a:t>využitelný v rámci interaktivního vzdělávání.</a:t>
            </a:r>
          </a:p>
        </p:txBody>
      </p:sp>
    </p:spTree>
    <p:extLst>
      <p:ext uri="{BB962C8B-B14F-4D97-AF65-F5344CB8AC3E}">
        <p14:creationId xmlns="" xmlns:p14="http://schemas.microsoft.com/office/powerpoint/2010/main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8013" cy="1433512"/>
          </a:xfrm>
        </p:spPr>
        <p:txBody>
          <a:bodyPr/>
          <a:lstStyle/>
          <a:p>
            <a:r>
              <a:rPr lang="cs-CZ" altLang="cs-CZ" smtClean="0"/>
              <a:t>Učení</a:t>
            </a:r>
          </a:p>
        </p:txBody>
      </p:sp>
      <p:sp>
        <p:nvSpPr>
          <p:cNvPr id="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8013" cy="4524375"/>
          </a:xfrm>
        </p:spPr>
        <p:txBody>
          <a:bodyPr/>
          <a:lstStyle/>
          <a:p>
            <a:pPr marL="457200" indent="-457200">
              <a:buFontTx/>
              <a:buChar char="-"/>
            </a:pPr>
            <a:r>
              <a:rPr lang="cs-CZ" altLang="cs-CZ" smtClean="0"/>
              <a:t>Je aktivní a tvořivý proces, který rozšiřuje vrozené dispozice a rozšiřuje možnosti jedince. Smyslem je získávání, osvojování, pozměňování a upevňování nových zkušeností a tím přizpůsobování se novým situacím. Naučené je opakem vrozeného.</a:t>
            </a:r>
          </a:p>
          <a:p>
            <a:pPr marL="457200" indent="-457200">
              <a:buFontTx/>
              <a:buChar char="-"/>
            </a:pPr>
            <a:r>
              <a:rPr lang="cs-CZ" altLang="cs-CZ" smtClean="0"/>
              <a:t>Učení je celoživotní proces, není spojeno pouze s období dětství a mládí.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8013" cy="1433512"/>
          </a:xfrm>
        </p:spPr>
        <p:txBody>
          <a:bodyPr/>
          <a:lstStyle/>
          <a:p>
            <a:r>
              <a:rPr lang="cs-CZ" altLang="cs-CZ" smtClean="0"/>
              <a:t>Učení</a:t>
            </a: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8013" cy="4524375"/>
          </a:xfrm>
        </p:spPr>
        <p:txBody>
          <a:bodyPr/>
          <a:lstStyle/>
          <a:p>
            <a:r>
              <a:rPr lang="cs-CZ" altLang="cs-CZ" smtClean="0"/>
              <a:t>- Se uskutečňuje na základě tzv. podmiňování (= mechanismus učení, podmínky, za kterých proces učení probíhá).</a:t>
            </a:r>
          </a:p>
          <a:p>
            <a:pPr>
              <a:buFontTx/>
              <a:buChar char="-"/>
            </a:pPr>
            <a:r>
              <a:rPr lang="cs-CZ" altLang="cs-CZ" smtClean="0"/>
              <a:t>Učení je složitá činnost, při které působí i pozornost, nálada, schopnosti i charakter.</a:t>
            </a:r>
          </a:p>
          <a:p>
            <a:pPr>
              <a:buFontTx/>
              <a:buChar char="-"/>
            </a:pPr>
            <a:r>
              <a:rPr lang="cs-CZ" altLang="cs-CZ" smtClean="0"/>
              <a:t>Důležitá je vědomá kontrola učení, tj. rozlišení správného výsledku od chybného, uvědomění si chyby a její napravení.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8013" cy="1433512"/>
          </a:xfrm>
        </p:spPr>
        <p:txBody>
          <a:bodyPr/>
          <a:lstStyle/>
          <a:p>
            <a:r>
              <a:rPr lang="cs-CZ" altLang="cs-CZ" smtClean="0"/>
              <a:t>Učení</a:t>
            </a: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8013" cy="4524375"/>
          </a:xfrm>
        </p:spPr>
        <p:txBody>
          <a:bodyPr/>
          <a:lstStyle/>
          <a:p>
            <a:pPr marL="457200" indent="-457200">
              <a:buFontTx/>
              <a:buChar char="-"/>
            </a:pPr>
            <a:r>
              <a:rPr lang="cs-CZ" altLang="cs-CZ" smtClean="0"/>
              <a:t>Působí na všechny druhy psychických jevů, díky učení si osvojujeme předpoklady k činnostem:</a:t>
            </a:r>
          </a:p>
          <a:p>
            <a:pPr marL="457200" indent="-457200">
              <a:buFontTx/>
              <a:buChar char="-"/>
            </a:pPr>
            <a:r>
              <a:rPr lang="cs-CZ" altLang="cs-CZ" b="1" i="1" smtClean="0"/>
              <a:t>A) vědomosti</a:t>
            </a:r>
            <a:r>
              <a:rPr lang="cs-CZ" altLang="cs-CZ" smtClean="0"/>
              <a:t> – osvojené poznatky a informace včetně vzájemných vztahů (v podobě pojmů, pravidel, zákonů, vzorců)</a:t>
            </a:r>
          </a:p>
          <a:p>
            <a:pPr marL="457200" indent="-457200">
              <a:buFontTx/>
              <a:buChar char="-"/>
            </a:pPr>
            <a:r>
              <a:rPr lang="cs-CZ" altLang="cs-CZ" b="1" i="1" smtClean="0"/>
              <a:t>B) dovednosti</a:t>
            </a:r>
            <a:r>
              <a:rPr lang="cs-CZ" altLang="cs-CZ" smtClean="0"/>
              <a:t> – učením získaná dispozice pro vykonávání určité činnosti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8013" cy="1433512"/>
          </a:xfrm>
        </p:spPr>
        <p:txBody>
          <a:bodyPr/>
          <a:lstStyle/>
          <a:p>
            <a:r>
              <a:rPr lang="cs-CZ" i="1" smtClean="0"/>
              <a:t>Dovednosti</a:t>
            </a:r>
            <a:r>
              <a:rPr lang="cs-CZ" smtClean="0"/>
              <a:t> dále členíme na:</a:t>
            </a:r>
          </a:p>
        </p:txBody>
      </p:sp>
      <p:sp>
        <p:nvSpPr>
          <p:cNvPr id="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8013" cy="4524375"/>
          </a:xfrm>
        </p:spPr>
        <p:txBody>
          <a:bodyPr/>
          <a:lstStyle/>
          <a:p>
            <a:pPr marL="457200" indent="-457200">
              <a:buFontTx/>
              <a:buChar char="-"/>
            </a:pPr>
            <a:r>
              <a:rPr lang="cs-CZ" sz="2800" u="sng" smtClean="0"/>
              <a:t>senzorické</a:t>
            </a:r>
            <a:r>
              <a:rPr lang="cs-CZ" sz="2800" smtClean="0"/>
              <a:t> (projevují se zdokonalením vnímání, např. lepším rozlišením barvy a výšky tónu)</a:t>
            </a:r>
          </a:p>
          <a:p>
            <a:pPr marL="457200" indent="-457200">
              <a:buFontTx/>
              <a:buChar char="-"/>
            </a:pPr>
            <a:r>
              <a:rPr lang="cs-CZ" sz="2800" smtClean="0"/>
              <a:t>intelektové (např. dovednost v užívání mluvnických pravidel)</a:t>
            </a:r>
          </a:p>
          <a:p>
            <a:pPr marL="457200" indent="-457200">
              <a:buFontTx/>
              <a:buChar char="-"/>
            </a:pPr>
            <a:r>
              <a:rPr lang="cs-CZ" sz="2800" u="sng" smtClean="0"/>
              <a:t>senzomotorické</a:t>
            </a:r>
            <a:r>
              <a:rPr lang="cs-CZ" sz="2800" smtClean="0"/>
              <a:t> (koordinace vnímání a pohybu, např. hra na hudební nástroj, psaní, řízení auta apod.)</a:t>
            </a:r>
          </a:p>
          <a:p>
            <a:pPr marL="457200" indent="-457200">
              <a:buFontTx/>
              <a:buChar char="-"/>
            </a:pPr>
            <a:r>
              <a:rPr lang="cs-CZ" sz="2800" u="sng" smtClean="0"/>
              <a:t>sociální</a:t>
            </a:r>
            <a:r>
              <a:rPr lang="cs-CZ" sz="2800" smtClean="0"/>
              <a:t> (např. umění jednat s lidmi, vcítit se do druhého, spolupracovat apod.)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8013" cy="1433512"/>
          </a:xfrm>
        </p:spPr>
        <p:txBody>
          <a:bodyPr/>
          <a:lstStyle/>
          <a:p>
            <a:r>
              <a:rPr lang="cs-CZ" smtClean="0"/>
              <a:t>Učení</a:t>
            </a:r>
          </a:p>
        </p:txBody>
      </p:sp>
      <p:sp>
        <p:nvSpPr>
          <p:cNvPr id="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8013" cy="4524375"/>
          </a:xfrm>
        </p:spPr>
        <p:txBody>
          <a:bodyPr/>
          <a:lstStyle/>
          <a:p>
            <a:r>
              <a:rPr lang="cs-CZ" smtClean="0"/>
              <a:t>-Působí na druhy psychických jevů, díky učení si osvojujeme předpoklady k činnostem: (A)vědomosti, B)dovednosti…)</a:t>
            </a:r>
          </a:p>
          <a:p>
            <a:r>
              <a:rPr lang="cs-CZ" smtClean="0"/>
              <a:t>- C) </a:t>
            </a:r>
            <a:r>
              <a:rPr lang="cs-CZ" b="1" i="1" smtClean="0"/>
              <a:t>návyky – </a:t>
            </a:r>
            <a:r>
              <a:rPr lang="cs-CZ" smtClean="0"/>
              <a:t>učením získané sklony, které člověka pobízejí v určité situaci k určité zautomatizované reakci/činnosti, obsahují motivační moment (např. rozhlédnout se na přechodu, čistit si zuby apod.)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 bwMode="auto">
          <a:xfrm>
            <a:off x="647564" y="404664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2pPr>
            <a:lvl3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3pPr>
            <a:lvl4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4pPr>
            <a:lvl5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5pPr>
            <a:lvl6pPr marL="25146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6pPr>
            <a:lvl7pPr marL="29718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7pPr>
            <a:lvl8pPr marL="34290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8pPr>
            <a:lvl9pPr marL="38862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9pPr>
          </a:lstStyle>
          <a:p>
            <a:r>
              <a:rPr lang="cs-CZ" u="none" dirty="0" smtClean="0"/>
              <a:t>Literatura</a:t>
            </a:r>
            <a:endParaRPr lang="cs-CZ" u="none" dirty="0"/>
          </a:p>
        </p:txBody>
      </p:sp>
      <p:sp>
        <p:nvSpPr>
          <p:cNvPr id="5" name="Podnadpis 2"/>
          <p:cNvSpPr>
            <a:spLocks noGrp="1"/>
          </p:cNvSpPr>
          <p:nvPr/>
        </p:nvSpPr>
        <p:spPr bwMode="auto">
          <a:xfrm>
            <a:off x="791580" y="1628800"/>
            <a:ext cx="7704856" cy="482453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marL="0" indent="0" algn="ctr" defTabSz="449263" rtl="0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49263" rtl="0" eaLnBrk="0" fontAlgn="base" hangingPunct="0">
              <a:spcBef>
                <a:spcPts val="7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8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49263" rtl="0"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0" u="none" dirty="0" err="1" smtClean="0"/>
              <a:t>Emmert</a:t>
            </a:r>
            <a:r>
              <a:rPr lang="cs-CZ" b="0" u="none" dirty="0" smtClean="0"/>
              <a:t>, František. Odmaturuj! ze společenských věd. </a:t>
            </a:r>
            <a:r>
              <a:rPr lang="cs-CZ" b="0" u="none" dirty="0" err="1" smtClean="0"/>
              <a:t>Vyd</a:t>
            </a:r>
            <a:r>
              <a:rPr lang="cs-CZ" b="0" u="none" dirty="0" smtClean="0"/>
              <a:t>. Brno: DIDAKTIS, 2003, 224 s. Odmaturuj! ISBN 80-86285-68-5.</a:t>
            </a:r>
          </a:p>
          <a:p>
            <a:pPr algn="l"/>
            <a:endParaRPr lang="cs-CZ" u="none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1173</TotalTime>
  <Words>451</Words>
  <Application>Microsoft Office PowerPoint</Application>
  <PresentationFormat>Předvádění na obrazovce (4:3)</PresentationFormat>
  <Paragraphs>47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TÉMA</vt:lpstr>
      <vt:lpstr>Snímek 3</vt:lpstr>
      <vt:lpstr>Učení</vt:lpstr>
      <vt:lpstr>Učení</vt:lpstr>
      <vt:lpstr>Učení</vt:lpstr>
      <vt:lpstr>Dovednosti dále členíme na:</vt:lpstr>
      <vt:lpstr>Učení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Dum</cp:lastModifiedBy>
  <cp:revision>123</cp:revision>
  <cp:lastPrinted>1601-01-01T00:00:00Z</cp:lastPrinted>
  <dcterms:created xsi:type="dcterms:W3CDTF">2009-11-04T09:04:13Z</dcterms:created>
  <dcterms:modified xsi:type="dcterms:W3CDTF">2014-06-26T11:03:05Z</dcterms:modified>
</cp:coreProperties>
</file>