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3" r:id="rId8"/>
    <p:sldId id="262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1" d="100"/>
          <a:sy n="61" d="100"/>
        </p:scale>
        <p:origin x="-726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9295B35-BD75-4DA9-B8BC-D6BBF7581024}" type="datetimeFigureOut">
              <a:rPr lang="cs-CZ" smtClean="0"/>
              <a:t>26.6.2014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E81B0F7-E9F6-4366-9874-6A6ECE598C3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9295B35-BD75-4DA9-B8BC-D6BBF7581024}" type="datetimeFigureOut">
              <a:rPr lang="cs-CZ" smtClean="0"/>
              <a:t>26.6.2014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E81B0F7-E9F6-4366-9874-6A6ECE598C3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9295B35-BD75-4DA9-B8BC-D6BBF7581024}" type="datetimeFigureOut">
              <a:rPr lang="cs-CZ" smtClean="0"/>
              <a:t>26.6.2014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E81B0F7-E9F6-4366-9874-6A6ECE598C35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9295B35-BD75-4DA9-B8BC-D6BBF7581024}" type="datetimeFigureOut">
              <a:rPr lang="cs-CZ" smtClean="0"/>
              <a:t>26.6.2014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E81B0F7-E9F6-4366-9874-6A6ECE598C3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9295B35-BD75-4DA9-B8BC-D6BBF7581024}" type="datetimeFigureOut">
              <a:rPr lang="cs-CZ" smtClean="0"/>
              <a:t>26.6.2014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E81B0F7-E9F6-4366-9874-6A6ECE598C3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9295B35-BD75-4DA9-B8BC-D6BBF7581024}" type="datetimeFigureOut">
              <a:rPr lang="cs-CZ" smtClean="0"/>
              <a:t>26.6.2014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E81B0F7-E9F6-4366-9874-6A6ECE598C3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9295B35-BD75-4DA9-B8BC-D6BBF7581024}" type="datetimeFigureOut">
              <a:rPr lang="cs-CZ" smtClean="0"/>
              <a:t>26.6.2014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E81B0F7-E9F6-4366-9874-6A6ECE598C35}" type="slidenum">
              <a:rPr lang="cs-CZ" smtClean="0"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9295B35-BD75-4DA9-B8BC-D6BBF7581024}" type="datetimeFigureOut">
              <a:rPr lang="cs-CZ" smtClean="0"/>
              <a:t>26.6.2014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E81B0F7-E9F6-4366-9874-6A6ECE598C3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9295B35-BD75-4DA9-B8BC-D6BBF7581024}" type="datetimeFigureOut">
              <a:rPr lang="cs-CZ" smtClean="0"/>
              <a:t>26.6.2014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E81B0F7-E9F6-4366-9874-6A6ECE598C3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9295B35-BD75-4DA9-B8BC-D6BBF7581024}" type="datetimeFigureOut">
              <a:rPr lang="cs-CZ" smtClean="0"/>
              <a:t>26.6.2014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E81B0F7-E9F6-4366-9874-6A6ECE598C3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9295B35-BD75-4DA9-B8BC-D6BBF7581024}" type="datetimeFigureOut">
              <a:rPr lang="cs-CZ" smtClean="0"/>
              <a:t>26.6.2014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E81B0F7-E9F6-4366-9874-6A6ECE598C3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19295B35-BD75-4DA9-B8BC-D6BBF7581024}" type="datetimeFigureOut">
              <a:rPr lang="cs-CZ" smtClean="0"/>
              <a:t>26.6.2014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9E81B0F7-E9F6-4366-9874-6A6ECE598C35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ffice.microsoft.comic/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7" Type="http://schemas.openxmlformats.org/officeDocument/2006/relationships/image" Target="../media/image4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6.wmf"/><Relationship Id="rId5" Type="http://schemas.openxmlformats.org/officeDocument/2006/relationships/image" Target="../media/image15.jpeg"/><Relationship Id="rId4" Type="http://schemas.openxmlformats.org/officeDocument/2006/relationships/image" Target="../media/image14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7" Type="http://schemas.openxmlformats.org/officeDocument/2006/relationships/image" Target="../media/image4.wmf"/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1.wmf"/><Relationship Id="rId5" Type="http://schemas.openxmlformats.org/officeDocument/2006/relationships/image" Target="../media/image20.wmf"/><Relationship Id="rId4" Type="http://schemas.openxmlformats.org/officeDocument/2006/relationships/image" Target="../media/image19.wmf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wmf"/><Relationship Id="rId1" Type="http://schemas.openxmlformats.org/officeDocument/2006/relationships/slideLayout" Target="../slideLayouts/slideLayout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260648"/>
            <a:ext cx="2736304" cy="648072"/>
          </a:xfrm>
          <a:prstGeom prst="rect">
            <a:avLst/>
          </a:prstGeom>
          <a:solidFill>
            <a:srgbClr val="FFFFFF"/>
          </a:solidFill>
          <a:ln>
            <a:noFill/>
          </a:ln>
        </p:spPr>
      </p:pic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83025302"/>
              </p:ext>
            </p:extLst>
          </p:nvPr>
        </p:nvGraphicFramePr>
        <p:xfrm>
          <a:off x="2437003" y="1062082"/>
          <a:ext cx="4536504" cy="5580930"/>
        </p:xfrm>
        <a:graphic>
          <a:graphicData uri="http://schemas.openxmlformats.org/drawingml/2006/table">
            <a:tbl>
              <a:tblPr firstRow="1" firstCol="1" bandRow="1"/>
              <a:tblGrid>
                <a:gridCol w="1728192"/>
                <a:gridCol w="2808312"/>
              </a:tblGrid>
              <a:tr h="288032">
                <a:tc>
                  <a:txBody>
                    <a:bodyPr/>
                    <a:lstStyle>
                      <a:lvl1pPr marL="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1pPr>
                      <a:lvl2pPr marL="45720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2pPr>
                      <a:lvl3pPr marL="91440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3pPr>
                      <a:lvl4pPr marL="137160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4pPr>
                      <a:lvl5pPr marL="182880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5pPr>
                      <a:lvl6pPr marL="228600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6pPr>
                      <a:lvl7pPr marL="274320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7pPr>
                      <a:lvl8pPr marL="320040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8pPr>
                      <a:lvl9pPr marL="365760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Číslo přílohy: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0B62E"/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1pPr>
                      <a:lvl2pPr marL="45720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2pPr>
                      <a:lvl3pPr marL="91440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3pPr>
                      <a:lvl4pPr marL="137160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4pPr>
                      <a:lvl5pPr marL="182880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5pPr>
                      <a:lvl6pPr marL="228600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6pPr>
                      <a:lvl7pPr marL="274320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7pPr>
                      <a:lvl8pPr marL="320040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8pPr>
                      <a:lvl9pPr marL="365760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VY_32_INOVACE_12_PTAKI DOMOWE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0B62E"/>
                    </a:solidFill>
                  </a:tcPr>
                </a:tc>
              </a:tr>
              <a:tr h="697584">
                <a:tc>
                  <a:txBody>
                    <a:bodyPr/>
                    <a:lstStyle>
                      <a:lvl1pPr marL="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1pPr>
                      <a:lvl2pPr marL="45720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2pPr>
                      <a:lvl3pPr marL="91440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3pPr>
                      <a:lvl4pPr marL="137160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4pPr>
                      <a:lvl5pPr marL="182880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5pPr>
                      <a:lvl6pPr marL="228600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6pPr>
                      <a:lvl7pPr marL="274320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7pPr>
                      <a:lvl8pPr marL="320040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8pPr>
                      <a:lvl9pPr marL="365760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Škola: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Autor</a:t>
                      </a:r>
                      <a:r>
                        <a:rPr lang="cs-CZ" sz="1100" dirty="0">
                          <a:effectLst/>
                        </a:rPr>
                        <a:t>: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381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0B62E"/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Základní škola a mateřská škola s polským jazykem vyučovacím Bukovec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solidFill>
                          <a:schemeClr val="bg1"/>
                        </a:solidFill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</a:rPr>
                        <a:t>Mgr. Halina </a:t>
                      </a:r>
                      <a:r>
                        <a:rPr lang="cs-CZ" sz="1100" dirty="0" err="1" smtClean="0">
                          <a:solidFill>
                            <a:schemeClr val="tx1"/>
                          </a:solidFill>
                          <a:effectLst/>
                        </a:rPr>
                        <a:t>Kuligová</a:t>
                      </a: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endParaRPr lang="cs-CZ" sz="7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381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0B62E">
                        <a:tint val="40000"/>
                      </a:srgbClr>
                    </a:solidFill>
                  </a:tcPr>
                </a:tc>
              </a:tr>
              <a:tr h="222597">
                <a:tc>
                  <a:txBody>
                    <a:bodyPr/>
                    <a:lstStyle>
                      <a:lvl1pPr marL="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1pPr>
                      <a:lvl2pPr marL="45720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2pPr>
                      <a:lvl3pPr marL="91440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3pPr>
                      <a:lvl4pPr marL="137160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4pPr>
                      <a:lvl5pPr marL="182880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5pPr>
                      <a:lvl6pPr marL="228600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6pPr>
                      <a:lvl7pPr marL="274320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7pPr>
                      <a:lvl8pPr marL="320040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8pPr>
                      <a:lvl9pPr marL="365760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Předmět: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0B62E"/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Prvouka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0B62E">
                        <a:tint val="20000"/>
                      </a:srgbClr>
                    </a:solidFill>
                  </a:tcPr>
                </a:tc>
              </a:tr>
              <a:tr h="222597">
                <a:tc>
                  <a:txBody>
                    <a:bodyPr/>
                    <a:lstStyle>
                      <a:lvl1pPr marL="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1pPr>
                      <a:lvl2pPr marL="45720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2pPr>
                      <a:lvl3pPr marL="91440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3pPr>
                      <a:lvl4pPr marL="137160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4pPr>
                      <a:lvl5pPr marL="182880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5pPr>
                      <a:lvl6pPr marL="228600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6pPr>
                      <a:lvl7pPr marL="274320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7pPr>
                      <a:lvl8pPr marL="320040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8pPr>
                      <a:lvl9pPr marL="365760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Třída: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0B62E"/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2.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0B62E">
                        <a:tint val="40000"/>
                      </a:srgbClr>
                    </a:solidFill>
                  </a:tcPr>
                </a:tc>
              </a:tr>
              <a:tr h="404030">
                <a:tc>
                  <a:txBody>
                    <a:bodyPr/>
                    <a:lstStyle>
                      <a:lvl1pPr marL="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1pPr>
                      <a:lvl2pPr marL="45720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2pPr>
                      <a:lvl3pPr marL="91440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3pPr>
                      <a:lvl4pPr marL="137160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4pPr>
                      <a:lvl5pPr marL="182880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5pPr>
                      <a:lvl6pPr marL="228600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6pPr>
                      <a:lvl7pPr marL="274320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7pPr>
                      <a:lvl8pPr marL="320040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8pPr>
                      <a:lvl9pPr marL="365760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Šablona projektu: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0B62E"/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III/2</a:t>
                      </a:r>
                      <a:r>
                        <a:rPr lang="cs-CZ" sz="1100" baseline="0" dirty="0" smtClean="0">
                          <a:effectLst/>
                        </a:rPr>
                        <a:t>  Inovace a zkvalitnění výuky prostřednictvím ICT</a:t>
                      </a: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7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0B62E">
                        <a:tint val="20000"/>
                      </a:srgbClr>
                    </a:solidFill>
                  </a:tcPr>
                </a:tc>
              </a:tr>
              <a:tr h="448855">
                <a:tc>
                  <a:txBody>
                    <a:bodyPr/>
                    <a:lstStyle>
                      <a:lvl1pPr marL="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1pPr>
                      <a:lvl2pPr marL="45720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2pPr>
                      <a:lvl3pPr marL="91440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3pPr>
                      <a:lvl4pPr marL="137160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4pPr>
                      <a:lvl5pPr marL="182880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5pPr>
                      <a:lvl6pPr marL="228600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6pPr>
                      <a:lvl7pPr marL="274320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7pPr>
                      <a:lvl8pPr marL="320040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8pPr>
                      <a:lvl9pPr marL="365760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Datum zařazení do výuky a zapsání do třídní </a:t>
                      </a:r>
                      <a:r>
                        <a:rPr lang="cs-CZ" sz="1100" dirty="0" smtClean="0">
                          <a:effectLst/>
                        </a:rPr>
                        <a:t>knihy: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0B62E"/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23.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2. </a:t>
                      </a:r>
                      <a:r>
                        <a:rPr lang="cs-CZ" sz="11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2012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0B62E">
                        <a:tint val="40000"/>
                      </a:srgbClr>
                    </a:solidFill>
                  </a:tcPr>
                </a:tc>
              </a:tr>
              <a:tr h="222597">
                <a:tc>
                  <a:txBody>
                    <a:bodyPr/>
                    <a:lstStyle>
                      <a:lvl1pPr marL="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1pPr>
                      <a:lvl2pPr marL="45720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2pPr>
                      <a:lvl3pPr marL="91440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3pPr>
                      <a:lvl4pPr marL="137160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4pPr>
                      <a:lvl5pPr marL="182880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5pPr>
                      <a:lvl6pPr marL="228600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6pPr>
                      <a:lvl7pPr marL="274320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7pPr>
                      <a:lvl8pPr marL="320040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8pPr>
                      <a:lvl9pPr marL="365760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Jazyk:</a:t>
                      </a:r>
                      <a:endParaRPr lang="cs-CZ" sz="7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0B62E"/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Polština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0B62E">
                        <a:tint val="20000"/>
                      </a:srgbClr>
                    </a:solidFill>
                  </a:tcPr>
                </a:tc>
              </a:tr>
              <a:tr h="465815">
                <a:tc>
                  <a:txBody>
                    <a:bodyPr/>
                    <a:lstStyle>
                      <a:lvl1pPr marL="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1pPr>
                      <a:lvl2pPr marL="45720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2pPr>
                      <a:lvl3pPr marL="91440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3pPr>
                      <a:lvl4pPr marL="137160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4pPr>
                      <a:lvl5pPr marL="182880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5pPr>
                      <a:lvl6pPr marL="228600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6pPr>
                      <a:lvl7pPr marL="274320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7pPr>
                      <a:lvl8pPr marL="320040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8pPr>
                      <a:lvl9pPr marL="365760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Název a anotace: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0B62E"/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Materiál je určen k procvičování  základních  znalostí</a:t>
                      </a:r>
                      <a:r>
                        <a:rPr lang="cs-CZ" sz="1100" baseline="0" dirty="0" smtClean="0">
                          <a:effectLst/>
                        </a:rPr>
                        <a:t> </a:t>
                      </a:r>
                      <a:r>
                        <a:rPr lang="cs-CZ" sz="1100" dirty="0" smtClean="0">
                          <a:effectLst/>
                        </a:rPr>
                        <a:t> z tem. okruhu: domácí ptactvo</a:t>
                      </a:r>
                      <a:r>
                        <a:rPr lang="cs-CZ" sz="1100" baseline="0" dirty="0" smtClean="0">
                          <a:effectLst/>
                        </a:rPr>
                        <a:t>;</a:t>
                      </a:r>
                      <a:r>
                        <a:rPr lang="cs-CZ" sz="1100" dirty="0" smtClean="0">
                          <a:effectLst/>
                        </a:rPr>
                        <a:t> </a:t>
                      </a:r>
                      <a:endParaRPr lang="cs-CZ" sz="7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700" dirty="0">
                        <a:effectLst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0B62E">
                        <a:tint val="40000"/>
                      </a:srgbClr>
                    </a:solidFill>
                  </a:tcPr>
                </a:tc>
              </a:tr>
              <a:tr h="354357">
                <a:tc>
                  <a:txBody>
                    <a:bodyPr/>
                    <a:lstStyle>
                      <a:lvl1pPr marL="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1pPr>
                      <a:lvl2pPr marL="45720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2pPr>
                      <a:lvl3pPr marL="91440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3pPr>
                      <a:lvl4pPr marL="137160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4pPr>
                      <a:lvl5pPr marL="182880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5pPr>
                      <a:lvl6pPr marL="228600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6pPr>
                      <a:lvl7pPr marL="274320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7pPr>
                      <a:lvl8pPr marL="320040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8pPr>
                      <a:lvl9pPr marL="365760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Druh učebního materiálu:</a:t>
                      </a:r>
                      <a:endParaRPr lang="cs-CZ" sz="7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0B62E"/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DUM – Prezentace </a:t>
                      </a:r>
                      <a:r>
                        <a:rPr lang="cs-CZ" sz="1100" dirty="0" err="1">
                          <a:effectLst/>
                        </a:rPr>
                        <a:t>Power</a:t>
                      </a:r>
                      <a:r>
                        <a:rPr lang="cs-CZ" sz="1100" dirty="0">
                          <a:effectLst/>
                        </a:rPr>
                        <a:t> </a:t>
                      </a:r>
                      <a:r>
                        <a:rPr lang="cs-CZ" sz="1100" dirty="0" smtClean="0">
                          <a:effectLst/>
                        </a:rPr>
                        <a:t>Point</a:t>
                      </a:r>
                      <a:endParaRPr lang="cs-CZ" sz="7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7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0B62E">
                        <a:tint val="20000"/>
                      </a:srgbClr>
                    </a:solidFill>
                  </a:tcPr>
                </a:tc>
              </a:tr>
              <a:tr h="508461">
                <a:tc>
                  <a:txBody>
                    <a:bodyPr/>
                    <a:lstStyle>
                      <a:lvl1pPr marL="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1pPr>
                      <a:lvl2pPr marL="45720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2pPr>
                      <a:lvl3pPr marL="91440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3pPr>
                      <a:lvl4pPr marL="137160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4pPr>
                      <a:lvl5pPr marL="182880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5pPr>
                      <a:lvl6pPr marL="228600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6pPr>
                      <a:lvl7pPr marL="274320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7pPr>
                      <a:lvl8pPr marL="320040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8pPr>
                      <a:lvl9pPr marL="365760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Očekávaný výstup</a:t>
                      </a:r>
                      <a:endParaRPr lang="cs-CZ" sz="7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0B62E"/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-</a:t>
                      </a: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Základní znalosti</a:t>
                      </a:r>
                      <a:r>
                        <a:rPr lang="cs-CZ" sz="1100" baseline="0" dirty="0" smtClean="0">
                          <a:effectLst/>
                        </a:rPr>
                        <a:t>  </a:t>
                      </a:r>
                      <a:r>
                        <a:rPr lang="cs-CZ" sz="1100" baseline="0" smtClean="0">
                          <a:effectLst/>
                        </a:rPr>
                        <a:t>z tematického </a:t>
                      </a:r>
                      <a:r>
                        <a:rPr lang="cs-CZ" sz="1100" baseline="0" dirty="0" smtClean="0">
                          <a:effectLst/>
                        </a:rPr>
                        <a:t>okruhu : domácí ptactvo;</a:t>
                      </a:r>
                    </a:p>
                  </a:txBody>
                  <a:tcPr marL="42329" marR="42329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0B62E">
                        <a:tint val="40000"/>
                      </a:srgbClr>
                    </a:solidFill>
                  </a:tcPr>
                </a:tc>
              </a:tr>
              <a:tr h="445193">
                <a:tc>
                  <a:txBody>
                    <a:bodyPr/>
                    <a:lstStyle>
                      <a:lvl1pPr marL="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1pPr>
                      <a:lvl2pPr marL="45720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2pPr>
                      <a:lvl3pPr marL="91440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3pPr>
                      <a:lvl4pPr marL="137160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4pPr>
                      <a:lvl5pPr marL="182880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5pPr>
                      <a:lvl6pPr marL="228600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6pPr>
                      <a:lvl7pPr marL="274320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7pPr>
                      <a:lvl8pPr marL="320040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8pPr>
                      <a:lvl9pPr marL="3657600" algn="l" rtl="0" eaLnBrk="1" latinLnBrk="0" hangingPunct="1">
                        <a:defRPr kumimoji="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Využité materiály: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0B62E"/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kern="1200" dirty="0" smtClean="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Times New Roman"/>
                        </a:rPr>
                        <a:t>Obrázky z </a:t>
                      </a:r>
                      <a:r>
                        <a:rPr lang="cs-CZ" sz="1100" u="sng" kern="12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hlinkClick r:id="rId3"/>
                        </a:rPr>
                        <a:t>www.office.microsoft.com</a:t>
                      </a:r>
                      <a:endParaRPr lang="cs-CZ" sz="1200" dirty="0" smtClean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http://pl.wikipedia.org/wiki/Indyk_zwyczajny#mediaviewer/Plik:Male_north_american_turkey_supersaturated.jpg</a:t>
                      </a:r>
                      <a:endParaRPr lang="cs-CZ" sz="11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0B62E">
                        <a:tint val="20000"/>
                      </a:srgb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400046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 dirty="0" smtClean="0"/>
              <a:t>Ptaki domowe</a:t>
            </a:r>
            <a:endParaRPr lang="cs-CZ" dirty="0"/>
          </a:p>
        </p:txBody>
      </p:sp>
      <p:pic>
        <p:nvPicPr>
          <p:cNvPr id="7170" name="Picture 2" descr="C:\Users\ucetni\AppData\Local\Microsoft\Windows\Temporary Internet Files\Content.IE5\HXK5IV8G\MC90003043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2958" y="4077072"/>
            <a:ext cx="1776598" cy="17931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1" name="Picture 3" descr="C:\Users\ucetni\AppData\Local\Microsoft\Windows\Temporary Internet Files\Content.IE5\8KJ71T69\MC90003046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1897598"/>
            <a:ext cx="2103995" cy="2179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3" name="Picture 5" descr="C:\Users\ucetni\AppData\Local\Microsoft\Windows\Temporary Internet Files\Content.IE5\8KJ71T69\MC90003047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160937"/>
            <a:ext cx="2109509" cy="22945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4" name="Picture 6" descr="C:\Users\ucetni\AppData\Local\Microsoft\Windows\Temporary Internet Files\Content.IE5\X0VK6Y5O\MC90032650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79" y="3213421"/>
            <a:ext cx="1821485" cy="17273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5" name="Picture 7" descr="C:\Users\ucetni\AppData\Local\Microsoft\Windows\Temporary Internet Files\Content.IE5\TFX9JD41\MC90040607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4349750"/>
            <a:ext cx="1562100" cy="1841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570346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kury </a:t>
            </a:r>
            <a:endParaRPr lang="cs-CZ" dirty="0"/>
          </a:p>
        </p:txBody>
      </p:sp>
      <p:pic>
        <p:nvPicPr>
          <p:cNvPr id="1026" name="Picture 2" descr="C:\Users\ucetni\AppData\Local\Microsoft\Windows\Temporary Internet Files\Content.IE5\8KJ71T69\MC90033791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1412776"/>
            <a:ext cx="2936567" cy="21079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Users\ucetni\AppData\Local\Microsoft\Windows\Temporary Internet Files\Content.IE5\8KJ71T69\MC90033791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3356992"/>
            <a:ext cx="2936567" cy="21079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205477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kaczki</a:t>
            </a:r>
            <a:endParaRPr lang="cs-CZ" dirty="0"/>
          </a:p>
        </p:txBody>
      </p:sp>
      <p:pic>
        <p:nvPicPr>
          <p:cNvPr id="4099" name="Picture 3" descr="C:\Users\ucetni\AppData\Local\Microsoft\Windows\Temporary Internet Files\Content.IE5\HXK5IV8G\MC90010935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524770"/>
            <a:ext cx="3832676" cy="3360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3" descr="C:\Users\ucetni\AppData\Local\Microsoft\Windows\Temporary Internet Files\Content.IE5\HXK5IV8G\MC90010935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2470" y="2420888"/>
            <a:ext cx="3832676" cy="3360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522814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indyki</a:t>
            </a:r>
            <a:endParaRPr lang="cs-CZ" dirty="0"/>
          </a:p>
        </p:txBody>
      </p:sp>
      <p:pic>
        <p:nvPicPr>
          <p:cNvPr id="6146" name="Picture 2" descr="http://upload.wikimedia.org/wikipedia/commons/d/d0/Male_north_american_turkey_supersaturated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620688"/>
            <a:ext cx="3575779" cy="42550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http://upload.wikimedia.org/wikipedia/commons/d/d0/Male_north_american_turkey_supersaturated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2676974"/>
            <a:ext cx="3031161" cy="36069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449208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</a:t>
            </a:r>
            <a:r>
              <a:rPr lang="pl-PL" dirty="0" smtClean="0"/>
              <a:t>ęsi</a:t>
            </a:r>
            <a:endParaRPr lang="cs-CZ" dirty="0"/>
          </a:p>
        </p:txBody>
      </p:sp>
      <p:pic>
        <p:nvPicPr>
          <p:cNvPr id="2050" name="Picture 2" descr="C:\Users\ucetni\AppData\Local\Microsoft\Windows\Temporary Internet Files\Content.IE5\TFX9JD41\MC90003048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2199374"/>
            <a:ext cx="2376264" cy="30156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ucetni\AppData\Local\Microsoft\Windows\Temporary Internet Files\Content.IE5\TFX9JD41\MC90003048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1556792"/>
            <a:ext cx="2371938" cy="30101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48154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pl-PL" dirty="0" smtClean="0"/>
              <a:t>Które z ptaków domowych potrafią pływać</a:t>
            </a:r>
            <a:r>
              <a:rPr lang="cs-CZ" dirty="0" smtClean="0"/>
              <a:t>?</a:t>
            </a:r>
            <a:endParaRPr lang="cs-CZ" dirty="0"/>
          </a:p>
        </p:txBody>
      </p:sp>
      <p:pic>
        <p:nvPicPr>
          <p:cNvPr id="7176" name="Picture 8" descr="C:\Users\Halina\AppData\Local\Microsoft\Windows\Temporary Internet Files\Content.IE5\5GGFOQ7U\MC90043779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5678214"/>
            <a:ext cx="1213397" cy="10908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8" name="Picture 10" descr="C:\Users\Halina\AppData\Local\Microsoft\Windows\Temporary Internet Files\Content.IE5\5GH3BH1C\MC90043757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775" y="188640"/>
            <a:ext cx="1034946" cy="10819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ucetni\AppData\Local\Microsoft\Windows\Temporary Internet Files\Content.IE5\8KJ71T69\MC90034699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58214" y="1341038"/>
            <a:ext cx="1817827" cy="11045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ucetni\AppData\Local\Microsoft\Windows\Temporary Internet Files\Content.IE5\8KJ71T69\MP900431831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0087" y="3645024"/>
            <a:ext cx="2970985" cy="27556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ucetni\AppData\Local\Microsoft\Windows\Temporary Internet Files\Content.IE5\TFX9JD41\MC90002682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1836341"/>
            <a:ext cx="1636776" cy="18086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ucetni\AppData\Local\Microsoft\Windows\Temporary Internet Files\Content.IE5\8KJ71T69\MC90003046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1040" y="3939924"/>
            <a:ext cx="2243023" cy="23234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075981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15149" y="324619"/>
            <a:ext cx="7498080" cy="1143000"/>
          </a:xfrm>
        </p:spPr>
        <p:txBody>
          <a:bodyPr>
            <a:normAutofit fontScale="90000"/>
          </a:bodyPr>
          <a:lstStyle/>
          <a:p>
            <a:r>
              <a:rPr lang="cs-CZ" dirty="0" err="1" smtClean="0"/>
              <a:t>Czy</a:t>
            </a:r>
            <a:r>
              <a:rPr lang="cs-CZ" dirty="0" smtClean="0"/>
              <a:t> </a:t>
            </a:r>
            <a:r>
              <a:rPr lang="cs-CZ" dirty="0" err="1" smtClean="0"/>
              <a:t>ptaki</a:t>
            </a:r>
            <a:r>
              <a:rPr lang="cs-CZ" dirty="0" smtClean="0"/>
              <a:t> </a:t>
            </a:r>
            <a:r>
              <a:rPr lang="cs-CZ" dirty="0" err="1" smtClean="0"/>
              <a:t>domowe</a:t>
            </a:r>
            <a:r>
              <a:rPr lang="cs-CZ" dirty="0" smtClean="0"/>
              <a:t> </a:t>
            </a:r>
            <a:r>
              <a:rPr lang="cs-CZ" dirty="0" err="1" smtClean="0"/>
              <a:t>potrafi</a:t>
            </a:r>
            <a:r>
              <a:rPr lang="pl-PL" dirty="0" smtClean="0"/>
              <a:t>ą latać</a:t>
            </a:r>
            <a:r>
              <a:rPr lang="cs-CZ" dirty="0" smtClean="0"/>
              <a:t>?</a:t>
            </a:r>
            <a:endParaRPr lang="cs-CZ" dirty="0"/>
          </a:p>
        </p:txBody>
      </p:sp>
      <p:pic>
        <p:nvPicPr>
          <p:cNvPr id="6151" name="Picture 7" descr="C:\Users\Halina\AppData\Local\Microsoft\Windows\Temporary Internet Files\Content.IE5\84FO6M3S\MC90043440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2744" y="5589240"/>
            <a:ext cx="905654" cy="12687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2" name="Picture 8" descr="C:\Users\Halina\AppData\Local\Microsoft\Windows\Temporary Internet Files\Content.IE5\463GD78K\MC90043756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614" y="620688"/>
            <a:ext cx="893763" cy="5508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 descr="C:\Users\ucetni\AppData\Local\Microsoft\Windows\Temporary Internet Files\Content.IE5\X0VK6Y5O\MC90003851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30462" y="4516396"/>
            <a:ext cx="1177747" cy="16879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ucetni\AppData\Local\Microsoft\Windows\Temporary Internet Files\Content.IE5\HXK5IV8G\MC900030679[2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84221" y="1769067"/>
            <a:ext cx="1156716" cy="17620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ucetni\AppData\Local\Microsoft\Windows\Temporary Internet Files\Content.IE5\8KJ71T69\MC90035983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73261" y="2061674"/>
            <a:ext cx="1802282" cy="11768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ucetni\AppData\Local\Microsoft\Windows\Temporary Internet Files\Content.IE5\8KJ71T69\MC90003046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6809" y="3717032"/>
            <a:ext cx="2243023" cy="23234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326035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Uzupe</a:t>
            </a:r>
            <a:r>
              <a:rPr lang="pl-PL" dirty="0" smtClean="0"/>
              <a:t>łnij zdania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err="1" smtClean="0"/>
              <a:t>Ptaki</a:t>
            </a:r>
            <a:r>
              <a:rPr lang="cs-CZ" dirty="0" smtClean="0"/>
              <a:t> to </a:t>
            </a:r>
            <a:r>
              <a:rPr lang="cs-CZ" dirty="0" err="1" smtClean="0"/>
              <a:t>zwierz</a:t>
            </a:r>
            <a:r>
              <a:rPr lang="pl-PL" dirty="0" smtClean="0"/>
              <a:t>ęta, których ciało pokryte jest .................. </a:t>
            </a:r>
            <a:r>
              <a:rPr lang="pl-PL" dirty="0"/>
              <a:t>i</a:t>
            </a:r>
            <a:r>
              <a:rPr lang="pl-PL" dirty="0" smtClean="0"/>
              <a:t> .......................</a:t>
            </a:r>
          </a:p>
          <a:p>
            <a:r>
              <a:rPr lang="pl-PL" dirty="0" smtClean="0"/>
              <a:t>Mają cztery kończyny</a:t>
            </a:r>
            <a:r>
              <a:rPr lang="cs-CZ" dirty="0" smtClean="0"/>
              <a:t>:</a:t>
            </a:r>
            <a:r>
              <a:rPr lang="pl-PL" dirty="0" smtClean="0"/>
              <a:t> dwie nogi i dwa .............</a:t>
            </a:r>
          </a:p>
          <a:p>
            <a:r>
              <a:rPr lang="pl-PL" dirty="0" smtClean="0"/>
              <a:t>Wykluwają się z  ........................</a:t>
            </a:r>
          </a:p>
          <a:p>
            <a:r>
              <a:rPr lang="pl-PL" dirty="0" smtClean="0"/>
              <a:t>Najczęściej spotykane ptaki na wiejskich podwórkach to ...................., .....................,</a:t>
            </a:r>
          </a:p>
          <a:p>
            <a:pPr marL="82296" indent="0">
              <a:buNone/>
            </a:pPr>
            <a:r>
              <a:rPr lang="pl-PL" dirty="0"/>
              <a:t> </a:t>
            </a:r>
            <a:r>
              <a:rPr lang="pl-PL" dirty="0" smtClean="0"/>
              <a:t>  ......................... i  ...........................</a:t>
            </a:r>
          </a:p>
        </p:txBody>
      </p:sp>
      <p:sp>
        <p:nvSpPr>
          <p:cNvPr id="6" name="Zaoblený obdélník 5"/>
          <p:cNvSpPr/>
          <p:nvPr/>
        </p:nvSpPr>
        <p:spPr>
          <a:xfrm>
            <a:off x="4499992" y="620688"/>
            <a:ext cx="3960440" cy="136815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sz="2400" dirty="0" smtClean="0"/>
              <a:t>jaj, indyki, puchem, kury,</a:t>
            </a:r>
          </a:p>
          <a:p>
            <a:pPr algn="ctr"/>
            <a:r>
              <a:rPr lang="pl-PL" sz="2400" dirty="0" smtClean="0"/>
              <a:t> skrzydła,kaczki,gęsi,piórami</a:t>
            </a:r>
            <a:endParaRPr lang="cs-CZ" sz="2400" dirty="0"/>
          </a:p>
        </p:txBody>
      </p:sp>
      <p:pic>
        <p:nvPicPr>
          <p:cNvPr id="1027" name="Picture 3" descr="C:\Users\Halina\AppData\Local\Microsoft\Windows\Temporary Internet Files\Content.IE5\JQ62JOGY\MC90043800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65950" y="1304764"/>
            <a:ext cx="1334042" cy="9067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000623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70</TotalTime>
  <Words>154</Words>
  <Application>Microsoft Office PowerPoint</Application>
  <PresentationFormat>Předvádění na obrazovce (4:3)</PresentationFormat>
  <Paragraphs>47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Slunovrat</vt:lpstr>
      <vt:lpstr>Prezentace aplikace PowerPoint</vt:lpstr>
      <vt:lpstr>Ptaki domowe</vt:lpstr>
      <vt:lpstr>kury </vt:lpstr>
      <vt:lpstr>kaczki</vt:lpstr>
      <vt:lpstr>indyki</vt:lpstr>
      <vt:lpstr>gęsi</vt:lpstr>
      <vt:lpstr>Które z ptaków domowych potrafią pływać?</vt:lpstr>
      <vt:lpstr>Czy ptaki domowe potrafią latać?</vt:lpstr>
      <vt:lpstr>Uzupełnij zdania: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Ptaki domowe</dc:title>
  <dc:creator>Halina Kulig</dc:creator>
  <cp:lastModifiedBy>ucetni</cp:lastModifiedBy>
  <cp:revision>12</cp:revision>
  <dcterms:created xsi:type="dcterms:W3CDTF">2012-03-14T17:56:04Z</dcterms:created>
  <dcterms:modified xsi:type="dcterms:W3CDTF">2014-06-26T08:06:24Z</dcterms:modified>
</cp:coreProperties>
</file>