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69" r:id="rId4"/>
    <p:sldId id="257" r:id="rId5"/>
    <p:sldId id="270" r:id="rId6"/>
    <p:sldId id="258" r:id="rId7"/>
    <p:sldId id="271" r:id="rId8"/>
    <p:sldId id="273" r:id="rId9"/>
    <p:sldId id="272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9D57B1-873B-4B53-B337-E24CEEAB0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A1B386-4023-473D-ABD4-91C88DE9E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7406A6-ED2A-442F-813E-06AC2EB85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A8FEC-0342-45F1-B489-9DAA29A26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69CF07-EDB2-49DC-B809-7A9465C8E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030FE-C61F-4F97-B23E-BF5DD52FB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7C62F-3D8F-4E0C-A7A8-4C0E02E63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86D99D-BCFA-4E24-9E64-E2E84CBAF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82CBB8-EE17-4CBF-B1BF-6B891ECBC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C377AD-4FB5-4D4B-8E41-0C04CD5B6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400885-E59A-46DD-A6E2-BA73DB0AC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D220402-631D-4FFA-A4B7-8CCCEFC35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538" y="838200"/>
            <a:ext cx="7400925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KAREL HYNEK MÁCHA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1810 – 5.11.1836</a:t>
            </a: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2411413" y="260350"/>
            <a:ext cx="6400800" cy="40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cs-CZ"/>
              <a:t>VY_32_INOVACE_32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100" name="Picture 5" descr="220px-Jan_Vil%C3%ADmek_-_Karel_Hynek_M%C3%A1ch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981075"/>
            <a:ext cx="2994025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Život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nejvýznamnější představitel české odbojové větve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básně, próza, dramatické zlomky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zakladatel moderní české poezie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stylová jednota života a díla, ztotožnění autora a hrdiny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ze skromných poměrů, rodina pomocného mlynáře v Praze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gymnázium, filosofická a právnická fakulta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ochotnicky hrál divadlo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snoubenka a matka jeho syna: Eleonora Šomková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vztah k Eleonoře bouřlivý, nevyrovnaný =&gt; </a:t>
            </a:r>
            <a:r>
              <a:rPr lang="cs-CZ" sz="2400" b="1" smtClean="0"/>
              <a:t>Deníky</a:t>
            </a:r>
            <a:endParaRPr lang="cs-CZ" sz="2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Socha na Petříně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5" descr="Soubor:Karel Hynek Macha statu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981075"/>
            <a:ext cx="7219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Život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po studiích místo advokátního praktikanta v Litoměřicích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cestou do Prahy pomáhal hasit požár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napil se znečištěné vody, nakazil se cholerínou, zemřel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cestoval zásadně pěšky, dojmy z cest zachycoval slovy i kresbou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navštěvoval hrady, zříceniny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cesta pěšky do severní Itálie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ovlivněn krajinou v okolí Bezdězu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často ztrácel přátele, dostával se do konfliktů</a:t>
            </a:r>
            <a:endParaRPr lang="cs-CZ" sz="2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Litoměřice – pamětní deska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6" name="Picture 5" descr="Soubor:Litomerice Ma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981075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Hrob K.H.Máchy na Vyšehradě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0" name="Picture 5" descr="Soubor:Karel Hynek Macha grave 4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981075"/>
            <a:ext cx="43434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Hrad Hazmburk na Máchově kresbě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4" name="Picture 5" descr="Soubor:Castle Hazmburk (183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628775"/>
            <a:ext cx="5715000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PRÓZA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Křivoklat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ja-JP" smtClean="0"/>
              <a:t>historická próza</a:t>
            </a:r>
          </a:p>
          <a:p>
            <a:pPr eaLnBrk="1" hangingPunct="1"/>
            <a:r>
              <a:rPr lang="cs-CZ" altLang="ja-JP" smtClean="0"/>
              <a:t>měl patřit do čtyřdílného cyklu próz </a:t>
            </a:r>
            <a:r>
              <a:rPr lang="cs-CZ" altLang="ja-JP" b="1" smtClean="0"/>
              <a:t>Kat</a:t>
            </a:r>
            <a:endParaRPr lang="cs-CZ" altLang="ja-JP" smtClean="0"/>
          </a:p>
          <a:p>
            <a:pPr eaLnBrk="1" hangingPunct="1"/>
            <a:r>
              <a:rPr lang="cs-CZ" altLang="ja-JP" smtClean="0"/>
              <a:t>osudy tajemného kata, syna levobočka Václava IV.</a:t>
            </a:r>
          </a:p>
          <a:p>
            <a:pPr eaLnBrk="1" hangingPunct="1"/>
            <a:r>
              <a:rPr lang="cs-CZ" altLang="ja-JP" smtClean="0"/>
              <a:t>kat – romantický hrdina, nositel tragického životního osudu</a:t>
            </a:r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Pouť krkonošská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ja-JP" smtClean="0"/>
              <a:t>povídka s fantastickými motivy</a:t>
            </a:r>
          </a:p>
          <a:p>
            <a:pPr eaLnBrk="1" hangingPunct="1"/>
            <a:r>
              <a:rPr lang="cs-CZ" altLang="ja-JP" smtClean="0"/>
              <a:t>na vrcholu Sněžky stojí klášter, tamní mnichové ožívají na jeden den v roce</a:t>
            </a:r>
          </a:p>
          <a:p>
            <a:pPr eaLnBrk="1" hangingPunct="1"/>
            <a:r>
              <a:rPr lang="cs-CZ" altLang="ja-JP" smtClean="0"/>
              <a:t>rozhodují se, jestli zemřou nebo budou takto podivně žít </a:t>
            </a:r>
          </a:p>
          <a:p>
            <a:pPr eaLnBrk="1" hangingPunct="1"/>
            <a:r>
              <a:rPr lang="cs-CZ" altLang="ja-JP" smtClean="0"/>
              <a:t>přednost smrti</a:t>
            </a:r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Márinka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ja-JP" smtClean="0"/>
              <a:t>romantická povídka z pražského prostředí</a:t>
            </a:r>
          </a:p>
          <a:p>
            <a:pPr eaLnBrk="1" hangingPunct="1"/>
            <a:r>
              <a:rPr lang="cs-CZ" altLang="ja-JP" smtClean="0"/>
              <a:t>4 obrazy, overtura</a:t>
            </a:r>
          </a:p>
          <a:p>
            <a:pPr eaLnBrk="1" hangingPunct="1"/>
            <a:r>
              <a:rPr lang="cs-CZ" altLang="ja-JP" smtClean="0"/>
              <a:t>kompozice připomíná hudební dílo</a:t>
            </a:r>
          </a:p>
          <a:p>
            <a:pPr eaLnBrk="1" hangingPunct="1"/>
            <a:r>
              <a:rPr lang="cs-CZ" altLang="ja-JP" smtClean="0"/>
              <a:t>o vztahu mezi básníkem a umírající Márinkou</a:t>
            </a:r>
          </a:p>
          <a:p>
            <a:pPr eaLnBrk="1" hangingPunct="1"/>
            <a:r>
              <a:rPr lang="cs-CZ" altLang="ja-JP" smtClean="0"/>
              <a:t>o chudobě čtvrti Na Františku</a:t>
            </a:r>
          </a:p>
          <a:p>
            <a:pPr eaLnBrk="1" hangingPunct="1"/>
            <a:r>
              <a:rPr lang="cs-CZ" altLang="ja-JP" smtClean="0"/>
              <a:t>Márinka umírá na souchotiny = TBC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Cikáni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povídka se spletitým dějem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motiv: hrdina zjišťuje, že jeho sokem v lásce byl vlastní otec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hlavní hrdinové: Giaccomo; mladý cikán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kraj, kde svévolně vládne hrabě Valdemar z Borku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Giaccomo pomstí svou milenku, zabije jejího svůdce -  Valdemara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mladý cikán objeví ve Valdemarovi svého otce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děj plný tajemství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ja-JP" sz="2800" smtClean="0"/>
              <a:t>detailní přírodní popisy</a:t>
            </a:r>
            <a:endParaRPr lang="cs-CZ" sz="28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POEZIE</a:t>
            </a:r>
            <a:endParaRPr lang="cs-CZ" dirty="0" smtClean="0"/>
          </a:p>
        </p:txBody>
      </p:sp>
      <p:sp>
        <p:nvSpPr>
          <p:cNvPr id="1638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Máj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lyricko-epická skladba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první moderní básnická skladba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kompoziční zkratka: děj je naznačen, čtenář si ho musí domyslet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bohatý básnický jazyk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ja-JP" sz="2000" smtClean="0"/>
              <a:t>metafory: večerní máj na lůně pustých skal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ja-JP" sz="2000" smtClean="0"/>
              <a:t>oxymorón: ztrhané struny zvuk, mrtvé milenky cit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ja-JP" sz="2000" smtClean="0"/>
              <a:t>personifikace: strom děl lásky žel, o lásce šeptal tichý mech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Vilém typický hrdina, vyřazen ze společnosti, z domu vyhnán otcem, stává se vůdcem loupežníků; „strašný lesů pán“</a:t>
            </a:r>
            <a:endParaRPr lang="cs-CZ" sz="240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Máj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předmluva – vlatenecká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1.zpěv: jamb; Jarmila se dozvídá o Vilémově zatčení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2.zpěv: Vilémovy filosofické úvahy nad lidským životem a smrtí; postava strážného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1.intermezzo: sbor duchů se připravuje na příchod Viléma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3.zpěv: cesta na popraviště, loučení se s krajinou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2.intermezzo: Vilémova družina truchlí po svém vůdci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ja-JP" sz="2400" smtClean="0"/>
              <a:t>4.zpěv: do děje vstupuje poutník, poslední den v roce; ztotožňuje se s Vilémem; "Na tváři lehký smích, hluboký v srdci žal." </a:t>
            </a:r>
            <a:br>
              <a:rPr lang="cs-CZ" altLang="ja-JP" sz="2400" smtClean="0"/>
            </a:br>
            <a:endParaRPr lang="cs-CZ" sz="240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Máj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ja-JP" smtClean="0"/>
              <a:t>českou uměleckou veřejností odmítán – kvůli obsahu (hrdinou loupežník)</a:t>
            </a:r>
          </a:p>
          <a:p>
            <a:pPr eaLnBrk="1" hangingPunct="1"/>
            <a:r>
              <a:rPr lang="cs-CZ" altLang="ja-JP" smtClean="0"/>
              <a:t>odsoudili ho: Tyl, Palacký, Čelakovský</a:t>
            </a:r>
          </a:p>
          <a:p>
            <a:pPr eaLnBrk="1" hangingPunct="1"/>
            <a:r>
              <a:rPr lang="cs-CZ" altLang="ja-JP" smtClean="0"/>
              <a:t>ocenili ho: K. Sabina</a:t>
            </a:r>
          </a:p>
          <a:p>
            <a:pPr eaLnBrk="1" hangingPunct="1"/>
            <a:r>
              <a:rPr lang="cs-CZ" altLang="ja-JP" smtClean="0"/>
              <a:t>oceněn mladší generací: Světlá, Neruda, Hálek, J. Arbes</a:t>
            </a:r>
          </a:p>
          <a:p>
            <a:pPr eaLnBrk="1" hangingPunct="1"/>
            <a:r>
              <a:rPr lang="cs-CZ" altLang="ja-JP" smtClean="0"/>
              <a:t>tvorba ovlivnila spisovatele 20.století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http://cs.wikipedia.org/wiki/Karel_Hynek_M%C3%A1cha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http://cs.wikipedia.org/wiki/Soubor:Litomerice_Macha.jpg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http://cs.wikipedia.org/wiki/Soubor:Castle_Hazmburk_%281833%29.jpg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http://cs.wikipedia.org/wiki/Soubor:Karel_Hynek_Macha_statue.jpeg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http://cs.wikipedia.org/wiki/Soubor:Karel_Hynek_Macha_grave_479.jpg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text vlastní práce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363</Words>
  <Application>Microsoft Office PowerPoint</Application>
  <PresentationFormat>Předvádění na obrazovce (4:3)</PresentationFormat>
  <Paragraphs>84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Calibri</vt:lpstr>
      <vt:lpstr>Výchozí návrh</vt:lpstr>
      <vt:lpstr>Snímek 1</vt:lpstr>
      <vt:lpstr>KAREL HYNEK MÁCHA</vt:lpstr>
      <vt:lpstr>Snímek 3</vt:lpstr>
      <vt:lpstr>Život</vt:lpstr>
      <vt:lpstr>Socha na Petříně</vt:lpstr>
      <vt:lpstr>Život</vt:lpstr>
      <vt:lpstr>Litoměřice – pamětní deska</vt:lpstr>
      <vt:lpstr>Hrob K.H.Máchy na Vyšehradě</vt:lpstr>
      <vt:lpstr>Hrad Hazmburk na Máchově kresbě</vt:lpstr>
      <vt:lpstr>PRÓZA</vt:lpstr>
      <vt:lpstr>Křivoklat</vt:lpstr>
      <vt:lpstr>Pouť krkonošská</vt:lpstr>
      <vt:lpstr>Márinka</vt:lpstr>
      <vt:lpstr>Cikáni</vt:lpstr>
      <vt:lpstr>POEZIE</vt:lpstr>
      <vt:lpstr>Máj</vt:lpstr>
      <vt:lpstr>Máj</vt:lpstr>
      <vt:lpstr>Máj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</dc:title>
  <dc:creator>Kateřina Musilová</dc:creator>
  <cp:lastModifiedBy>Dum</cp:lastModifiedBy>
  <cp:revision>18</cp:revision>
  <dcterms:created xsi:type="dcterms:W3CDTF">2012-07-31T07:09:55Z</dcterms:created>
  <dcterms:modified xsi:type="dcterms:W3CDTF">2014-06-26T09:43:05Z</dcterms:modified>
</cp:coreProperties>
</file>