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3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726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685800" y="990601"/>
            <a:ext cx="7772400" cy="2609850"/>
          </a:xfr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  <a:contourClr>
                <a:srgbClr val="FFFFFF"/>
              </a:contourClr>
            </a:sp3d>
          </a:bodyPr>
          <a:lstStyle>
            <a:lvl1pPr algn="ctr">
              <a:defRPr lang="en-US" sz="5800" dirty="0" smtClean="0">
                <a:ln w="9525">
                  <a:noFill/>
                </a:ln>
                <a:effectLst>
                  <a:outerShdw blurRad="50800" dist="38100" dir="822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1371600" y="3657600"/>
            <a:ext cx="6400800" cy="1967089"/>
          </a:xfrm>
        </p:spPr>
        <p:txBody>
          <a:bodyPr>
            <a:normAutofit/>
          </a:bodyPr>
          <a:lstStyle>
            <a:lvl1pPr marL="0" indent="0" algn="ctr">
              <a:buNone/>
              <a:defRPr lang="en-US" sz="3000" b="0">
                <a:solidFill>
                  <a:schemeClr val="tx2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1F2309B3-56E2-4891-8ED7-DA3816FA1971}" type="datetimeFigureOut">
              <a:rPr lang="cs-CZ" smtClean="0"/>
              <a:t>26.6.2014</a:t>
            </a:fld>
            <a:endParaRPr lang="cs-CZ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D0A3662F-1137-41DC-9E0D-12F90A46794A}" type="slidenum">
              <a:rPr lang="cs-CZ" smtClean="0"/>
              <a:t>‹#›</a:t>
            </a:fld>
            <a:endParaRPr lang="cs-CZ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2309B3-56E2-4891-8ED7-DA3816FA1971}" type="datetimeFigureOut">
              <a:rPr lang="cs-CZ" smtClean="0"/>
              <a:t>26.6.2014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3662F-1137-41DC-9E0D-12F90A46794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22313" y="2685391"/>
            <a:ext cx="7772400" cy="3112843"/>
          </a:xfrm>
        </p:spPr>
        <p:txBody>
          <a:bodyPr anchor="t">
            <a:normAutofit/>
          </a:bodyPr>
          <a:lstStyle>
            <a:lvl1pPr algn="ctr">
              <a:buNone/>
              <a:defRPr lang="en-US" sz="6000" b="1" dirty="0">
                <a:solidFill>
                  <a:schemeClr val="tx2">
                    <a:shade val="85000"/>
                    <a:satMod val="150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22313" y="1128932"/>
            <a:ext cx="7772400" cy="1509712"/>
          </a:xfrm>
        </p:spPr>
        <p:txBody>
          <a:bodyPr anchor="b">
            <a:normAutofit/>
          </a:bodyPr>
          <a:lstStyle>
            <a:lvl1pPr algn="ctr">
              <a:buNone/>
              <a:defRPr lang="en-US" sz="24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2309B3-56E2-4891-8ED7-DA3816FA1971}" type="datetimeFigureOut">
              <a:rPr lang="cs-CZ" smtClean="0"/>
              <a:t>26.6.2014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3662F-1137-41DC-9E0D-12F90A46794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2309B3-56E2-4891-8ED7-DA3816FA1971}" type="datetimeFigureOut">
              <a:rPr lang="cs-CZ" smtClean="0"/>
              <a:t>26.6.2014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3662F-1137-41DC-9E0D-12F90A46794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2309B3-56E2-4891-8ED7-DA3816FA1971}" type="datetimeFigureOut">
              <a:rPr lang="cs-CZ" smtClean="0"/>
              <a:t>26.6.2014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3662F-1137-41DC-9E0D-12F90A46794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2309B3-56E2-4891-8ED7-DA3816FA1971}" type="datetimeFigureOut">
              <a:rPr lang="cs-CZ" smtClean="0"/>
              <a:t>26.6.2014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3662F-1137-41DC-9E0D-12F90A46794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2309B3-56E2-4891-8ED7-DA3816FA1971}" type="datetimeFigureOut">
              <a:rPr lang="cs-CZ" smtClean="0"/>
              <a:t>26.6.2014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3662F-1137-41DC-9E0D-12F90A46794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normAutofit/>
          </a:bodyPr>
          <a:lstStyle>
            <a:lvl1pPr algn="ctr">
              <a:defRPr sz="24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2309B3-56E2-4891-8ED7-DA3816FA1971}" type="datetimeFigureOut">
              <a:rPr lang="cs-CZ" smtClean="0"/>
              <a:t>26.6.2014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3662F-1137-41DC-9E0D-12F90A46794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27729" y="1062637"/>
            <a:ext cx="4599432" cy="3977640"/>
          </a:xfrm>
          <a:prstGeom prst="rect">
            <a:avLst/>
          </a:prstGeom>
          <a:solidFill>
            <a:schemeClr val="tx2">
              <a:shade val="15000"/>
            </a:schemeClr>
          </a:solidFill>
          <a:ln w="63500">
            <a:noFill/>
            <a:miter lim="800000"/>
          </a:ln>
          <a:effectLst>
            <a:outerShdw blurRad="63500" dist="25400" dir="7200000" algn="t" rotWithShape="0">
              <a:prstClr val="black">
                <a:alpha val="45000"/>
              </a:prst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45720" rIns="45720" rtlCol="0" anchor="ctr">
            <a:normAutofit/>
          </a:bodyPr>
          <a:lstStyle/>
          <a:p>
            <a:pPr marL="0" indent="-274320" algn="l"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en-US" sz="20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514536" y="4343400"/>
            <a:ext cx="3048000" cy="709858"/>
          </a:xfrm>
        </p:spPr>
        <p:txBody>
          <a:bodyPr anchor="t">
            <a:noAutofit/>
          </a:bodyPr>
          <a:lstStyle>
            <a:lvl1pPr algn="l">
              <a:buNone/>
              <a:defRPr sz="22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739645" y="1222657"/>
            <a:ext cx="4575601" cy="3657600"/>
          </a:xfrm>
          <a:solidFill>
            <a:schemeClr val="tx2">
              <a:shade val="75000"/>
            </a:schemeClr>
          </a:solidFill>
          <a:ln w="63500">
            <a:noFill/>
            <a:miter lim="800000"/>
          </a:ln>
          <a:effec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/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514536" y="1371600"/>
            <a:ext cx="3044952" cy="2930086"/>
          </a:xfrm>
        </p:spPr>
        <p:txBody>
          <a:bodyPr bIns="0" anchor="b">
            <a:normAutofit/>
          </a:bodyPr>
          <a:lstStyle>
            <a:lvl1pPr marL="0" marR="0" indent="0" algn="l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2309B3-56E2-4891-8ED7-DA3816FA1971}" type="datetimeFigureOut">
              <a:rPr lang="cs-CZ" smtClean="0"/>
              <a:t>26.6.2014</a:t>
            </a:fld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3662F-1137-41DC-9E0D-12F90A46794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2309B3-56E2-4891-8ED7-DA3816FA1971}" type="datetimeFigureOut">
              <a:rPr lang="cs-CZ" smtClean="0"/>
              <a:t>26.6.2014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3662F-1137-41DC-9E0D-12F90A46794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2309B3-56E2-4891-8ED7-DA3816FA1971}" type="datetimeFigureOut">
              <a:rPr lang="cs-CZ" smtClean="0"/>
              <a:t>26.6.2014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3662F-1137-41DC-9E0D-12F90A46794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1F2309B3-56E2-4891-8ED7-DA3816FA1971}" type="datetimeFigureOut">
              <a:rPr lang="cs-CZ" smtClean="0"/>
              <a:t>26.6.2014</a:t>
            </a:fld>
            <a:endParaRPr lang="cs-CZ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D0A3662F-1137-41DC-9E0D-12F90A46794A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defPPr>
        <a:defRPr sz="4400">
          <a:solidFill>
            <a:schemeClr val="tx2">
              <a:shade val="85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48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>
            <a:outerShdw blurRad="63500" dist="38100" dir="8220000" algn="tl" rotWithShape="0">
              <a:srgbClr val="000000">
                <a:alpha val="30000"/>
              </a:srgbClr>
            </a:outerShdw>
          </a:effectLst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indent="-274320" algn="l" eaLnBrk="1" hangingPunct="1">
        <a:buClr>
          <a:schemeClr val="accent1"/>
        </a:buClr>
        <a:buSzPct val="80000"/>
        <a:buFont typeface="Wingdings 2" pitchFamily="18" charset="2"/>
        <a:buChar char="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557784" indent="-228600" algn="l" eaLnBrk="1" hangingPunct="1">
        <a:buClr>
          <a:schemeClr val="tx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813816" indent="-228600" algn="l" eaLnBrk="1" hangingPunct="1">
        <a:buClr>
          <a:schemeClr val="accent1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069848" indent="-228600" algn="l" eaLnBrk="1" hangingPunct="1"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316736" indent="-228600" algn="l" eaLnBrk="1" hangingPunct="1">
        <a:buClr>
          <a:schemeClr val="accent1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57276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1819656" indent="-228600" algn="l" eaLnBrk="1" hangingPunct="1">
        <a:buClr>
          <a:schemeClr val="accent1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066544" indent="-228600" algn="l" eaLnBrk="1" hangingPunct="1">
        <a:buClr>
          <a:schemeClr val="tx2"/>
        </a:buClr>
        <a:buFont typeface="Wingdings 2" pitchFamily="18" charset="2"/>
        <a:buChar char=""/>
        <a:defRPr sz="1600" baseline="0">
          <a:latin typeface="+mn-lt"/>
        </a:defRPr>
      </a:lvl8pPr>
      <a:lvl9pPr marL="2313432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ffice.microsoft.comic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pl.wikipedia.org/wiki/Plik:Recycling_bins_Remondis.jpg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pl.wikipedia.org/wiki/Plik:Recycling_bins_Timisoara.jpg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3" Type="http://schemas.openxmlformats.org/officeDocument/2006/relationships/image" Target="../media/image7.png"/><Relationship Id="rId7" Type="http://schemas.openxmlformats.org/officeDocument/2006/relationships/image" Target="../media/image9.png"/><Relationship Id="rId12" Type="http://schemas.openxmlformats.org/officeDocument/2006/relationships/image" Target="../media/image14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11" Type="http://schemas.openxmlformats.org/officeDocument/2006/relationships/image" Target="../media/image13.jpeg"/><Relationship Id="rId5" Type="http://schemas.openxmlformats.org/officeDocument/2006/relationships/hyperlink" Target="http://pl.wikipedia.org/wiki/Plik:Recycling_bins_Timisoara.jpg" TargetMode="External"/><Relationship Id="rId10" Type="http://schemas.openxmlformats.org/officeDocument/2006/relationships/image" Target="../media/image12.jpeg"/><Relationship Id="rId4" Type="http://schemas.openxmlformats.org/officeDocument/2006/relationships/image" Target="../media/image8.png"/><Relationship Id="rId9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7" Type="http://schemas.openxmlformats.org/officeDocument/2006/relationships/image" Target="../media/image21.wm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0.wmf"/><Relationship Id="rId5" Type="http://schemas.openxmlformats.org/officeDocument/2006/relationships/image" Target="../media/image19.wmf"/><Relationship Id="rId4" Type="http://schemas.openxmlformats.org/officeDocument/2006/relationships/image" Target="../media/image18.w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wmf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88641"/>
            <a:ext cx="3096344" cy="648072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4160526"/>
              </p:ext>
            </p:extLst>
          </p:nvPr>
        </p:nvGraphicFramePr>
        <p:xfrm>
          <a:off x="2771800" y="1052736"/>
          <a:ext cx="4536504" cy="5919628"/>
        </p:xfrm>
        <a:graphic>
          <a:graphicData uri="http://schemas.openxmlformats.org/drawingml/2006/table">
            <a:tbl>
              <a:tblPr firstRow="1" firstCol="1" bandRow="1"/>
              <a:tblGrid>
                <a:gridCol w="1728192"/>
                <a:gridCol w="2808312"/>
              </a:tblGrid>
              <a:tr h="443870"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Číslo přílohy: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381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r>
                        <a:rPr lang="cs-CZ" sz="1100" dirty="0" smtClean="0">
                          <a:effectLst/>
                        </a:rPr>
                        <a:t>VY_32_INOVACE_18_SEGREGACJA ŚMIECI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381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</a:tr>
              <a:tr h="780265"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Škola: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Autor</a:t>
                      </a:r>
                      <a:r>
                        <a:rPr lang="cs-CZ" sz="1100" dirty="0">
                          <a:effectLst/>
                        </a:rPr>
                        <a:t>: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381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Základní škola a mateřská škola s polským jazykem vyučovacím Bukovec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</a:rPr>
                        <a:t>Mgr. Halina </a:t>
                      </a:r>
                      <a:r>
                        <a:rPr lang="cs-CZ" sz="1100" dirty="0" err="1" smtClean="0">
                          <a:solidFill>
                            <a:schemeClr val="tx1"/>
                          </a:solidFill>
                          <a:effectLst/>
                        </a:rPr>
                        <a:t>Kuligová</a:t>
                      </a: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381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>
                        <a:tint val="40000"/>
                      </a:srgbClr>
                    </a:solidFill>
                  </a:tcPr>
                </a:tc>
              </a:tr>
              <a:tr h="225947"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Předmět: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Prvouka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>
                        <a:tint val="20000"/>
                      </a:srgbClr>
                    </a:solidFill>
                  </a:tcPr>
                </a:tc>
              </a:tr>
              <a:tr h="225947"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Třída: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2.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>
                        <a:tint val="40000"/>
                      </a:srgbClr>
                    </a:solidFill>
                  </a:tcPr>
                </a:tc>
              </a:tr>
              <a:tr h="457516"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Šablona projektu: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III/2</a:t>
                      </a:r>
                      <a:r>
                        <a:rPr lang="cs-CZ" sz="1100" baseline="0" dirty="0" smtClean="0">
                          <a:effectLst/>
                        </a:rPr>
                        <a:t>  Inovace a zkvalitnění výuky prostřednictvím ICT</a:t>
                      </a: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7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>
                        <a:tint val="20000"/>
                      </a:srgbClr>
                    </a:solidFill>
                  </a:tcPr>
                </a:tc>
              </a:tr>
              <a:tr h="587063"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Datum zařazení do výuky a zapsání do třídní </a:t>
                      </a:r>
                      <a:r>
                        <a:rPr lang="cs-CZ" sz="1100" dirty="0" smtClean="0">
                          <a:effectLst/>
                        </a:rPr>
                        <a:t>knihy: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17.10.2011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>
                        <a:tint val="40000"/>
                      </a:srgbClr>
                    </a:solidFill>
                  </a:tcPr>
                </a:tc>
              </a:tr>
              <a:tr h="225947"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Jazyk: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Polština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>
                        <a:tint val="20000"/>
                      </a:srgbClr>
                    </a:solidFill>
                  </a:tcPr>
                </a:tc>
              </a:tr>
              <a:tr h="735286"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Název a anotace: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r>
                        <a:rPr lang="cs-CZ" sz="1100" dirty="0" smtClean="0">
                          <a:effectLst/>
                        </a:rPr>
                        <a:t>Materiál je určen k procvičování  základních</a:t>
                      </a:r>
                      <a:r>
                        <a:rPr lang="cs-CZ" sz="1100" baseline="0" dirty="0" smtClean="0">
                          <a:effectLst/>
                        </a:rPr>
                        <a:t> vědomosti z tematického okruhu: třídění odpadu ;</a:t>
                      </a:r>
                      <a:r>
                        <a:rPr lang="cs-CZ" sz="1100" dirty="0" smtClean="0">
                          <a:effectLst/>
                        </a:rPr>
                        <a:t> </a:t>
                      </a:r>
                      <a:endParaRPr lang="cs-CZ" sz="7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7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>
                        <a:tint val="40000"/>
                      </a:srgbClr>
                    </a:solidFill>
                  </a:tcPr>
                </a:tc>
              </a:tr>
              <a:tr h="360373"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Druh učebního materiálu: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DUM – Prezentace </a:t>
                      </a:r>
                      <a:r>
                        <a:rPr lang="cs-CZ" sz="1100" dirty="0" err="1">
                          <a:effectLst/>
                        </a:rPr>
                        <a:t>Power</a:t>
                      </a:r>
                      <a:r>
                        <a:rPr lang="cs-CZ" sz="1100" dirty="0">
                          <a:effectLst/>
                        </a:rPr>
                        <a:t> point</a:t>
                      </a:r>
                      <a:endParaRPr lang="cs-CZ" sz="7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7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>
                        <a:tint val="20000"/>
                      </a:srgbClr>
                    </a:solidFill>
                  </a:tcPr>
                </a:tc>
              </a:tr>
              <a:tr h="515050"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Očekávaný výstup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-</a:t>
                      </a:r>
                      <a:r>
                        <a:rPr lang="cs-CZ" sz="1100" dirty="0">
                          <a:effectLst/>
                        </a:rPr>
                        <a:t> </a:t>
                      </a:r>
                      <a:r>
                        <a:rPr lang="cs-CZ" sz="1100" dirty="0" smtClean="0">
                          <a:effectLst/>
                        </a:rPr>
                        <a:t>Základní  znalosti a vědomosti z tematického okruhu:  třídění odpadu ;</a:t>
                      </a:r>
                      <a:endParaRPr lang="cs-CZ" sz="1100" baseline="0" dirty="0" smtClean="0">
                        <a:effectLst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>
                        <a:tint val="40000"/>
                      </a:srgbClr>
                    </a:solidFill>
                  </a:tcPr>
                </a:tc>
              </a:tr>
              <a:tr h="451894"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Využité materiály: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kern="12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Obrázky z </a:t>
                      </a:r>
                      <a:r>
                        <a:rPr lang="cs-CZ" sz="1100" u="sng" kern="12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hlinkClick r:id="rId3"/>
                        </a:rPr>
                        <a:t>www.office.microsoft.com</a:t>
                      </a:r>
                      <a:endParaRPr lang="cs-CZ" sz="1200" dirty="0" smtClean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Times New Roman"/>
                        </a:rPr>
                        <a:t>http://pl.wikipedia.org/wiki/Segregacja_odpad%C3%B3w</a:t>
                      </a:r>
                      <a:endParaRPr lang="cs-CZ" sz="1200" dirty="0" smtClean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>
                        <a:tint val="20000"/>
                      </a:srgb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913180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err="1" smtClean="0"/>
              <a:t>Segregacja</a:t>
            </a:r>
            <a:r>
              <a:rPr lang="cs-CZ" dirty="0" smtClean="0"/>
              <a:t> </a:t>
            </a:r>
            <a:r>
              <a:rPr lang="cs-CZ" dirty="0" err="1" smtClean="0"/>
              <a:t>śmieci</a:t>
            </a:r>
            <a:endParaRPr lang="cs-CZ" dirty="0"/>
          </a:p>
        </p:txBody>
      </p:sp>
      <p:pic>
        <p:nvPicPr>
          <p:cNvPr id="1026" name="Picture 2" descr="http://upload.wikimedia.org/wikipedia/commons/thumb/5/5e/Recycling_bins_Remondis.jpg/220px-Recycling_bins_Remondis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861048"/>
            <a:ext cx="3319636" cy="1689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40614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02622" y="1958655"/>
            <a:ext cx="3384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Papier</a:t>
            </a:r>
            <a:endParaRPr lang="cs-CZ" sz="36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436096" y="1958468"/>
            <a:ext cx="2160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err="1" smtClean="0">
                <a:solidFill>
                  <a:srgbClr val="00B050"/>
                </a:solidFill>
              </a:rPr>
              <a:t>Szk</a:t>
            </a:r>
            <a:r>
              <a:rPr lang="pl-PL" sz="3600" dirty="0" smtClean="0">
                <a:solidFill>
                  <a:srgbClr val="00B050"/>
                </a:solidFill>
              </a:rPr>
              <a:t>ło</a:t>
            </a:r>
            <a:endParaRPr lang="cs-CZ" sz="3600" dirty="0">
              <a:solidFill>
                <a:srgbClr val="00B05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7263135" y="1955730"/>
            <a:ext cx="18808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 smtClean="0">
                <a:solidFill>
                  <a:srgbClr val="FFFF00"/>
                </a:solidFill>
              </a:rPr>
              <a:t>Plasty</a:t>
            </a:r>
            <a:endParaRPr lang="cs-CZ" sz="3200" dirty="0">
              <a:solidFill>
                <a:srgbClr val="FFFF00"/>
              </a:solidFill>
            </a:endParaRPr>
          </a:p>
        </p:txBody>
      </p:sp>
      <p:pic>
        <p:nvPicPr>
          <p:cNvPr id="2050" name="Picture 2" descr="http://upload.wikimedia.org/wikipedia/commons/thumb/9/9c/Recycling_bins_Timisoara.jpg/220px-Recycling_bins_Timisoara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0176" y="3601221"/>
            <a:ext cx="5431766" cy="2163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Přímá spojnice se šipkou 5"/>
          <p:cNvCxnSpPr/>
          <p:nvPr/>
        </p:nvCxnSpPr>
        <p:spPr>
          <a:xfrm>
            <a:off x="4139952" y="2604986"/>
            <a:ext cx="72008" cy="82401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>
            <a:off x="5868144" y="2574207"/>
            <a:ext cx="135359" cy="99880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>
            <a:off x="7263135" y="2604799"/>
            <a:ext cx="0" cy="82420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367278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052736"/>
            <a:ext cx="3928070" cy="5552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Vývojový diagram: alternativní postup 1"/>
          <p:cNvSpPr/>
          <p:nvPr/>
        </p:nvSpPr>
        <p:spPr>
          <a:xfrm>
            <a:off x="3995936" y="908720"/>
            <a:ext cx="4536504" cy="115212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/>
              <a:t>Znajdź drogę do właściwego pojemnika:</a:t>
            </a:r>
            <a:endParaRPr lang="cs-CZ" dirty="0"/>
          </a:p>
        </p:txBody>
      </p:sp>
      <p:pic>
        <p:nvPicPr>
          <p:cNvPr id="2051" name="Picture 3" descr="C:\Users\Halina\AppData\Local\Microsoft\Windows\Temporary Internet Files\Content.IE5\8FAIFKI2\MC90023252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372644"/>
            <a:ext cx="1728192" cy="2696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475656" y="2564904"/>
            <a:ext cx="100811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dirty="0" smtClean="0"/>
              <a:t>?</a:t>
            </a:r>
            <a:endParaRPr lang="cs-CZ" sz="6600" dirty="0"/>
          </a:p>
        </p:txBody>
      </p:sp>
    </p:spTree>
    <p:extLst>
      <p:ext uri="{BB962C8B-B14F-4D97-AF65-F5344CB8AC3E}">
        <p14:creationId xmlns:p14="http://schemas.microsoft.com/office/powerpoint/2010/main" val="19381094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704" y="5276210"/>
            <a:ext cx="1816552" cy="1360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0251" y="5138400"/>
            <a:ext cx="1333500" cy="133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064244" y="1712450"/>
            <a:ext cx="20535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Który wybierzesz</a:t>
            </a:r>
            <a:r>
              <a:rPr lang="cs-CZ" dirty="0" smtClean="0"/>
              <a:t>?</a:t>
            </a:r>
            <a:endParaRPr lang="cs-CZ" dirty="0"/>
          </a:p>
        </p:txBody>
      </p:sp>
      <p:pic>
        <p:nvPicPr>
          <p:cNvPr id="3" name="Picture 2" descr="C:\Users\ucetni\AppData\Local\Microsoft\Windows\Temporary Internet Files\Content.IE5\TFX9JD41\MC900441312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956" y="-220390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ttp://upload.wikimedia.org/wikipedia/commons/thumb/9/9c/Recycling_bins_Timisoara.jpg/220px-Recycling_bins_Timisoara.jpg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2217" y="2348348"/>
            <a:ext cx="4531534" cy="2163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ucetni\AppData\Local\Microsoft\Windows\Temporary Internet Files\Content.IE5\X0VK6Y5O\MC900441750[1]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660" y="257727"/>
            <a:ext cx="1824055" cy="1824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C:\Users\ucetni\AppData\Local\Microsoft\Windows\Temporary Internet Files\Content.IE5\TFX9JD41\MC900150747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660" y="2518257"/>
            <a:ext cx="868680" cy="1821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C:\Users\ucetni\AppData\Local\Microsoft\Windows\Temporary Internet Files\Content.IE5\TFX9JD41\MC900150747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5721" y="5043144"/>
            <a:ext cx="831939" cy="1524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C:\Users\ucetni\AppData\Local\Microsoft\Windows\Temporary Internet Files\Content.IE5\8KJ71T69\MP900448290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522" y="2743019"/>
            <a:ext cx="1424263" cy="2142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C:\Users\ucetni\AppData\Local\Microsoft\Windows\Temporary Internet Files\Content.IE5\X0VK6Y5O\MP900401128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3269" y="238184"/>
            <a:ext cx="1827254" cy="2284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C:\Users\ucetni\AppData\Local\Microsoft\Windows\Temporary Internet Files\Content.IE5\X0VK6Y5O\MP900387584[1]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5753" y="5043144"/>
            <a:ext cx="2136467" cy="1524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 descr="C:\Users\ucetni\AppData\Local\Microsoft\Windows\Temporary Internet Files\Content.IE5\HXK5IV8G\MP900448582[1]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4625" y="2743019"/>
            <a:ext cx="1989435" cy="1972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5344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3976" y="1556792"/>
            <a:ext cx="3630712" cy="5140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 smtClean="0">
                <a:solidFill>
                  <a:srgbClr val="FF0000"/>
                </a:solidFill>
              </a:rPr>
              <a:t>Pami</a:t>
            </a:r>
            <a:r>
              <a:rPr lang="pl-PL" dirty="0" smtClean="0">
                <a:solidFill>
                  <a:srgbClr val="FF0000"/>
                </a:solidFill>
              </a:rPr>
              <a:t>ętaj</a:t>
            </a:r>
            <a:r>
              <a:rPr lang="cs-CZ" dirty="0" smtClean="0">
                <a:solidFill>
                  <a:srgbClr val="FF0000"/>
                </a:solidFill>
              </a:rPr>
              <a:t>!</a:t>
            </a:r>
            <a:r>
              <a:rPr lang="cs-CZ" dirty="0" smtClean="0"/>
              <a:t> </a:t>
            </a:r>
            <a:r>
              <a:rPr lang="cs-CZ" dirty="0" err="1" smtClean="0"/>
              <a:t>Nale</a:t>
            </a:r>
            <a:r>
              <a:rPr lang="pl-PL" dirty="0" smtClean="0"/>
              <a:t>ży posprzątać za swoim pieskiem</a:t>
            </a:r>
            <a:r>
              <a:rPr lang="cs-CZ" dirty="0" smtClean="0"/>
              <a:t>!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651033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Szanuj</a:t>
            </a:r>
            <a:r>
              <a:rPr lang="cs-CZ" dirty="0" smtClean="0"/>
              <a:t> </a:t>
            </a:r>
            <a:r>
              <a:rPr lang="cs-CZ" dirty="0" err="1" smtClean="0"/>
              <a:t>swoj</a:t>
            </a:r>
            <a:r>
              <a:rPr lang="pl-PL" dirty="0" smtClean="0"/>
              <a:t>ą Ziemię</a:t>
            </a:r>
            <a:r>
              <a:rPr lang="cs-CZ" dirty="0" smtClean="0"/>
              <a:t>!</a:t>
            </a:r>
            <a:endParaRPr lang="cs-CZ" dirty="0"/>
          </a:p>
        </p:txBody>
      </p:sp>
      <p:pic>
        <p:nvPicPr>
          <p:cNvPr id="4099" name="Picture 3" descr="C:\Users\ucetni\AppData\Local\Microsoft\Windows\Temporary Internet Files\Content.IE5\8KJ71T69\MP90043093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0915" y="2060848"/>
            <a:ext cx="3126879" cy="242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ucetni\AppData\Local\Microsoft\Windows\Temporary Internet Files\Content.IE5\HXK5IV8G\MC90043751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797152"/>
            <a:ext cx="1822450" cy="184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ucetni\AppData\Local\Microsoft\Windows\Temporary Internet Files\Content.IE5\8KJ71T69\MC90043751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7563" y="4797152"/>
            <a:ext cx="2022475" cy="204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Users\ucetni\AppData\Local\Microsoft\Windows\Temporary Internet Files\Content.IE5\X0VK6Y5O\MC90039095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1772816"/>
            <a:ext cx="1829714" cy="1899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C:\Users\ucetni\AppData\Local\Microsoft\Windows\Temporary Internet Files\Content.IE5\TFX9JD41\MC900438219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199" y="4434704"/>
            <a:ext cx="1660525" cy="189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C:\Users\ucetni\AppData\Local\Microsoft\Windows\Temporary Internet Files\Content.IE5\HXK5IV8G\MC900434451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470" y="2082125"/>
            <a:ext cx="1562100" cy="180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2602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err="1" smtClean="0"/>
              <a:t>Papier</a:t>
            </a:r>
            <a:r>
              <a:rPr lang="cs-CZ" sz="3200" dirty="0" smtClean="0"/>
              <a:t> </a:t>
            </a:r>
            <a:r>
              <a:rPr lang="cs-CZ" sz="3200" dirty="0" err="1" smtClean="0"/>
              <a:t>wrzucamy</a:t>
            </a:r>
            <a:r>
              <a:rPr lang="cs-CZ" sz="3200" dirty="0" smtClean="0"/>
              <a:t> do </a:t>
            </a:r>
            <a:r>
              <a:rPr lang="cs-CZ" sz="3200" dirty="0" err="1" smtClean="0"/>
              <a:t>pojemnika</a:t>
            </a:r>
            <a:r>
              <a:rPr lang="cs-CZ" sz="3200" dirty="0" smtClean="0"/>
              <a:t> ……….</a:t>
            </a:r>
            <a:br>
              <a:rPr lang="cs-CZ" sz="3200" dirty="0" smtClean="0"/>
            </a:br>
            <a:r>
              <a:rPr lang="cs-CZ" sz="3200" dirty="0"/>
              <a:t/>
            </a:r>
            <a:br>
              <a:rPr lang="cs-CZ" sz="3200" dirty="0"/>
            </a:br>
            <a:r>
              <a:rPr lang="cs-CZ" sz="3200" dirty="0" smtClean="0"/>
              <a:t>Plasty </a:t>
            </a:r>
            <a:r>
              <a:rPr lang="cs-CZ" sz="3200" dirty="0" err="1" smtClean="0"/>
              <a:t>wrzucamy</a:t>
            </a:r>
            <a:r>
              <a:rPr lang="cs-CZ" sz="3200" dirty="0" smtClean="0"/>
              <a:t> do </a:t>
            </a:r>
            <a:r>
              <a:rPr lang="cs-CZ" sz="3200" dirty="0" err="1" smtClean="0"/>
              <a:t>pojemnika</a:t>
            </a:r>
            <a:r>
              <a:rPr lang="cs-CZ" sz="3200" dirty="0" smtClean="0"/>
              <a:t> ………..</a:t>
            </a:r>
            <a:br>
              <a:rPr lang="cs-CZ" sz="3200" dirty="0" smtClean="0"/>
            </a:br>
            <a:r>
              <a:rPr lang="cs-CZ" sz="3200" dirty="0"/>
              <a:t/>
            </a:r>
            <a:br>
              <a:rPr lang="cs-CZ" sz="3200" dirty="0"/>
            </a:br>
            <a:r>
              <a:rPr lang="cs-CZ" sz="3200" dirty="0" err="1" smtClean="0"/>
              <a:t>Szk</a:t>
            </a:r>
            <a:r>
              <a:rPr lang="pl-PL" sz="3200" dirty="0" smtClean="0"/>
              <a:t>ło wrzucamy do pojemnika ...............</a:t>
            </a:r>
            <a:endParaRPr lang="cs-CZ" sz="3200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>
          <a:xfrm>
            <a:off x="-612576" y="581025"/>
            <a:ext cx="7772400" cy="1509712"/>
          </a:xfrm>
        </p:spPr>
        <p:txBody>
          <a:bodyPr>
            <a:normAutofit/>
          </a:bodyPr>
          <a:lstStyle/>
          <a:p>
            <a:r>
              <a:rPr lang="pl-PL" sz="4400" dirty="0" smtClean="0"/>
              <a:t>Czy pamiętasz</a:t>
            </a:r>
            <a:r>
              <a:rPr lang="cs-CZ" sz="4400" dirty="0" smtClean="0"/>
              <a:t>?</a:t>
            </a:r>
            <a:endParaRPr lang="cs-CZ" sz="4400" dirty="0"/>
          </a:p>
        </p:txBody>
      </p:sp>
      <p:pic>
        <p:nvPicPr>
          <p:cNvPr id="5123" name="Picture 3" descr="C:\Users\ucetni\AppData\Local\Microsoft\Windows\Temporary Internet Files\Content.IE5\TFX9JD41\MC90043821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548680"/>
            <a:ext cx="1660525" cy="189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7304597"/>
      </p:ext>
    </p:extLst>
  </p:cSld>
  <p:clrMapOvr>
    <a:masterClrMapping/>
  </p:clrMapOvr>
</p:sld>
</file>

<file path=ppt/theme/theme1.xml><?xml version="1.0" encoding="utf-8"?>
<a:theme xmlns:a="http://schemas.openxmlformats.org/drawingml/2006/main" name="Human">
  <a:themeElements>
    <a:clrScheme name="Human">
      <a:dk1>
        <a:sysClr val="windowText" lastClr="000000"/>
      </a:dk1>
      <a:lt1>
        <a:sysClr val="window" lastClr="FFFFFF"/>
      </a:lt1>
      <a:dk2>
        <a:srgbClr val="795339"/>
      </a:dk2>
      <a:lt2>
        <a:srgbClr val="F7EEDD"/>
      </a:lt2>
      <a:accent1>
        <a:srgbClr val="AD2E27"/>
      </a:accent1>
      <a:accent2>
        <a:srgbClr val="3F3D66"/>
      </a:accent2>
      <a:accent3>
        <a:srgbClr val="17517A"/>
      </a:accent3>
      <a:accent4>
        <a:srgbClr val="877E48"/>
      </a:accent4>
      <a:accent5>
        <a:srgbClr val="AF8B1E"/>
      </a:accent5>
      <a:accent6>
        <a:srgbClr val="A35E21"/>
      </a:accent6>
      <a:hlink>
        <a:srgbClr val="9B7300"/>
      </a:hlink>
      <a:folHlink>
        <a:srgbClr val="D6A73B"/>
      </a:folHlink>
    </a:clrScheme>
    <a:fontScheme name="Human">
      <a:majorFont>
        <a:latin typeface="Candara"/>
        <a:ea typeface=""/>
        <a:cs typeface=""/>
        <a:font script="Jpan" typeface="ＭＳ Ｐゴシック"/>
        <a:font script="Hang" typeface="HY견명조"/>
        <a:font script="Hans" typeface="华文新魏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Human">
      <a:fillStyleLst>
        <a:solidFill>
          <a:schemeClr val="phClr">
            <a:tint val="100000"/>
          </a:schemeClr>
        </a:solidFill>
        <a:gradFill>
          <a:gsLst>
            <a:gs pos="0">
              <a:schemeClr val="phClr">
                <a:tint val="30000"/>
                <a:satMod val="175000"/>
              </a:schemeClr>
            </a:gs>
            <a:gs pos="50000">
              <a:schemeClr val="phClr">
                <a:tint val="55000"/>
                <a:satMod val="200000"/>
              </a:schemeClr>
            </a:gs>
            <a:gs pos="70000">
              <a:schemeClr val="phClr">
                <a:tint val="70000"/>
                <a:satMod val="175000"/>
              </a:schemeClr>
            </a:gs>
            <a:gs pos="100000">
              <a:schemeClr val="phClr">
                <a:tint val="85000"/>
                <a:satMod val="175000"/>
              </a:schemeClr>
            </a:gs>
          </a:gsLst>
          <a:lin ang="8000000" scaled="1"/>
        </a:gradFill>
        <a:gradFill>
          <a:gsLst>
            <a:gs pos="0">
              <a:schemeClr val="phClr">
                <a:shade val="100000"/>
                <a:satMod val="140000"/>
              </a:schemeClr>
            </a:gs>
            <a:gs pos="40000">
              <a:schemeClr val="phClr">
                <a:shade val="65000"/>
                <a:satMod val="140000"/>
              </a:schemeClr>
            </a:gs>
            <a:gs pos="70000">
              <a:schemeClr val="phClr">
                <a:shade val="40000"/>
                <a:satMod val="115000"/>
              </a:schemeClr>
            </a:gs>
            <a:gs pos="100000">
              <a:schemeClr val="phClr">
                <a:shade val="20000"/>
                <a:satMod val="115000"/>
              </a:schemeClr>
            </a:gs>
          </a:gsLst>
          <a:lin ang="8000000" scaled="1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90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400" dir="90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400" dir="9000000">
              <a:srgbClr val="000000">
                <a:alpha val="40000"/>
              </a:srgbClr>
            </a:outerShdw>
          </a:effectLst>
          <a:scene3d>
            <a:camera prst="perspectiveFront">
              <a:rot lat="0" lon="0" rev="0"/>
            </a:camera>
            <a:lightRig rig="brightRoom" dir="tr">
              <a:rot lat="0" lon="0" rev="3540000"/>
            </a:lightRig>
          </a:scene3d>
          <a:sp3d prstMaterial="matte">
            <a:bevelT w="190500" h="44450" prst="cross"/>
          </a:sp3d>
        </a:effectStyle>
      </a:effectStyleLst>
      <a:bgFillStyleLst>
        <a:solidFill>
          <a:schemeClr val="phClr">
            <a:tint val="100000"/>
          </a:schemeClr>
        </a:solidFill>
        <a:gradFill flip="none" rotWithShape="1">
          <a:gsLst>
            <a:gs pos="0">
              <a:schemeClr val="phClr">
                <a:tint val="85000"/>
                <a:satMod val="275000"/>
              </a:schemeClr>
            </a:gs>
            <a:gs pos="3000">
              <a:schemeClr val="phClr">
                <a:tint val="87000"/>
                <a:satMod val="275000"/>
              </a:schemeClr>
            </a:gs>
            <a:gs pos="10000">
              <a:schemeClr val="phClr">
                <a:tint val="90000"/>
                <a:satMod val="275000"/>
              </a:schemeClr>
            </a:gs>
            <a:gs pos="70000">
              <a:schemeClr val="phClr">
                <a:shade val="38000"/>
                <a:satMod val="275000"/>
              </a:schemeClr>
            </a:gs>
            <a:gs pos="90000">
              <a:schemeClr val="phClr">
                <a:shade val="25000"/>
                <a:satMod val="300000"/>
              </a:schemeClr>
            </a:gs>
            <a:gs pos="100000">
              <a:schemeClr val="phClr">
                <a:shade val="22000"/>
                <a:satMod val="300000"/>
              </a:schemeClr>
            </a:gs>
          </a:gsLst>
          <a:path path="circle">
            <a:fillToRect l="60000" t="-3300" b="200000"/>
          </a:path>
          <a:tileRect/>
        </a:gradFill>
        <a:gradFill rotWithShape="1">
          <a:gsLst>
            <a:gs pos="0">
              <a:schemeClr val="phClr">
                <a:tint val="57000"/>
                <a:satMod val="400000"/>
              </a:schemeClr>
            </a:gs>
            <a:gs pos="100000">
              <a:schemeClr val="phClr">
                <a:tint val="87000"/>
                <a:shade val="40000"/>
                <a:satMod val="5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TC010113062[[fn=Lidský motiv]]</Template>
  <TotalTime>128</TotalTime>
  <Words>116</Words>
  <Application>Microsoft Office PowerPoint</Application>
  <PresentationFormat>Předvádění na obrazovce (4:3)</PresentationFormat>
  <Paragraphs>44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Human</vt:lpstr>
      <vt:lpstr>Prezentace aplikace PowerPoint</vt:lpstr>
      <vt:lpstr>Segregacja śmieci</vt:lpstr>
      <vt:lpstr>Prezentace aplikace PowerPoint</vt:lpstr>
      <vt:lpstr>Prezentace aplikace PowerPoint</vt:lpstr>
      <vt:lpstr>Prezentace aplikace PowerPoint</vt:lpstr>
      <vt:lpstr>Pamiętaj! Należy posprzątać za swoim pieskiem!</vt:lpstr>
      <vt:lpstr>Szanuj swoją Ziemię!</vt:lpstr>
      <vt:lpstr>Papier wrzucamy do pojemnika ……….  Plasty wrzucamy do pojemnika ………..  Szkło wrzucamy do pojemnika ...............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Halina Kulig</dc:creator>
  <cp:lastModifiedBy>ucetni</cp:lastModifiedBy>
  <cp:revision>17</cp:revision>
  <dcterms:created xsi:type="dcterms:W3CDTF">2011-08-11T12:52:08Z</dcterms:created>
  <dcterms:modified xsi:type="dcterms:W3CDTF">2014-06-26T09:23:02Z</dcterms:modified>
</cp:coreProperties>
</file>