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0" r:id="rId4"/>
    <p:sldId id="274" r:id="rId5"/>
    <p:sldId id="275" r:id="rId6"/>
    <p:sldId id="261" r:id="rId7"/>
    <p:sldId id="266" r:id="rId8"/>
    <p:sldId id="276" r:id="rId9"/>
    <p:sldId id="273" r:id="rId10"/>
    <p:sldId id="267" r:id="rId11"/>
    <p:sldId id="268" r:id="rId12"/>
    <p:sldId id="269" r:id="rId13"/>
    <p:sldId id="277" r:id="rId14"/>
    <p:sldId id="270" r:id="rId15"/>
    <p:sldId id="271" r:id="rId16"/>
    <p:sldId id="258" r:id="rId17"/>
  </p:sldIdLst>
  <p:sldSz cx="10160000" cy="7620000"/>
  <p:notesSz cx="6858000" cy="9144000"/>
  <p:embeddedFontLs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1" autoAdjust="0"/>
    <p:restoredTop sz="97653" autoAdjust="0"/>
  </p:normalViewPr>
  <p:slideViewPr>
    <p:cSldViewPr>
      <p:cViewPr>
        <p:scale>
          <a:sx n="75" d="100"/>
          <a:sy n="75" d="100"/>
        </p:scale>
        <p:origin x="-684" y="-516"/>
      </p:cViewPr>
      <p:guideLst>
        <p:guide orient="horz" pos="2400"/>
        <p:guide pos="3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2000" y="2367141"/>
            <a:ext cx="8636000" cy="1633361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3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FACFB-C0DA-4260-9C49-3B841D4D6FD4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2CC75-9F7A-4E39-BD02-991524CF55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9003E-8436-4C3C-9325-299538D36997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CD792-440D-4636-AE3A-0BAFB03ABC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570" y="4896557"/>
            <a:ext cx="8636000" cy="15134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02570" y="3229682"/>
            <a:ext cx="8636000" cy="166687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2879B-8143-406B-BF2C-9FA66EBB7EC4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09711-71DF-463F-BCCA-EFB2DAAF82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8000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64667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FE140-4B61-4EF8-9CCA-525E78A7B99F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50BBA-AD94-4449-A0FE-93DCCB54F3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8000" y="1705681"/>
            <a:ext cx="4489098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8000" y="2416528"/>
            <a:ext cx="4489098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61141" y="1705681"/>
            <a:ext cx="4490861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61141" y="2416528"/>
            <a:ext cx="4490861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9F5C9-1A79-432F-BC28-5872A712A263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58602-A8C8-4A34-8AC8-D16403A82A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F7212-7A8A-4B22-B851-805A5D556B68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B4CAD-8F93-4F30-AF2B-8C4A5AEB8C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D8BAF-730E-4911-9444-EC8E1D67918B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04A22-6B92-481A-9359-9D39F23C68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8001" y="303389"/>
            <a:ext cx="3342570" cy="129116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72278" y="303391"/>
            <a:ext cx="5679722" cy="65034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8001" y="1594557"/>
            <a:ext cx="3342570" cy="52122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CD63B-36A1-4718-BCEA-1E39BDAC0DDC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00FDB-CF01-443C-8A31-AA925F3067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1431" y="5334000"/>
            <a:ext cx="6096000" cy="62970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91431" y="680861"/>
            <a:ext cx="6096000" cy="4572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91431" y="5963709"/>
            <a:ext cx="6096000" cy="8942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B580F-1397-4F61-A8AE-CA83C54B58F6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EB25C-F436-4295-8593-CBEB93F7FF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9F393-C66D-490D-9348-554FFC689CDB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B6062-119A-4AEE-9FFC-99BFAF6924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66000" y="305155"/>
            <a:ext cx="2286000" cy="650169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8001" y="305155"/>
            <a:ext cx="6688667" cy="650169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053CA-B8FF-4008-92E1-4EE3B6FD0099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867D4-F7BD-43C8-AA45-F33BEB9B50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508000" y="304800"/>
            <a:ext cx="9144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508000" y="17780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8000" y="7062788"/>
            <a:ext cx="2370138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540866-86CA-4C9F-90E0-F697C821C503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71863" y="7062788"/>
            <a:ext cx="3216275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81863" y="7062788"/>
            <a:ext cx="2370137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632117-4AB4-4C48-958C-C4F1BA1D42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Bauxite.jpg" TargetMode="External"/><Relationship Id="rId13" Type="http://schemas.openxmlformats.org/officeDocument/2006/relationships/hyperlink" Target="http://cs.wikipedia.org/wiki/C%C3%ADn" TargetMode="External"/><Relationship Id="rId3" Type="http://schemas.openxmlformats.org/officeDocument/2006/relationships/hyperlink" Target="http://upload.wikimedia.org/wikipedia/commons/0/00/Rubin%2C_biotyt%2C_Ihosy%2C_Madagaskar.JPG" TargetMode="External"/><Relationship Id="rId7" Type="http://schemas.openxmlformats.org/officeDocument/2006/relationships/hyperlink" Target="http://commons.wikimedia.org/wiki/File:Cut_Ruby.jpg" TargetMode="External"/><Relationship Id="rId12" Type="http://schemas.openxmlformats.org/officeDocument/2006/relationships/hyperlink" Target="http://commons.wikimedia.org/wiki/File:450_Corto_-_LR_-_Fiocchi_-_1.jpg" TargetMode="External"/><Relationship Id="rId2" Type="http://schemas.openxmlformats.org/officeDocument/2006/relationships/hyperlink" Target="http://commons.wikimedia.org/wiki/File:Sapphire_ring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Lipovica_radiator_(1).jpg" TargetMode="External"/><Relationship Id="rId11" Type="http://schemas.openxmlformats.org/officeDocument/2006/relationships/hyperlink" Target="http://commons.wikimedia.org/wiki/File:C%C3%ADnov%C3%BD_voj%C3%A1%C4%8Dek.jpg" TargetMode="External"/><Relationship Id="rId5" Type="http://schemas.openxmlformats.org/officeDocument/2006/relationships/hyperlink" Target="http://commons.wikimedia.org/wiki/File:Luftaufnahmen_Nordseekueste_2012-05-by-RaBoe-478.jpg" TargetMode="External"/><Relationship Id="rId10" Type="http://schemas.openxmlformats.org/officeDocument/2006/relationships/hyperlink" Target="http://commons.wikimedia.org/wiki/File:Germanium.jpg" TargetMode="External"/><Relationship Id="rId4" Type="http://schemas.openxmlformats.org/officeDocument/2006/relationships/hyperlink" Target="http://commons.wikimedia.org/wiki/File:Ajka_accident_d38e36f0e9_b.jpg" TargetMode="External"/><Relationship Id="rId9" Type="http://schemas.openxmlformats.org/officeDocument/2006/relationships/hyperlink" Target="http://commons.wikimedia.org/wiki/File:Mineraly.sk_-_bauxi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Logolink OPVK - oříznutý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0988" y="209550"/>
            <a:ext cx="6969125" cy="1343025"/>
          </a:xfrm>
          <a:prstGeom prst="rect">
            <a:avLst/>
          </a:prstGeom>
          <a:solidFill>
            <a:srgbClr val="000000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2101" name="Group 53"/>
          <p:cNvGraphicFramePr>
            <a:graphicFrameLocks noGrp="1"/>
          </p:cNvGraphicFramePr>
          <p:nvPr/>
        </p:nvGraphicFramePr>
        <p:xfrm>
          <a:off x="1766888" y="2441575"/>
          <a:ext cx="6707187" cy="4966019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460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CZ.1.07/1.5.00/34.0691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VY_32_INOVACE_CH12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Církevní střední odborná škola Bojkovice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Husova 537, Bojkovice 68771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RNDr. Anna Priessnitzová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Vzdělávací oblast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Přírodovědné vzdělávání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Vzdělávací obor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Základy přírodních věd - chemie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Tématický okruh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Vybrané kapitoly z anorganické chemie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Kovy  III.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4.2. 2014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se týká učiva o hliníku, cínu a olovu, jejich vlastnostech, sloučeninách a praktickém využití. Motivuje žáky k aktivnímu zájmu o probírané učivo, zahrnuje ekologický aspekt zpracování kovů.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Prezentace je určena jako výkladový materiál, lze ji  rovněž využít k zopakování a procvičení učiva. Navazuje na ni pracovní list.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Pokud není uvedeno jinak, použitý materiál je z vlastních zdrojů autora.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8" name="Rectangle 100"/>
          <p:cNvSpPr>
            <a:spLocks noChangeArrowheads="1"/>
          </p:cNvSpPr>
          <p:nvPr/>
        </p:nvSpPr>
        <p:spPr bwMode="auto">
          <a:xfrm>
            <a:off x="1695450" y="1865313"/>
            <a:ext cx="68929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cs-CZ" sz="3600">
                <a:latin typeface="Calibri" pitchFamily="34" charset="0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508000" y="1289050"/>
            <a:ext cx="9144000" cy="3529013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sz="4800" b="1" smtClean="0">
                <a:solidFill>
                  <a:srgbClr val="0000FF"/>
                </a:solidFill>
              </a:rPr>
              <a:t>Kovy  III.A  a  IV. A  skupiny </a:t>
            </a:r>
            <a:r>
              <a:rPr lang="cs-CZ" sz="3600" b="1" smtClean="0"/>
              <a:t/>
            </a:r>
            <a:br>
              <a:rPr lang="cs-CZ" sz="3600" b="1" smtClean="0"/>
            </a:br>
            <a:r>
              <a:rPr lang="cs-CZ" sz="3600" b="1" smtClean="0"/>
              <a:t/>
            </a:r>
            <a:br>
              <a:rPr lang="cs-CZ" sz="3600" b="1" smtClean="0"/>
            </a:br>
            <a:r>
              <a:rPr lang="cs-CZ" sz="3600" b="1" smtClean="0"/>
              <a:t>periodického systému prvků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III.A skupina: B, Al, Ga, In, Tl</a:t>
            </a:r>
          </a:p>
        </p:txBody>
      </p:sp>
      <p:sp>
        <p:nvSpPr>
          <p:cNvPr id="4099" name="Rectangle 3"/>
          <p:cNvSpPr>
            <a:spLocks noGrp="1"/>
          </p:cNvSpPr>
          <p:nvPr>
            <p:ph sz="half" idx="1"/>
          </p:nvPr>
        </p:nvSpPr>
        <p:spPr>
          <a:xfrm>
            <a:off x="508000" y="2225675"/>
            <a:ext cx="4487863" cy="4581525"/>
          </a:xfrm>
        </p:spPr>
        <p:txBody>
          <a:bodyPr/>
          <a:lstStyle/>
          <a:p>
            <a:r>
              <a:rPr lang="cs-CZ" b="1" smtClean="0"/>
              <a:t>Vlastnosti hliníku </a:t>
            </a:r>
            <a:r>
              <a:rPr lang="cs-CZ" smtClean="0"/>
              <a:t>: </a:t>
            </a:r>
          </a:p>
          <a:p>
            <a:pPr>
              <a:buFont typeface="Arial" charset="0"/>
              <a:buNone/>
            </a:pPr>
            <a:r>
              <a:rPr lang="cs-CZ" smtClean="0"/>
              <a:t>     velmi lehký kov bělavě šedé barvy, kujný, elektricky velmi dobře vodivý. Hliník je v čistém stavu velmi reaktivní, na vzduchu se rychle pokryje tenkou vrstvičkou oxidu Al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  <a:r>
              <a:rPr lang="cs-CZ" baseline="-25000" smtClean="0"/>
              <a:t>3</a:t>
            </a:r>
            <a:r>
              <a:rPr lang="cs-CZ" smtClean="0"/>
              <a:t>, která ho chrání  před další oxidací. 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  <p:sp>
        <p:nvSpPr>
          <p:cNvPr id="4100" name="Zástupný symbol pro obsah 3"/>
          <p:cNvSpPr>
            <a:spLocks noGrp="1"/>
          </p:cNvSpPr>
          <p:nvPr>
            <p:ph sz="half" idx="2"/>
          </p:nvPr>
        </p:nvSpPr>
        <p:spPr>
          <a:xfrm>
            <a:off x="5164138" y="2297113"/>
            <a:ext cx="4487862" cy="4510087"/>
          </a:xfrm>
        </p:spPr>
        <p:txBody>
          <a:bodyPr/>
          <a:lstStyle/>
          <a:p>
            <a:r>
              <a:rPr lang="cs-CZ" smtClean="0"/>
              <a:t>Největší praktický význam má  </a:t>
            </a:r>
            <a:r>
              <a:rPr lang="cs-CZ" b="1" smtClean="0"/>
              <a:t>Al – Hliník</a:t>
            </a:r>
          </a:p>
        </p:txBody>
      </p:sp>
      <p:pic>
        <p:nvPicPr>
          <p:cNvPr id="4101" name="Picture 4" descr="C:\Users\ANNA\Desktop\600px-Aluminium-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3963" y="3810000"/>
            <a:ext cx="2593975" cy="29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4427538" cy="625475"/>
          </a:xfrm>
        </p:spPr>
        <p:txBody>
          <a:bodyPr/>
          <a:lstStyle/>
          <a:p>
            <a:r>
              <a:rPr lang="cs-CZ" smtClean="0"/>
              <a:t>Výskyt Al v přírodě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sz="half" idx="1"/>
          </p:nvPr>
        </p:nvSpPr>
        <p:spPr>
          <a:xfrm>
            <a:off x="542925" y="1217613"/>
            <a:ext cx="4559300" cy="56054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b="1" smtClean="0"/>
              <a:t>Bauxit Al</a:t>
            </a:r>
            <a:r>
              <a:rPr lang="cs-CZ" b="1" baseline="-25000" smtClean="0"/>
              <a:t>2</a:t>
            </a:r>
            <a:r>
              <a:rPr lang="cs-CZ" b="1" smtClean="0"/>
              <a:t>O</a:t>
            </a:r>
            <a:r>
              <a:rPr lang="cs-CZ" b="1" baseline="-25000" smtClean="0"/>
              <a:t>3</a:t>
            </a:r>
            <a:r>
              <a:rPr lang="cs-CZ" b="1" smtClean="0"/>
              <a:t> . x H</a:t>
            </a:r>
            <a:r>
              <a:rPr lang="cs-CZ" b="1" baseline="-25000" smtClean="0"/>
              <a:t>2</a:t>
            </a:r>
            <a:r>
              <a:rPr lang="cs-CZ" b="1" smtClean="0"/>
              <a:t>O</a:t>
            </a:r>
          </a:p>
          <a:p>
            <a:pPr>
              <a:buFont typeface="Arial" charset="0"/>
              <a:buNone/>
            </a:pPr>
            <a:r>
              <a:rPr lang="cs-CZ" smtClean="0"/>
              <a:t> nejdůležitější  ruda pro získávání hliníku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b="1" smtClean="0"/>
              <a:t>Kryolit</a:t>
            </a:r>
            <a:r>
              <a:rPr lang="cs-CZ" smtClean="0"/>
              <a:t>  Na</a:t>
            </a:r>
            <a:r>
              <a:rPr lang="cs-CZ" baseline="-25000" smtClean="0"/>
              <a:t>3</a:t>
            </a:r>
            <a:r>
              <a:rPr lang="cs-CZ" smtClean="0"/>
              <a:t>AlF</a:t>
            </a:r>
            <a:r>
              <a:rPr lang="cs-CZ" baseline="-25000" smtClean="0"/>
              <a:t>6</a:t>
            </a:r>
          </a:p>
          <a:p>
            <a:pPr>
              <a:buFont typeface="Arial" charset="0"/>
              <a:buNone/>
            </a:pPr>
            <a:endParaRPr lang="cs-CZ" b="1" smtClean="0"/>
          </a:p>
          <a:p>
            <a:pPr>
              <a:buFont typeface="Arial" charset="0"/>
              <a:buNone/>
            </a:pPr>
            <a:r>
              <a:rPr lang="cs-CZ" b="1" smtClean="0"/>
              <a:t>Křemičitany</a:t>
            </a:r>
            <a:r>
              <a:rPr lang="cs-CZ" smtClean="0"/>
              <a:t> </a:t>
            </a:r>
          </a:p>
          <a:p>
            <a:pPr>
              <a:buFont typeface="Arial" charset="0"/>
              <a:buNone/>
            </a:pPr>
            <a:r>
              <a:rPr lang="cs-CZ" smtClean="0"/>
              <a:t>(živce, slída, jíly)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b="1" smtClean="0"/>
              <a:t>Korund</a:t>
            </a:r>
            <a:r>
              <a:rPr lang="cs-CZ" smtClean="0"/>
              <a:t> – minerál</a:t>
            </a:r>
          </a:p>
          <a:p>
            <a:pPr>
              <a:buFont typeface="Arial" charset="0"/>
              <a:buNone/>
            </a:pPr>
            <a:r>
              <a:rPr lang="cs-CZ" smtClean="0"/>
              <a:t>Odrůdy korundu :</a:t>
            </a:r>
          </a:p>
          <a:p>
            <a:pPr>
              <a:buFont typeface="Arial" charset="0"/>
              <a:buNone/>
            </a:pPr>
            <a:r>
              <a:rPr lang="cs-CZ" smtClean="0"/>
              <a:t>safír a rubín  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5124" name="Zástupný symbol pro obsah 6"/>
          <p:cNvSpPr>
            <a:spLocks noGrp="1"/>
          </p:cNvSpPr>
          <p:nvPr>
            <p:ph sz="half" idx="2"/>
          </p:nvPr>
        </p:nvSpPr>
        <p:spPr>
          <a:xfrm>
            <a:off x="5164138" y="3305175"/>
            <a:ext cx="4487862" cy="35020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5125" name="Picture 2" descr="C:\Users\ANNA\Desktop\Bauxit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5" y="2730500"/>
            <a:ext cx="576103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3" descr="C:\Users\ANNA\Desktop\220px-Mineraly.sk_-_bauxi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4325" y="569913"/>
            <a:ext cx="2627313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/>
              <a:t>Drahé kameny – odrůdy korundu  Al</a:t>
            </a:r>
            <a:r>
              <a:rPr lang="cs-CZ" sz="3200" b="1" baseline="-25000" smtClean="0"/>
              <a:t>2</a:t>
            </a:r>
            <a:r>
              <a:rPr lang="cs-CZ" sz="3200" b="1" smtClean="0"/>
              <a:t>O</a:t>
            </a:r>
            <a:r>
              <a:rPr lang="cs-CZ" sz="3200" b="1" baseline="-25000" smtClean="0"/>
              <a:t>3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508000" y="1649413"/>
            <a:ext cx="9144000" cy="51577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          Safír                                                 Rubín</a:t>
            </a:r>
          </a:p>
        </p:txBody>
      </p:sp>
      <p:pic>
        <p:nvPicPr>
          <p:cNvPr id="6148" name="Picture 5" descr="C:\Users\ANNA\Desktop\767px-Sapphire_rin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025" y="2754313"/>
            <a:ext cx="3024188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2" descr="C:\Users\ANNA\Desktop\Rubin,_biotyt,_Ihosy,_Madagaska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2300" y="2873375"/>
            <a:ext cx="547211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3" descr="C:\Users\ANNA\Desktop\Cut_Ruby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9050" y="5033963"/>
            <a:ext cx="2411413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111125" y="496888"/>
            <a:ext cx="10048875" cy="6913562"/>
          </a:xfrm>
        </p:spPr>
        <p:txBody>
          <a:bodyPr/>
          <a:lstStyle/>
          <a:p>
            <a:r>
              <a:rPr lang="cs-CZ" b="1" smtClean="0"/>
              <a:t>Slitiny hliníku  (</a:t>
            </a:r>
            <a:r>
              <a:rPr lang="cs-CZ" smtClean="0"/>
              <a:t>Al + Mg,Cu,Mn,Si,Fe,Zn)</a:t>
            </a:r>
          </a:p>
          <a:p>
            <a:pPr>
              <a:buFont typeface="Arial" charset="0"/>
              <a:buNone/>
            </a:pPr>
            <a:r>
              <a:rPr lang="cs-CZ" b="1" smtClean="0"/>
              <a:t>    Dural</a:t>
            </a:r>
            <a:r>
              <a:rPr lang="cs-CZ" smtClean="0"/>
              <a:t> - slitina Al+Cu+Mg</a:t>
            </a:r>
          </a:p>
          <a:p>
            <a:pPr>
              <a:buFont typeface="Arial" charset="0"/>
              <a:buNone/>
            </a:pPr>
            <a:r>
              <a:rPr lang="cs-CZ" smtClean="0"/>
              <a:t>    Na rozdíl od hliníku má mnohem větší pevnost a tvrdost, přitom je lehký a odolný proti korozi. Využívá se jako materiál pro letecký a automobilový průmysl, při výrobě výtahů, jízdních kol, lehkých žebříků apod.</a:t>
            </a:r>
            <a:endParaRPr lang="cs-CZ" b="1" smtClean="0"/>
          </a:p>
          <a:p>
            <a:r>
              <a:rPr lang="cs-CZ" b="1" smtClean="0"/>
              <a:t>Aluminotermická reakce </a:t>
            </a:r>
            <a:r>
              <a:rPr lang="cs-CZ" smtClean="0"/>
              <a:t>- </a:t>
            </a:r>
            <a:r>
              <a:rPr lang="cs-CZ" sz="2800" smtClean="0"/>
              <a:t>metoda výroby některých kovů (Cr, Mn, Mo, V )  z jejich oxidů za použití hliníku jako redukčního činidla.</a:t>
            </a:r>
          </a:p>
          <a:p>
            <a:pPr>
              <a:buFont typeface="Arial" charset="0"/>
              <a:buNone/>
            </a:pPr>
            <a:r>
              <a:rPr lang="cs-CZ" smtClean="0"/>
              <a:t>        Cr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  <a:r>
              <a:rPr lang="cs-CZ" baseline="-25000" smtClean="0"/>
              <a:t>3</a:t>
            </a:r>
            <a:r>
              <a:rPr lang="cs-CZ" smtClean="0"/>
              <a:t> + 2 Al   →  2 Cr + Al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  <a:r>
              <a:rPr lang="cs-CZ" baseline="-25000" smtClean="0"/>
              <a:t>3</a:t>
            </a:r>
            <a:endParaRPr lang="cs-CZ" smtClean="0"/>
          </a:p>
          <a:p>
            <a:r>
              <a:rPr lang="cs-CZ" smtClean="0"/>
              <a:t> </a:t>
            </a:r>
            <a:r>
              <a:rPr lang="cs-CZ" sz="2800" smtClean="0"/>
              <a:t>Při této reakci se uvolňuje značné množství tepla, této reakce se využívalo ke svařování ocelových kolejnic.</a:t>
            </a:r>
          </a:p>
          <a:p>
            <a:pPr>
              <a:buFont typeface="Arial" charset="0"/>
              <a:buNone/>
            </a:pPr>
            <a:r>
              <a:rPr lang="cs-CZ" smtClean="0"/>
              <a:t>      2 Al + Fe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  <a:r>
              <a:rPr lang="cs-CZ" baseline="-25000" smtClean="0"/>
              <a:t>3  </a:t>
            </a:r>
            <a:r>
              <a:rPr lang="cs-CZ" smtClean="0"/>
              <a:t> →   Al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  <a:r>
              <a:rPr lang="cs-CZ" baseline="-25000" smtClean="0"/>
              <a:t>3</a:t>
            </a:r>
            <a:r>
              <a:rPr lang="cs-CZ" smtClean="0"/>
              <a:t> + 2 Fe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184150" y="0"/>
            <a:ext cx="4824413" cy="1289050"/>
          </a:xfrm>
        </p:spPr>
        <p:txBody>
          <a:bodyPr/>
          <a:lstStyle/>
          <a:p>
            <a:r>
              <a:rPr lang="cs-CZ" smtClean="0"/>
              <a:t>Výroba hliníku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46175"/>
            <a:ext cx="5727700" cy="56610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    Hliník je co se výroby týká velmi náročný materiál. Vyrábí se z bauxitu, který se těží povrchově.</a:t>
            </a:r>
          </a:p>
        </p:txBody>
      </p:sp>
      <p:sp>
        <p:nvSpPr>
          <p:cNvPr id="8196" name="Zástupný symbol pro obsah 4"/>
          <p:cNvSpPr>
            <a:spLocks noGrp="1"/>
          </p:cNvSpPr>
          <p:nvPr>
            <p:ph sz="half" idx="2"/>
          </p:nvPr>
        </p:nvSpPr>
        <p:spPr>
          <a:xfrm>
            <a:off x="6519863" y="641350"/>
            <a:ext cx="3455987" cy="66246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    Výroba hliníku je velmi náročná po stránce energetické a ekologické. </a:t>
            </a:r>
          </a:p>
          <a:p>
            <a:pPr>
              <a:buFont typeface="Arial" charset="0"/>
              <a:buNone/>
            </a:pPr>
            <a:r>
              <a:rPr lang="cs-CZ" smtClean="0"/>
              <a:t>    Bauxit reaguje s koncentrovaným louhem, dochází přitom k velké spotřebě vody, znečištění ovzduší a produkci velkého množství pevných odpadů (silně zásaditých kalů).</a:t>
            </a:r>
          </a:p>
        </p:txBody>
      </p:sp>
      <p:pic>
        <p:nvPicPr>
          <p:cNvPr id="8197" name="Picture 2" descr="C:\Users\ANNA\Desktop\800px-Luftaufnahmen_Nordseekueste_2012-05-by-RaBoe-4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50" y="2586038"/>
            <a:ext cx="6408738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5003800" cy="84137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9219" name="Zástupný symbol pro obsah 2"/>
          <p:cNvSpPr>
            <a:spLocks noGrp="1"/>
          </p:cNvSpPr>
          <p:nvPr>
            <p:ph sz="half" idx="1"/>
          </p:nvPr>
        </p:nvSpPr>
        <p:spPr>
          <a:xfrm>
            <a:off x="508000" y="2081213"/>
            <a:ext cx="4067175" cy="4725987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Ekologickou katastrofou bylo zamořeno 40 km</a:t>
            </a:r>
            <a:r>
              <a:rPr lang="cs-CZ" baseline="30000" smtClean="0"/>
              <a:t>2</a:t>
            </a:r>
            <a:r>
              <a:rPr lang="cs-CZ" smtClean="0"/>
              <a:t>, likvidace škod na životním prostředí trvá dodnes.</a:t>
            </a:r>
          </a:p>
        </p:txBody>
      </p:sp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7024688" y="1217613"/>
            <a:ext cx="2951162" cy="5589587"/>
          </a:xfrm>
        </p:spPr>
        <p:txBody>
          <a:bodyPr/>
          <a:lstStyle/>
          <a:p>
            <a:r>
              <a:rPr lang="cs-CZ" smtClean="0"/>
              <a:t> V r. 2010 došlo k úniku jedovatých kalů z maďarské hliníkárny. </a:t>
            </a:r>
          </a:p>
        </p:txBody>
      </p:sp>
      <p:pic>
        <p:nvPicPr>
          <p:cNvPr id="9221" name="Picture 6" descr="C:\Users\ANNA\Desktop\ungarn_giftschlamm_fabrik_kritik_becken_body_a.20238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50" y="138113"/>
            <a:ext cx="655161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4" descr="C:\Users\ANNA\Desktop\umweltgifte_rotschlamm-ungarn_101005_0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1800" y="4481513"/>
            <a:ext cx="450373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sz="half" idx="1"/>
          </p:nvPr>
        </p:nvSpPr>
        <p:spPr>
          <a:xfrm>
            <a:off x="184150" y="425450"/>
            <a:ext cx="5111750" cy="6985000"/>
          </a:xfrm>
        </p:spPr>
        <p:txBody>
          <a:bodyPr/>
          <a:lstStyle/>
          <a:p>
            <a:r>
              <a:rPr lang="cs-CZ" smtClean="0"/>
              <a:t>Proces </a:t>
            </a:r>
            <a:r>
              <a:rPr lang="cs-CZ" b="1" smtClean="0"/>
              <a:t>výroby hliníku</a:t>
            </a:r>
            <a:r>
              <a:rPr lang="cs-CZ" smtClean="0"/>
              <a:t> se skládá ze dvou nezávislých částí : </a:t>
            </a:r>
          </a:p>
          <a:p>
            <a:r>
              <a:rPr lang="cs-CZ" smtClean="0"/>
              <a:t>příprava čistého oxidu hlinitého z bauxitu </a:t>
            </a:r>
          </a:p>
          <a:p>
            <a:r>
              <a:rPr lang="cs-CZ" smtClean="0"/>
              <a:t>elektrolytická výroba  čistého hliníku.</a:t>
            </a:r>
          </a:p>
          <a:p>
            <a:r>
              <a:rPr lang="cs-CZ" smtClean="0"/>
              <a:t>Z důvodů velké náročnosti výroby je plýtváním výroba jednorázových hliníkových předmětů - plechovek na nápoje apod. Systém recyklace hliníkových předmětů není dostatečně propracovaný, sběrné kontejnery na Al odpad se vyskytuji jen sporadicky.</a:t>
            </a:r>
          </a:p>
        </p:txBody>
      </p:sp>
      <p:sp>
        <p:nvSpPr>
          <p:cNvPr id="10243" name="Zástupný symbol pro obsah 3"/>
          <p:cNvSpPr>
            <a:spLocks noGrp="1"/>
          </p:cNvSpPr>
          <p:nvPr>
            <p:ph sz="half" idx="2"/>
          </p:nvPr>
        </p:nvSpPr>
        <p:spPr>
          <a:xfrm>
            <a:off x="5164138" y="785813"/>
            <a:ext cx="4487862" cy="60213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    </a:t>
            </a:r>
            <a:r>
              <a:rPr lang="cs-CZ" b="1" dirty="0" smtClean="0"/>
              <a:t>Příklady obalů z </a:t>
            </a:r>
            <a:r>
              <a:rPr lang="cs-CZ" b="1" dirty="0" err="1" smtClean="0"/>
              <a:t>Al</a:t>
            </a:r>
            <a:r>
              <a:rPr lang="cs-CZ" b="1" dirty="0" smtClean="0"/>
              <a:t>, </a:t>
            </a:r>
            <a:r>
              <a:rPr lang="cs-CZ" b="1" dirty="0" smtClean="0"/>
              <a:t>které lze třídit :</a:t>
            </a:r>
          </a:p>
          <a:p>
            <a:pPr>
              <a:buFont typeface="Arial" charset="0"/>
              <a:buNone/>
            </a:pPr>
            <a:r>
              <a:rPr lang="cs-CZ" dirty="0" smtClean="0"/>
              <a:t>    Plechovky od piva, limonád, </a:t>
            </a:r>
            <a:r>
              <a:rPr lang="cs-CZ" dirty="0" err="1" smtClean="0"/>
              <a:t>energy</a:t>
            </a:r>
            <a:r>
              <a:rPr lang="cs-CZ" dirty="0" smtClean="0"/>
              <a:t> drinků, fólie od jogurtů, pomazánek, sýrů, hliníkové fólie od čokolád</a:t>
            </a:r>
            <a:br>
              <a:rPr lang="cs-CZ" dirty="0" smtClean="0"/>
            </a:br>
            <a:r>
              <a:rPr lang="cs-CZ" dirty="0" smtClean="0"/>
              <a:t>víčka zavařovacích sklenic omnia, hliníkové nádobí (příbory, hrnce, ešusy, konvice), plechy,</a:t>
            </a:r>
            <a:br>
              <a:rPr lang="cs-CZ" dirty="0" smtClean="0"/>
            </a:br>
            <a:r>
              <a:rPr lang="cs-CZ" dirty="0" smtClean="0"/>
              <a:t>konstrukce stanů, lehátek, pergol, lyžařské hole.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3779838" cy="552450"/>
          </a:xfrm>
        </p:spPr>
        <p:txBody>
          <a:bodyPr/>
          <a:lstStyle/>
          <a:p>
            <a:r>
              <a:rPr lang="cs-CZ" smtClean="0"/>
              <a:t>Využití hliníku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508000" y="1001713"/>
            <a:ext cx="9144000" cy="5805487"/>
          </a:xfrm>
        </p:spPr>
        <p:txBody>
          <a:bodyPr/>
          <a:lstStyle/>
          <a:p>
            <a:r>
              <a:rPr lang="cs-CZ" smtClean="0"/>
              <a:t>Výroba Al vodičů, alobal</a:t>
            </a:r>
          </a:p>
          <a:p>
            <a:r>
              <a:rPr lang="cs-CZ" smtClean="0"/>
              <a:t>Slitiny hliníku</a:t>
            </a:r>
          </a:p>
          <a:p>
            <a:r>
              <a:rPr lang="cs-CZ" smtClean="0"/>
              <a:t>Al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  <a:r>
              <a:rPr lang="cs-CZ" baseline="-25000" smtClean="0"/>
              <a:t>3</a:t>
            </a:r>
            <a:r>
              <a:rPr lang="cs-CZ" smtClean="0"/>
              <a:t> se využívá k výrobě</a:t>
            </a:r>
          </a:p>
          <a:p>
            <a:pPr>
              <a:buFont typeface="Arial" charset="0"/>
              <a:buNone/>
            </a:pPr>
            <a:r>
              <a:rPr lang="cs-CZ" smtClean="0"/>
              <a:t>porcelánu, zubních plomb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                                                              hliníkový radiátor</a:t>
            </a:r>
          </a:p>
        </p:txBody>
      </p:sp>
      <p:pic>
        <p:nvPicPr>
          <p:cNvPr id="11268" name="Picture 4" descr="C:\Users\ANNA\Desktop\800px-Lipovica_radiator_(1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3449638"/>
            <a:ext cx="55435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:\Users\ANNA\Desktop\Alufolie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0363" y="209550"/>
            <a:ext cx="4578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327025" y="304800"/>
            <a:ext cx="5832475" cy="1270000"/>
          </a:xfrm>
        </p:spPr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IV.A skupina : Ge, Sn, Pb 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sz="half" idx="1"/>
          </p:nvPr>
        </p:nvSpPr>
        <p:spPr>
          <a:xfrm>
            <a:off x="184150" y="1778000"/>
            <a:ext cx="4811713" cy="5029200"/>
          </a:xfrm>
        </p:spPr>
        <p:txBody>
          <a:bodyPr/>
          <a:lstStyle/>
          <a:p>
            <a:r>
              <a:rPr lang="cs-CZ" b="1" smtClean="0"/>
              <a:t>Germanium</a:t>
            </a:r>
            <a:r>
              <a:rPr lang="cs-CZ" smtClean="0"/>
              <a:t> – polokov</a:t>
            </a:r>
          </a:p>
          <a:p>
            <a:pPr>
              <a:buFont typeface="Arial" charset="0"/>
              <a:buNone/>
            </a:pPr>
            <a:r>
              <a:rPr lang="cs-CZ" smtClean="0"/>
              <a:t>    získává se při zpracování uhlí, využívá se k výrobě polovodičů v radiotechnice, TV a optických vláken. 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12292" name="Zástupný symbol pro obsah 4"/>
          <p:cNvSpPr>
            <a:spLocks noGrp="1"/>
          </p:cNvSpPr>
          <p:nvPr>
            <p:ph sz="half" idx="2"/>
          </p:nvPr>
        </p:nvSpPr>
        <p:spPr>
          <a:xfrm>
            <a:off x="5656263" y="1778000"/>
            <a:ext cx="3995737" cy="5029200"/>
          </a:xfrm>
        </p:spPr>
        <p:txBody>
          <a:bodyPr/>
          <a:lstStyle/>
          <a:p>
            <a:r>
              <a:rPr lang="cs-CZ" b="1" smtClean="0"/>
              <a:t>Cín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b="1" smtClean="0"/>
              <a:t>Olovo</a:t>
            </a:r>
          </a:p>
        </p:txBody>
      </p:sp>
      <p:pic>
        <p:nvPicPr>
          <p:cNvPr id="12293" name="Picture 2" descr="C:\Users\ANNA\Desktop\722px-Germaniu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8825" y="4530725"/>
            <a:ext cx="3243263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3" descr="C:\Users\ANNA\Desktop\Cínový_vojáče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7563" y="209550"/>
            <a:ext cx="277495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4" descr="C:\Users\ANNA\Desktop\800px-450_Corto_-_LR_-_Fiocchi_-_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8425" y="5610225"/>
            <a:ext cx="3302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Cín - Sn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400050" y="1506538"/>
            <a:ext cx="9288463" cy="5300662"/>
          </a:xfrm>
        </p:spPr>
        <p:txBody>
          <a:bodyPr/>
          <a:lstStyle/>
          <a:p>
            <a:r>
              <a:rPr lang="cs-CZ" smtClean="0"/>
              <a:t>Stříbrolesklý kov, kujný, tažný . Má velmi nízký bod tání a je dobře kujný a odolný vůči korozi.</a:t>
            </a:r>
          </a:p>
          <a:p>
            <a:r>
              <a:rPr lang="cs-CZ" smtClean="0"/>
              <a:t> Patří mezi kovy, které jsou známy lidstvu již od starověku především jako součást slitiny - </a:t>
            </a:r>
            <a:r>
              <a:rPr lang="cs-CZ" b="1" smtClean="0">
                <a:solidFill>
                  <a:srgbClr val="FF0000"/>
                </a:solidFill>
              </a:rPr>
              <a:t>bronzu  </a:t>
            </a:r>
            <a:r>
              <a:rPr lang="cs-CZ" smtClean="0"/>
              <a:t>(cín + měď).</a:t>
            </a:r>
          </a:p>
          <a:p>
            <a:r>
              <a:rPr lang="cs-CZ" smtClean="0"/>
              <a:t>Využití v potravinářství při dlouhodobém uchovávání potravin (pocínování konzerv, cínové fólie - staniol)  </a:t>
            </a:r>
          </a:p>
          <a:p>
            <a:r>
              <a:rPr lang="cs-CZ" smtClean="0"/>
              <a:t> umělecké předměty, cínové nádoby, talířů</a:t>
            </a:r>
          </a:p>
          <a:p>
            <a:r>
              <a:rPr lang="cs-CZ" smtClean="0"/>
              <a:t>při výrobě slitin (bronz, pájky, ložiskový kov, liteřina, varhanní kov)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sz="half" idx="1"/>
          </p:nvPr>
        </p:nvSpPr>
        <p:spPr>
          <a:xfrm>
            <a:off x="508000" y="785813"/>
            <a:ext cx="4487863" cy="6021387"/>
          </a:xfrm>
        </p:spPr>
        <p:txBody>
          <a:bodyPr/>
          <a:lstStyle/>
          <a:p>
            <a:r>
              <a:rPr lang="cs-CZ" smtClean="0"/>
              <a:t>Výskyt cínu v přírodě :</a:t>
            </a:r>
          </a:p>
          <a:p>
            <a:pPr>
              <a:buFont typeface="Arial" charset="0"/>
              <a:buNone/>
            </a:pPr>
            <a:r>
              <a:rPr lang="cs-CZ" smtClean="0"/>
              <a:t>     ruda cínovec SnO</a:t>
            </a:r>
            <a:r>
              <a:rPr lang="cs-CZ" baseline="-25000" smtClean="0"/>
              <a:t>2</a:t>
            </a:r>
          </a:p>
          <a:p>
            <a:r>
              <a:rPr lang="cs-CZ" smtClean="0"/>
              <a:t>Výroba cínu </a:t>
            </a:r>
          </a:p>
          <a:p>
            <a:pPr>
              <a:buFont typeface="Arial" charset="0"/>
              <a:buNone/>
            </a:pPr>
            <a:r>
              <a:rPr lang="cs-CZ" smtClean="0"/>
              <a:t>    redukcí koksem</a:t>
            </a:r>
          </a:p>
          <a:p>
            <a:pPr>
              <a:buFont typeface="Arial" charset="0"/>
              <a:buNone/>
            </a:pPr>
            <a:r>
              <a:rPr lang="cs-CZ" smtClean="0"/>
              <a:t>     SnO</a:t>
            </a:r>
            <a:r>
              <a:rPr lang="cs-CZ" baseline="-25000" smtClean="0"/>
              <a:t>2</a:t>
            </a:r>
            <a:r>
              <a:rPr lang="cs-CZ" smtClean="0"/>
              <a:t> + 2 C → Sn + 2 CO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b="1" smtClean="0"/>
              <a:t>    Cínový mor  :</a:t>
            </a:r>
          </a:p>
          <a:p>
            <a:pPr>
              <a:buFont typeface="Arial" charset="0"/>
              <a:buNone/>
            </a:pPr>
            <a:r>
              <a:rPr lang="cs-CZ" smtClean="0"/>
              <a:t>    Předměty z cínu </a:t>
            </a:r>
          </a:p>
          <a:p>
            <a:pPr>
              <a:buFont typeface="Arial" charset="0"/>
              <a:buNone/>
            </a:pPr>
            <a:r>
              <a:rPr lang="cs-CZ" smtClean="0"/>
              <a:t>    se v nevytápěných </a:t>
            </a:r>
          </a:p>
          <a:p>
            <a:pPr>
              <a:buFont typeface="Arial" charset="0"/>
              <a:buNone/>
            </a:pPr>
            <a:r>
              <a:rPr lang="cs-CZ" smtClean="0"/>
              <a:t>    místnostech</a:t>
            </a:r>
          </a:p>
          <a:p>
            <a:pPr>
              <a:buFont typeface="Arial" charset="0"/>
              <a:buNone/>
            </a:pPr>
            <a:r>
              <a:rPr lang="cs-CZ" smtClean="0"/>
              <a:t>    (pod 13</a:t>
            </a:r>
            <a:r>
              <a:rPr lang="cs-CZ" baseline="30000" smtClean="0"/>
              <a:t>o</a:t>
            </a:r>
            <a:r>
              <a:rPr lang="cs-CZ" smtClean="0"/>
              <a:t>C) </a:t>
            </a:r>
          </a:p>
          <a:p>
            <a:pPr>
              <a:buFont typeface="Arial" charset="0"/>
              <a:buNone/>
            </a:pPr>
            <a:r>
              <a:rPr lang="cs-CZ" smtClean="0"/>
              <a:t>     rozpadají.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                            Cínová křtitelnice</a:t>
            </a:r>
          </a:p>
        </p:txBody>
      </p:sp>
      <p:sp>
        <p:nvSpPr>
          <p:cNvPr id="14339" name="Zástupný symbol pro obsah 5"/>
          <p:cNvSpPr>
            <a:spLocks noGrp="1"/>
          </p:cNvSpPr>
          <p:nvPr>
            <p:ph sz="half" idx="2"/>
          </p:nvPr>
        </p:nvSpPr>
        <p:spPr>
          <a:xfrm>
            <a:off x="5164138" y="1938338"/>
            <a:ext cx="4487862" cy="5184775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Cínová křtitelnice</a:t>
            </a:r>
          </a:p>
        </p:txBody>
      </p:sp>
      <p:pic>
        <p:nvPicPr>
          <p:cNvPr id="14340" name="Picture 2" descr="C:\Users\ANNA\Desktop\400px-Jaroměř_Mikuláš_křtitelni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5538" y="425450"/>
            <a:ext cx="4897437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Olovo - Pb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Těžký toxický kov, který je znám lidstvu již od starověku. Nadměrné užívání olova bylo jedním z faktorů, který přispěl k zániku římské říše.</a:t>
            </a:r>
          </a:p>
          <a:p>
            <a:r>
              <a:rPr lang="cs-CZ" smtClean="0"/>
              <a:t>Olovo má velmi nízký bod tání a je dobře kujné a odolné vůči korozi.</a:t>
            </a:r>
          </a:p>
          <a:p>
            <a:r>
              <a:rPr lang="cs-CZ" smtClean="0"/>
              <a:t>Olovo velmi účinně pohlcuje rentgenové záření a gama paprsky. Slouží proto jako ochrana na pracovištích, kde se s elektromagnetickým zářením pracuje (obsluha rentgenů).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768350"/>
          </a:xfrm>
        </p:spPr>
        <p:txBody>
          <a:bodyPr/>
          <a:lstStyle/>
          <a:p>
            <a:r>
              <a:rPr lang="cs-CZ" smtClean="0"/>
              <a:t>Využití olova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508000" y="1146175"/>
            <a:ext cx="9144000" cy="5661025"/>
          </a:xfrm>
        </p:spPr>
        <p:txBody>
          <a:bodyPr/>
          <a:lstStyle/>
          <a:p>
            <a:r>
              <a:rPr lang="cs-CZ" smtClean="0"/>
              <a:t>Slitiny olova :  s cínem, antimonem, stříbrem </a:t>
            </a:r>
          </a:p>
          <a:p>
            <a:pPr>
              <a:buFont typeface="Arial" charset="0"/>
              <a:buNone/>
            </a:pPr>
            <a:r>
              <a:rPr lang="cs-CZ" smtClean="0"/>
              <a:t>   (pájky, ložiskový kov, liteřina)</a:t>
            </a:r>
          </a:p>
          <a:p>
            <a:r>
              <a:rPr lang="cs-CZ" smtClean="0"/>
              <a:t>Elektrické akumulátory, olovnaté běloby</a:t>
            </a:r>
          </a:p>
          <a:p>
            <a:r>
              <a:rPr lang="cs-CZ" smtClean="0"/>
              <a:t>Olovnaté sklo</a:t>
            </a:r>
          </a:p>
          <a:p>
            <a:r>
              <a:rPr lang="cs-CZ" smtClean="0"/>
              <a:t>Výroba olověných vodovodní trubek s cínovou vložkou</a:t>
            </a:r>
          </a:p>
          <a:p>
            <a:r>
              <a:rPr lang="cs-CZ" smtClean="0"/>
              <a:t>Suřík - Pb</a:t>
            </a:r>
            <a:r>
              <a:rPr lang="cs-CZ" baseline="-25000" smtClean="0"/>
              <a:t>3</a:t>
            </a:r>
            <a:r>
              <a:rPr lang="cs-CZ" smtClean="0"/>
              <a:t>O</a:t>
            </a:r>
            <a:r>
              <a:rPr lang="cs-CZ" baseline="-25000" smtClean="0"/>
              <a:t>4</a:t>
            </a:r>
            <a:r>
              <a:rPr lang="cs-CZ" smtClean="0"/>
              <a:t>, výroba antikorozních nátěrů </a:t>
            </a:r>
          </a:p>
          <a:p>
            <a:r>
              <a:rPr lang="cs-CZ" smtClean="0"/>
              <a:t>Tisíce tun jedovatého olova se ročně do životního prostředí dostává vinou myslivců, lovců a rybářů, kteří používají  olověné broky a olůvka.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ovéPole 4"/>
          <p:cNvSpPr txBox="1">
            <a:spLocks noChangeArrowheads="1"/>
          </p:cNvSpPr>
          <p:nvPr/>
        </p:nvSpPr>
        <p:spPr bwMode="auto">
          <a:xfrm>
            <a:off x="400050" y="496888"/>
            <a:ext cx="9432925" cy="1202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 b="1">
                <a:solidFill>
                  <a:srgbClr val="000000"/>
                </a:solidFill>
              </a:rPr>
              <a:t>ZDROJE:</a:t>
            </a:r>
            <a:endParaRPr lang="cs-CZ" b="1">
              <a:solidFill>
                <a:srgbClr val="000000"/>
              </a:solidFill>
              <a:hlinkClick r:id="rId2"/>
            </a:endParaRPr>
          </a:p>
          <a:p>
            <a:pPr marL="342900" indent="-342900"/>
            <a:endParaRPr lang="cs-CZ" b="1">
              <a:solidFill>
                <a:schemeClr val="hlink"/>
              </a:solidFill>
              <a:latin typeface="Calibri" pitchFamily="34" charset="0"/>
              <a:hlinkClick r:id="rId2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2"/>
              </a:rPr>
              <a:t>http://commons.wikimedia.org/wiki/File:Aluminium-4.jpg</a:t>
            </a: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2"/>
              </a:rPr>
              <a:t>http://cs.wikipedia.org/wiki/Hlin%C3%ADk</a:t>
            </a: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2"/>
              </a:rPr>
              <a:t>http://commons.wikimedia.org/wiki/File:Sapphire_ring.jpg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3"/>
              </a:rPr>
              <a:t>http://upload.wikimedia.org/wikipedia/commons/0/00/Rubin%2C_biotyt%2C_Ihosy%2C_Madagaskar.JPG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4"/>
              </a:rPr>
              <a:t>http://commons.wikimedia.org/wiki/File:Ajka_accident_d38e36f0e9_b.jpg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</a:rPr>
              <a:t>http://www.greenpeace.org/austria/de/themen/umweltgifte/was-wir-tun/umweltkatastrophen/</a:t>
            </a: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5"/>
              </a:rPr>
              <a:t>http://commons.wikimedia.org/wiki/File:Luftaufnahmen_Nordseekueste_2012-05-by-RaBoe-478.jpg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6"/>
              </a:rPr>
              <a:t>http://commons.wikimedia.org/wiki/File:Lipovica_radiator_(1).jpg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</a:rPr>
              <a:t>http://commons.wikimedia.org/wiki/File:Alufolie1.jpg</a:t>
            </a: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7"/>
              </a:rPr>
              <a:t>http://commons.wikimedia.org/wiki/File:Cut_Ruby.jpg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8"/>
              </a:rPr>
              <a:t>http://commons.wikimedia.org/wiki/File:Bauxite.jpg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9"/>
              </a:rPr>
              <a:t>http://commons.wikimedia.org/wiki/File:Mineraly.sk_-_bauxit.jpg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10"/>
              </a:rPr>
              <a:t>http://commons.wikimedia.org/wiki/File:Germanium.jpg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11"/>
              </a:rPr>
              <a:t>http://commons.wikimedia.org/wiki/File:C%C3%ADnov%C3%BD_voj%C3%A1%C4%8Dek.jpg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12"/>
              </a:rPr>
              <a:t>http://commons.wikimedia.org/wiki/File:450_Corto_-_LR_-_Fiocchi_-_1.jpg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  <a:hlinkClick r:id="rId13"/>
              </a:rPr>
              <a:t>http://cs.wikipedia.org/wiki/C%C3%ADn</a:t>
            </a:r>
            <a:endParaRPr lang="cs-CZ" sz="1600" u="sng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/>
            <a:r>
              <a:rPr lang="cs-CZ" sz="1600" u="sng">
                <a:solidFill>
                  <a:schemeClr val="hlink"/>
                </a:solidFill>
                <a:latin typeface="Calibri" pitchFamily="34" charset="0"/>
              </a:rPr>
              <a:t>http://commons.wikimedia.org/wiki/File:Jarom%C4%9B%C5%99_Mikul%C3%A1%C5%A1_k%C5%99titelnice.jpg</a:t>
            </a:r>
          </a:p>
          <a:p>
            <a:pPr marL="342900" indent="-342900"/>
            <a:endParaRPr lang="cs-CZ" sz="1600" u="sng">
              <a:solidFill>
                <a:schemeClr val="hlink"/>
              </a:solidFill>
            </a:endParaRPr>
          </a:p>
          <a:p>
            <a:pPr marL="342900" indent="-342900"/>
            <a:r>
              <a:rPr lang="cs-CZ"/>
              <a:t>BANÝR, Jiří a kolektiv: </a:t>
            </a:r>
            <a:r>
              <a:rPr lang="cs-CZ" i="1"/>
              <a:t>Chemie pro střední školy</a:t>
            </a:r>
            <a:r>
              <a:rPr lang="cs-CZ"/>
              <a:t>. Praha: SPN, 1995.</a:t>
            </a:r>
          </a:p>
          <a:p>
            <a:pPr marL="342900" indent="-342900"/>
            <a:endParaRPr lang="cs-CZ" sz="1600" u="sng">
              <a:solidFill>
                <a:schemeClr val="hlink"/>
              </a:solidFill>
            </a:endParaRPr>
          </a:p>
          <a:p>
            <a:pPr marL="342900" indent="-342900"/>
            <a:endParaRPr lang="cs-CZ" sz="16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16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pro DUM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pro DUM</Template>
  <TotalTime>657</TotalTime>
  <Words>947</Words>
  <Application>Microsoft Office PowerPoint</Application>
  <PresentationFormat>Vlastní</PresentationFormat>
  <Paragraphs>177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Šablona pro DUM</vt:lpstr>
      <vt:lpstr>Snímek 1</vt:lpstr>
      <vt:lpstr>Kovy  III.A  a  IV. A  skupiny   periodického systému prvků</vt:lpstr>
      <vt:lpstr>III.A skupina: B, Al, Ga, In, Tl</vt:lpstr>
      <vt:lpstr>Výskyt Al v přírodě</vt:lpstr>
      <vt:lpstr>Drahé kameny – odrůdy korundu  Al2O3</vt:lpstr>
      <vt:lpstr>Snímek 6</vt:lpstr>
      <vt:lpstr>Výroba hliníku</vt:lpstr>
      <vt:lpstr>Snímek 8</vt:lpstr>
      <vt:lpstr>Snímek 9</vt:lpstr>
      <vt:lpstr>Využití hliníku</vt:lpstr>
      <vt:lpstr>IV.A skupina : Ge, Sn, Pb </vt:lpstr>
      <vt:lpstr>Cín - Sn</vt:lpstr>
      <vt:lpstr>Snímek 13</vt:lpstr>
      <vt:lpstr>Olovo - Pb</vt:lpstr>
      <vt:lpstr>Využití olova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Zuzanka</dc:creator>
  <cp:lastModifiedBy>Dum</cp:lastModifiedBy>
  <cp:revision>68</cp:revision>
  <dcterms:created xsi:type="dcterms:W3CDTF">2012-11-18T17:13:54Z</dcterms:created>
  <dcterms:modified xsi:type="dcterms:W3CDTF">2014-06-27T12:10:42Z</dcterms:modified>
</cp:coreProperties>
</file>