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1" r:id="rId3"/>
    <p:sldId id="265" r:id="rId4"/>
    <p:sldId id="266" r:id="rId5"/>
    <p:sldId id="272" r:id="rId6"/>
    <p:sldId id="267" r:id="rId7"/>
    <p:sldId id="262" r:id="rId8"/>
    <p:sldId id="270" r:id="rId9"/>
    <p:sldId id="271" r:id="rId10"/>
    <p:sldId id="273" r:id="rId11"/>
    <p:sldId id="264" r:id="rId12"/>
  </p:sldIdLst>
  <p:sldSz cx="10160000" cy="7620000"/>
  <p:notesSz cx="6858000" cy="9144000"/>
  <p:embeddedFontLst>
    <p:embeddedFont>
      <p:font typeface="Calibri" pitchFamily="34" charset="0"/>
      <p:regular r:id="rId13"/>
      <p:bold r:id="rId14"/>
      <p:italic r:id="rId15"/>
      <p:boldItalic r:id="rId16"/>
    </p:embeddedFont>
  </p:embeddedFontLst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653" autoAdjust="0"/>
  </p:normalViewPr>
  <p:slideViewPr>
    <p:cSldViewPr>
      <p:cViewPr>
        <p:scale>
          <a:sx n="66" d="100"/>
          <a:sy n="66" d="100"/>
        </p:scale>
        <p:origin x="-990" y="-744"/>
      </p:cViewPr>
      <p:guideLst>
        <p:guide orient="horz" pos="2400"/>
        <p:guide pos="32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62000" y="2367141"/>
            <a:ext cx="8636000" cy="1633361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3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DD8F77-6F4F-4CA1-B78B-9BAF28B44016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1D4C0-A823-487D-B945-54354D0481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FD71D-50EF-4F23-9D2E-2D73BCDF1F57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EDED4-8218-45E6-B0B6-8061E532EA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570" y="4896557"/>
            <a:ext cx="8636000" cy="151341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02570" y="3229682"/>
            <a:ext cx="8636000" cy="166687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A32C32-9BC1-4C2E-9BF1-C5383BD8D9ED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6BBFB-7F2E-4E31-955D-60EC135947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8000" y="1778002"/>
            <a:ext cx="4487333" cy="50288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64667" y="1778002"/>
            <a:ext cx="4487333" cy="50288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03CB2-F240-4C99-A2B6-D089F597BD98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155A8-1905-4312-9F5D-3F51163537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8000" y="1705681"/>
            <a:ext cx="4489098" cy="71084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8000" y="2416528"/>
            <a:ext cx="4489098" cy="43903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61141" y="1705681"/>
            <a:ext cx="4490861" cy="71084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61141" y="2416528"/>
            <a:ext cx="4490861" cy="43903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4A687-F9A5-4581-9C25-2AF66641ED3B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A126D-4DF3-46A7-91CE-4868CDD6B0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FEF71-7D5B-4218-ACA4-41B58B28A3E4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5B1F2-F2DB-4ECD-BE14-7480BE87D6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5E04C-A036-4B4E-A1B6-A910D1073DA1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C8EB8-FAA9-4E63-98EA-2820006E6D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8001" y="303389"/>
            <a:ext cx="3342570" cy="129116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72278" y="303391"/>
            <a:ext cx="5679722" cy="650345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8001" y="1594557"/>
            <a:ext cx="3342570" cy="521229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BC7D8-CFAB-4597-BA55-B2DCDC24E637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1CE2C-FA4B-481C-8544-A458A6CAA5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91431" y="5334000"/>
            <a:ext cx="6096000" cy="62970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91431" y="680861"/>
            <a:ext cx="6096000" cy="4572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91431" y="5963709"/>
            <a:ext cx="6096000" cy="8942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94F90-455A-483C-BD92-295A1891914B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DC427-840A-4772-A0CB-A205893B36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38FFD5-0FF4-42A5-A634-056EB6DF0BD0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A3C53-3326-4752-AC24-4509F85DF0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66000" y="305155"/>
            <a:ext cx="2286000" cy="6501694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8001" y="305155"/>
            <a:ext cx="6688667" cy="650169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ED7BB-715E-4F35-88FF-5AA224363094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030987-3FDA-497D-BEEA-C27BCA56F2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508000" y="304800"/>
            <a:ext cx="9144000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508000" y="1778000"/>
            <a:ext cx="9144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08000" y="7062788"/>
            <a:ext cx="2370138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EA92399-5BA7-47A5-A4F7-C422E6C827BD}" type="datetimeFigureOut">
              <a:rPr lang="cs-CZ"/>
              <a:pPr>
                <a:defRPr/>
              </a:pPr>
              <a:t>27.6.2014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471863" y="7062788"/>
            <a:ext cx="3216275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281863" y="7062788"/>
            <a:ext cx="2370137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6858B8-120F-4090-90AA-2904AEBC14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blicdomainpictures.net/view-image.php?image=22310&amp;picture=vodni-plocha" TargetMode="External"/><Relationship Id="rId2" Type="http://schemas.openxmlformats.org/officeDocument/2006/relationships/hyperlink" Target="http://cs.wikipedia.org/w/index.php?title=Pitn%C3%A1_voda&amp;oldid=1061690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Watercycleczechhigh.jpg" TargetMode="External"/><Relationship Id="rId5" Type="http://schemas.openxmlformats.org/officeDocument/2006/relationships/hyperlink" Target="http://cs.wikipedia.org/wiki/%C3%9Apravna_vod" TargetMode="External"/><Relationship Id="rId4" Type="http://schemas.openxmlformats.org/officeDocument/2006/relationships/hyperlink" Target="http://cs.wikipedia.org/wiki/Kategorie:%C3%9Aprava_vod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3" descr="Logolink OPVK - oříznutý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0988" y="209550"/>
            <a:ext cx="6969125" cy="1343025"/>
          </a:xfrm>
          <a:prstGeom prst="rect">
            <a:avLst/>
          </a:prstGeom>
          <a:solidFill>
            <a:srgbClr val="000000">
              <a:alpha val="0"/>
            </a:srgbClr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2096" name="Group 48"/>
          <p:cNvGraphicFramePr>
            <a:graphicFrameLocks noGrp="1"/>
          </p:cNvGraphicFramePr>
          <p:nvPr/>
        </p:nvGraphicFramePr>
        <p:xfrm>
          <a:off x="1766888" y="2441575"/>
          <a:ext cx="6707187" cy="4886962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6036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CZ.1.07/1.5.00/34.0691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VY_32_INOVACE_EK03</a:t>
                      </a: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38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Církevní střední odborná škola Bojkovice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Husova 537, Bojkovice 68771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RNDr. Anna Priessnitzová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Vzdělávací oblast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Přírodovědné vzdělávání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Tématický okruh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Základy obecné ekologie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Zdroje pitné vody a jejich úprava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1. M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10.7. 2013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 slouží  k vymezení pojmů vznik a význam vody, pitná voda, postup při úpravě pitné vody, problematika nedostatku pitné vody.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Prezentace je určena jako materiál vhodný k probírání učiva anebo při jeho závěrečném opakování.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Pokud není uvedeno jinak, použitý materiál je z vlastních zdrojů autora.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95" name="Rectangle 100"/>
          <p:cNvSpPr>
            <a:spLocks noChangeArrowheads="1"/>
          </p:cNvSpPr>
          <p:nvPr/>
        </p:nvSpPr>
        <p:spPr bwMode="auto">
          <a:xfrm>
            <a:off x="1695450" y="1865313"/>
            <a:ext cx="68929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cs-CZ" sz="3600">
                <a:latin typeface="Calibri" pitchFamily="34" charset="0"/>
              </a:rPr>
              <a:t>DIGITÁLNÍ UČEBNÍ MATERIÁL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615950" y="0"/>
            <a:ext cx="9144000" cy="2946400"/>
          </a:xfrm>
        </p:spPr>
        <p:txBody>
          <a:bodyPr/>
          <a:lstStyle/>
          <a:p>
            <a:r>
              <a:rPr lang="cs-CZ" sz="5400" smtClean="0"/>
              <a:t>Vznik a význam vody</a:t>
            </a:r>
            <a:br>
              <a:rPr lang="cs-CZ" sz="5400" smtClean="0"/>
            </a:br>
            <a:r>
              <a:rPr lang="cs-CZ" sz="5400" smtClean="0"/>
              <a:t>Zdroje pitné vody a její úprava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508000" y="2441575"/>
            <a:ext cx="9144000" cy="4365625"/>
          </a:xfrm>
        </p:spPr>
        <p:txBody>
          <a:bodyPr/>
          <a:lstStyle/>
          <a:p>
            <a:endParaRPr lang="cs-CZ" smtClean="0"/>
          </a:p>
        </p:txBody>
      </p:sp>
      <p:pic>
        <p:nvPicPr>
          <p:cNvPr id="3076" name="Picture 5" descr="C:\Users\ANNA\Desktop\water-surfac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" y="2370138"/>
            <a:ext cx="9288463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508000" y="714375"/>
            <a:ext cx="9144000" cy="215900"/>
          </a:xfrm>
        </p:spPr>
        <p:txBody>
          <a:bodyPr/>
          <a:lstStyle/>
          <a:p>
            <a:r>
              <a:rPr lang="cs-CZ" smtClean="0"/>
              <a:t>Vznik a význam vody</a:t>
            </a:r>
            <a:br>
              <a:rPr lang="cs-CZ" smtClean="0"/>
            </a:br>
            <a:endParaRPr lang="cs-CZ" smtClean="0"/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508000" y="1146175"/>
            <a:ext cx="9144000" cy="6192838"/>
          </a:xfrm>
        </p:spPr>
        <p:txBody>
          <a:bodyPr/>
          <a:lstStyle/>
          <a:p>
            <a:r>
              <a:rPr lang="cs-CZ" sz="2800" smtClean="0"/>
              <a:t>Voda se uvolňovala do ovzduší ochlazováním hornin zemského nitra. Při ochlazování zemského povrchu se postupně vysrážela a vznikly oceány, řeky, jezera a později ledovce.</a:t>
            </a:r>
          </a:p>
          <a:p>
            <a:r>
              <a:rPr lang="cs-CZ" sz="2800" smtClean="0"/>
              <a:t>Voda akumuluje teplo – oceán je rezervoárem tepla, výrazně ovlivňuje klima. </a:t>
            </a:r>
          </a:p>
          <a:p>
            <a:r>
              <a:rPr lang="cs-CZ" sz="2800" smtClean="0"/>
              <a:t>Fytoplankton žijící v mořích je zdrojem 30 – 50 % kyslíku (což je srovnatelné množství s tropickými deštnými pralesy). </a:t>
            </a:r>
          </a:p>
          <a:p>
            <a:r>
              <a:rPr lang="cs-CZ" sz="2800" smtClean="0"/>
              <a:t>Moře jsou zdrojem potravy, solí a minerálů.</a:t>
            </a:r>
          </a:p>
          <a:p>
            <a:r>
              <a:rPr lang="cs-CZ" sz="2800" smtClean="0"/>
              <a:t>Voda je důležitou stavební složkou živých organismů (tvoří 60 – 99% jejich hmotnosti). Je základní podmínkou života organismů.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508000" y="0"/>
            <a:ext cx="9144000" cy="1362075"/>
          </a:xfrm>
        </p:spPr>
        <p:txBody>
          <a:bodyPr/>
          <a:lstStyle/>
          <a:p>
            <a:r>
              <a:rPr lang="cs-CZ" sz="3600" smtClean="0"/>
              <a:t>Hydrosféra</a:t>
            </a:r>
            <a:r>
              <a:rPr lang="cs-CZ" smtClean="0"/>
              <a:t> </a:t>
            </a:r>
            <a:br>
              <a:rPr lang="cs-CZ" smtClean="0"/>
            </a:br>
            <a:endParaRPr lang="cs-CZ" smtClean="0"/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0" y="857250"/>
            <a:ext cx="9975850" cy="5949950"/>
          </a:xfrm>
        </p:spPr>
        <p:txBody>
          <a:bodyPr/>
          <a:lstStyle/>
          <a:p>
            <a:r>
              <a:rPr lang="cs-CZ" sz="2800" smtClean="0"/>
              <a:t>Voda mořská – 97 %      voda v ledovcích – 2,2 %</a:t>
            </a:r>
          </a:p>
          <a:p>
            <a:r>
              <a:rPr lang="cs-CZ" sz="2800" smtClean="0"/>
              <a:t>Ostatní voda  -  0,8 % (povrchová sladká voda, podzemní voda, půdní a voda </a:t>
            </a:r>
          </a:p>
          <a:p>
            <a:pPr>
              <a:buFont typeface="Arial" charset="0"/>
              <a:buNone/>
            </a:pPr>
            <a:r>
              <a:rPr lang="cs-CZ" sz="2800" smtClean="0"/>
              <a:t>    v atmosféře).</a:t>
            </a:r>
          </a:p>
          <a:p>
            <a:pPr>
              <a:buFont typeface="Arial" charset="0"/>
              <a:buNone/>
            </a:pPr>
            <a:endParaRPr lang="cs-CZ" sz="2800" smtClean="0"/>
          </a:p>
          <a:p>
            <a:r>
              <a:rPr lang="cs-CZ" sz="2800" smtClean="0"/>
              <a:t>Voda na Zemi</a:t>
            </a:r>
          </a:p>
          <a:p>
            <a:pPr>
              <a:buFont typeface="Arial" charset="0"/>
              <a:buNone/>
            </a:pPr>
            <a:r>
              <a:rPr lang="cs-CZ" sz="2800" smtClean="0"/>
              <a:t>  je v neustálém</a:t>
            </a:r>
          </a:p>
          <a:p>
            <a:pPr>
              <a:buFont typeface="Arial" charset="0"/>
              <a:buNone/>
            </a:pPr>
            <a:r>
              <a:rPr lang="cs-CZ" sz="2800" smtClean="0"/>
              <a:t>  oběhu, energii </a:t>
            </a:r>
          </a:p>
          <a:p>
            <a:pPr>
              <a:buFont typeface="Arial" charset="0"/>
              <a:buNone/>
            </a:pPr>
            <a:r>
              <a:rPr lang="cs-CZ" sz="2800" smtClean="0"/>
              <a:t>  k němu </a:t>
            </a:r>
          </a:p>
          <a:p>
            <a:pPr>
              <a:buFont typeface="Arial" charset="0"/>
              <a:buNone/>
            </a:pPr>
            <a:r>
              <a:rPr lang="cs-CZ" sz="2800" smtClean="0"/>
              <a:t>  poskytuje </a:t>
            </a:r>
          </a:p>
          <a:p>
            <a:pPr>
              <a:buFont typeface="Arial" charset="0"/>
              <a:buNone/>
            </a:pPr>
            <a:r>
              <a:rPr lang="cs-CZ" sz="2800" smtClean="0"/>
              <a:t> sluneční záření.</a:t>
            </a:r>
          </a:p>
          <a:p>
            <a:endParaRPr lang="cs-CZ" sz="2800" smtClean="0"/>
          </a:p>
          <a:p>
            <a:pPr>
              <a:buFont typeface="Arial" charset="0"/>
              <a:buNone/>
            </a:pPr>
            <a:endParaRPr lang="cs-CZ" sz="2800" smtClean="0"/>
          </a:p>
          <a:p>
            <a:pPr>
              <a:buFont typeface="Arial" charset="0"/>
              <a:buNone/>
            </a:pPr>
            <a:endParaRPr lang="cs-CZ" smtClean="0"/>
          </a:p>
        </p:txBody>
      </p:sp>
      <p:pic>
        <p:nvPicPr>
          <p:cNvPr id="5124" name="Picture 4" descr="C:\Users\ANNA\Desktop\koloběh vod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9050" y="1938338"/>
            <a:ext cx="7600950" cy="568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 flipV="1">
            <a:off x="508000" y="209550"/>
            <a:ext cx="9144000" cy="95250"/>
          </a:xfrm>
        </p:spPr>
        <p:txBody>
          <a:bodyPr/>
          <a:lstStyle/>
          <a:p>
            <a:endParaRPr lang="cs-CZ" smtClean="0"/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471488" y="714375"/>
            <a:ext cx="9288462" cy="669607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800" smtClean="0"/>
              <a:t>Zemský povrch je ze 2/3 pokryt vodou.</a:t>
            </a:r>
          </a:p>
          <a:p>
            <a:pPr>
              <a:buFont typeface="Arial" charset="0"/>
              <a:buNone/>
            </a:pPr>
            <a:r>
              <a:rPr lang="cs-CZ" sz="2800" smtClean="0"/>
              <a:t>Pro člověka je využitelné jen asi 1% pozemské vody. Salinita (slanost) vody – mořská voda obsahuje  3,5 % solí (teplejší moře jsou slanější).</a:t>
            </a:r>
          </a:p>
          <a:p>
            <a:pPr>
              <a:buFont typeface="Arial" charset="0"/>
              <a:buNone/>
            </a:pPr>
            <a:r>
              <a:rPr lang="cs-CZ" sz="2800" smtClean="0"/>
              <a:t>    Extrémně slaná je voda v Mrtvém moři – asi 33%.</a:t>
            </a:r>
          </a:p>
          <a:p>
            <a:pPr>
              <a:buFont typeface="Arial" charset="0"/>
              <a:buNone/>
            </a:pPr>
            <a:r>
              <a:rPr lang="cs-CZ" sz="2800" smtClean="0"/>
              <a:t>Organismy : suchozemské, mořské, sladkovodní, braktické </a:t>
            </a:r>
          </a:p>
          <a:p>
            <a:pPr>
              <a:buFont typeface="Arial" charset="0"/>
              <a:buNone/>
            </a:pPr>
            <a:r>
              <a:rPr lang="cs-CZ" sz="2800" smtClean="0"/>
              <a:t>   (v místech kde se mísí slaná a sladká voda v ústí řek – lososi).</a:t>
            </a:r>
          </a:p>
          <a:p>
            <a:pPr>
              <a:buFont typeface="Arial" charset="0"/>
              <a:buNone/>
            </a:pPr>
            <a:r>
              <a:rPr lang="cs-CZ" sz="2800" smtClean="0"/>
              <a:t>Organismy se do určité míry dokáží postupně adaptovat (přizpůsobit) změnám vlhkosti prostředí (pouštní organismy, organismy v mokřadech apod.).</a:t>
            </a:r>
          </a:p>
          <a:p>
            <a:pPr>
              <a:buFont typeface="Arial" charset="0"/>
              <a:buNone/>
            </a:pPr>
            <a:r>
              <a:rPr lang="cs-CZ" sz="2800" smtClean="0"/>
              <a:t>Nebezpečné jsou náhlé změny vlhkosti – záplavy či extrémní dlouhotrvající sucho – organismy se nedokáží adaptovat a hynou.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508000" y="-150813"/>
            <a:ext cx="9144000" cy="1296988"/>
          </a:xfrm>
        </p:spPr>
        <p:txBody>
          <a:bodyPr/>
          <a:lstStyle/>
          <a:p>
            <a:r>
              <a:rPr lang="cs-CZ" sz="3600" smtClean="0"/>
              <a:t>Pitná voda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542925" y="1001713"/>
            <a:ext cx="9144000" cy="568801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 </a:t>
            </a:r>
            <a:r>
              <a:rPr lang="cs-CZ" sz="2800" smtClean="0"/>
              <a:t>V současnosti se získává </a:t>
            </a:r>
            <a:r>
              <a:rPr lang="cs-CZ" sz="2800" b="1" smtClean="0"/>
              <a:t>pitná voda</a:t>
            </a:r>
            <a:r>
              <a:rPr lang="cs-CZ" sz="2800" smtClean="0"/>
              <a:t> nejčastěji z povrchových zdrojů - přehrad a řek nebo jako podzemní voda ze studní či pramenů.</a:t>
            </a:r>
          </a:p>
          <a:p>
            <a:pPr>
              <a:buFont typeface="Arial" charset="0"/>
              <a:buNone/>
            </a:pPr>
            <a:r>
              <a:rPr lang="cs-CZ" sz="2800" smtClean="0"/>
              <a:t>Kvalitnější jsou </a:t>
            </a:r>
          </a:p>
          <a:p>
            <a:pPr>
              <a:buFont typeface="Arial" charset="0"/>
              <a:buNone/>
            </a:pPr>
            <a:r>
              <a:rPr lang="cs-CZ" sz="2800" smtClean="0"/>
              <a:t>   podzemní zdroje</a:t>
            </a:r>
          </a:p>
          <a:p>
            <a:pPr>
              <a:buFont typeface="Arial" charset="0"/>
              <a:buNone/>
            </a:pPr>
            <a:r>
              <a:rPr lang="cs-CZ" sz="2800" smtClean="0"/>
              <a:t>   vody, ty ale</a:t>
            </a:r>
          </a:p>
          <a:p>
            <a:pPr>
              <a:buFont typeface="Arial" charset="0"/>
              <a:buNone/>
            </a:pPr>
            <a:r>
              <a:rPr lang="cs-CZ" sz="2800" smtClean="0"/>
              <a:t>   nedostačují.</a:t>
            </a:r>
          </a:p>
          <a:p>
            <a:pPr>
              <a:buFont typeface="Arial" charset="0"/>
              <a:buNone/>
            </a:pPr>
            <a:r>
              <a:rPr lang="cs-CZ" sz="2800" smtClean="0"/>
              <a:t>Spotřeba vody </a:t>
            </a:r>
          </a:p>
          <a:p>
            <a:pPr>
              <a:buFont typeface="Arial" charset="0"/>
              <a:buNone/>
            </a:pPr>
            <a:r>
              <a:rPr lang="cs-CZ" sz="2800" smtClean="0"/>
              <a:t>    za posledních </a:t>
            </a:r>
          </a:p>
          <a:p>
            <a:pPr>
              <a:buFont typeface="Arial" charset="0"/>
              <a:buNone/>
            </a:pPr>
            <a:r>
              <a:rPr lang="cs-CZ" sz="2800" smtClean="0"/>
              <a:t>    50 let stoupla </a:t>
            </a:r>
          </a:p>
          <a:p>
            <a:pPr>
              <a:buFont typeface="Arial" charset="0"/>
              <a:buNone/>
            </a:pPr>
            <a:r>
              <a:rPr lang="cs-CZ" sz="2800" smtClean="0"/>
              <a:t>    čtyřnásobně.</a:t>
            </a:r>
          </a:p>
        </p:txBody>
      </p:sp>
      <p:pic>
        <p:nvPicPr>
          <p:cNvPr id="7172" name="Picture 4" descr="C:\Users\ANNA\Desktop\90px-Water_drop_animation_enhanced_smal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2663" y="3089275"/>
            <a:ext cx="4338637" cy="369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508000" y="-1014413"/>
            <a:ext cx="9144000" cy="647700"/>
          </a:xfrm>
        </p:spPr>
        <p:txBody>
          <a:bodyPr/>
          <a:lstStyle/>
          <a:p>
            <a:endParaRPr lang="cs-CZ" smtClean="0"/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400050" y="496888"/>
            <a:ext cx="9144000" cy="813752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b="1" dirty="0" smtClean="0"/>
              <a:t>Nedostatek pitné vody a jeho důsledky</a:t>
            </a:r>
          </a:p>
          <a:p>
            <a:pPr>
              <a:buFont typeface="Arial" charset="0"/>
              <a:buNone/>
            </a:pPr>
            <a:endParaRPr lang="cs-CZ" b="1" dirty="0" smtClean="0"/>
          </a:p>
          <a:p>
            <a:r>
              <a:rPr lang="cs-CZ" sz="2800" dirty="0" smtClean="0"/>
              <a:t>Více než miliarda lidí na světě nemá přístup ke kvalitnímu zdroji pitné vody. Nejhorší je situace v subsaharské Africe, kde má přístup k nezávadné pitné vodě pouze 56% obyvatel. Někteří musí chodit pro až 10 km. Spotřeba na osobu je např. v Etiopii 10 litrů na den. U nás činí přes 100 litrů na den.</a:t>
            </a:r>
          </a:p>
          <a:p>
            <a:r>
              <a:rPr lang="cs-CZ" sz="2800" dirty="0" smtClean="0"/>
              <a:t>Nekvalitní voda se výrazně  podepisuje na vysoké dětské úmrtnosti.</a:t>
            </a:r>
          </a:p>
          <a:p>
            <a:r>
              <a:rPr lang="cs-CZ" sz="2800" dirty="0" smtClean="0"/>
              <a:t>Nedostatek vody má i politické důsledky. Řeka Jordán zásobuje vodou země jimiž protéká. Izrael spotřebuje většinu vody z Jordánu na zavlažování, vede to k napětí s dalšími státy na řece závislých, </a:t>
            </a:r>
            <a:r>
              <a:rPr lang="cs-CZ" sz="2800" dirty="0" smtClean="0"/>
              <a:t>které pak </a:t>
            </a:r>
            <a:r>
              <a:rPr lang="cs-CZ" sz="2800" dirty="0" smtClean="0"/>
              <a:t>mají vody málo.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508000" y="1073150"/>
            <a:ext cx="9144000" cy="288925"/>
          </a:xfrm>
        </p:spPr>
        <p:txBody>
          <a:bodyPr/>
          <a:lstStyle/>
          <a:p>
            <a:r>
              <a:rPr lang="cs-CZ" sz="3200" b="1" smtClean="0"/>
              <a:t>Úprava pitné vody</a:t>
            </a:r>
            <a:r>
              <a:rPr lang="cs-CZ" sz="3200" smtClean="0"/>
              <a:t/>
            </a:r>
            <a:br>
              <a:rPr lang="cs-CZ" sz="3200" smtClean="0"/>
            </a:br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542925" y="1146175"/>
            <a:ext cx="9144000" cy="6048375"/>
          </a:xfrm>
        </p:spPr>
        <p:txBody>
          <a:bodyPr/>
          <a:lstStyle/>
          <a:p>
            <a:r>
              <a:rPr lang="cs-CZ" sz="2800" b="1" smtClean="0"/>
              <a:t>Úpravny vody</a:t>
            </a:r>
            <a:r>
              <a:rPr lang="cs-CZ" sz="2800" smtClean="0"/>
              <a:t> slouží ke zpracování povrchové vody na pitnou vodu, která musí splňovat hygienické limity.</a:t>
            </a:r>
          </a:p>
          <a:p>
            <a:r>
              <a:rPr lang="cs-CZ" sz="2800" b="1" smtClean="0"/>
              <a:t>Technologie </a:t>
            </a:r>
            <a:r>
              <a:rPr lang="cs-CZ" sz="2800" smtClean="0"/>
              <a:t>úpravy povrchové vody je dvoustupňová </a:t>
            </a:r>
            <a:r>
              <a:rPr lang="cs-CZ" sz="2800" b="1" smtClean="0"/>
              <a:t>:</a:t>
            </a:r>
          </a:p>
          <a:p>
            <a:pPr>
              <a:buFont typeface="Arial" charset="0"/>
              <a:buNone/>
            </a:pPr>
            <a:endParaRPr lang="cs-CZ" sz="2800" smtClean="0"/>
          </a:p>
          <a:p>
            <a:r>
              <a:rPr lang="cs-CZ" sz="2800" b="1" smtClean="0"/>
              <a:t>I. separační stupeň </a:t>
            </a:r>
            <a:r>
              <a:rPr lang="cs-CZ" sz="2800" smtClean="0"/>
              <a:t>tvoří  kruhové čiřiče</a:t>
            </a:r>
          </a:p>
          <a:p>
            <a:endParaRPr lang="cs-CZ" sz="2800" smtClean="0"/>
          </a:p>
          <a:p>
            <a:r>
              <a:rPr lang="cs-CZ" sz="2800" b="1" smtClean="0"/>
              <a:t>II. stupeň </a:t>
            </a:r>
            <a:r>
              <a:rPr lang="cs-CZ" sz="2800" smtClean="0"/>
              <a:t>je tvořen pískovými filtry </a:t>
            </a:r>
            <a:r>
              <a:rPr lang="cs-CZ" sz="2800" b="1" smtClean="0"/>
              <a:t> </a:t>
            </a:r>
          </a:p>
          <a:p>
            <a:endParaRPr lang="cs-CZ" sz="2800" smtClean="0"/>
          </a:p>
          <a:p>
            <a:pPr>
              <a:buFont typeface="Arial" charset="0"/>
              <a:buNone/>
            </a:pPr>
            <a:r>
              <a:rPr lang="cs-CZ" sz="2800" smtClean="0"/>
              <a:t>  </a:t>
            </a:r>
            <a:r>
              <a:rPr lang="cs-CZ" sz="2800" b="1" smtClean="0"/>
              <a:t> </a:t>
            </a:r>
            <a:r>
              <a:rPr lang="cs-CZ" sz="2800" smtClean="0"/>
              <a:t>   Jako </a:t>
            </a:r>
            <a:r>
              <a:rPr lang="cs-CZ" sz="2800" b="1" smtClean="0"/>
              <a:t>koagulant </a:t>
            </a:r>
            <a:r>
              <a:rPr lang="cs-CZ" sz="2800" smtClean="0"/>
              <a:t>(srážecí činidlo) je používán</a:t>
            </a:r>
          </a:p>
          <a:p>
            <a:pPr>
              <a:buFont typeface="Arial" charset="0"/>
              <a:buNone/>
            </a:pPr>
            <a:r>
              <a:rPr lang="cs-CZ" sz="2800" smtClean="0"/>
              <a:t>      síran hlinitý – Al</a:t>
            </a:r>
            <a:r>
              <a:rPr lang="cs-CZ" sz="2800" baseline="-25000" smtClean="0"/>
              <a:t>2</a:t>
            </a:r>
            <a:r>
              <a:rPr lang="cs-CZ" sz="2800" smtClean="0"/>
              <a:t>(SO</a:t>
            </a:r>
            <a:r>
              <a:rPr lang="cs-CZ" sz="2800" baseline="-25000" smtClean="0"/>
              <a:t>4</a:t>
            </a:r>
            <a:r>
              <a:rPr lang="cs-CZ" sz="2800" smtClean="0"/>
              <a:t>)</a:t>
            </a:r>
            <a:r>
              <a:rPr lang="cs-CZ" sz="2800" baseline="-25000" smtClean="0"/>
              <a:t>3.</a:t>
            </a:r>
          </a:p>
          <a:p>
            <a:pPr>
              <a:buFont typeface="Arial" charset="0"/>
              <a:buNone/>
            </a:pPr>
            <a:r>
              <a:rPr lang="cs-CZ" sz="2800" smtClean="0"/>
              <a:t>      Pro</a:t>
            </a:r>
            <a:r>
              <a:rPr lang="cs-CZ" sz="2800" b="1" smtClean="0"/>
              <a:t> odmanganování vody </a:t>
            </a:r>
            <a:r>
              <a:rPr lang="cs-CZ" sz="2800" smtClean="0"/>
              <a:t>je aplikován  </a:t>
            </a:r>
          </a:p>
          <a:p>
            <a:pPr>
              <a:buFont typeface="Arial" charset="0"/>
              <a:buNone/>
            </a:pPr>
            <a:r>
              <a:rPr lang="cs-CZ" sz="2800" b="1" smtClean="0"/>
              <a:t>      </a:t>
            </a:r>
            <a:r>
              <a:rPr lang="cs-CZ" sz="2800" smtClean="0"/>
              <a:t>KMnO</a:t>
            </a:r>
            <a:r>
              <a:rPr lang="cs-CZ" sz="2800" baseline="-25000" smtClean="0"/>
              <a:t>4</a:t>
            </a:r>
            <a:r>
              <a:rPr lang="cs-CZ" sz="2800" smtClean="0"/>
              <a:t> -manganistan draselný.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508000" y="-654050"/>
            <a:ext cx="9144000" cy="654050"/>
          </a:xfrm>
        </p:spPr>
        <p:txBody>
          <a:bodyPr/>
          <a:lstStyle/>
          <a:p>
            <a:endParaRPr lang="cs-CZ" smtClean="0"/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508000" y="714375"/>
            <a:ext cx="9144000" cy="6551613"/>
          </a:xfrm>
        </p:spPr>
        <p:txBody>
          <a:bodyPr/>
          <a:lstStyle/>
          <a:p>
            <a:r>
              <a:rPr lang="cs-CZ" sz="2800" smtClean="0"/>
              <a:t>Voda se pak mísí, v čiřičích se vytvoří vločky odpadních látek, ty se přefiltrují přes 70 cm vysoké filtry z křemičitého písku, které zachytí nečistoty.</a:t>
            </a:r>
          </a:p>
          <a:p>
            <a:r>
              <a:rPr lang="cs-CZ" sz="2800" smtClean="0"/>
              <a:t>Konečná úprava </a:t>
            </a:r>
            <a:r>
              <a:rPr lang="cs-CZ" sz="2800" b="1" smtClean="0"/>
              <a:t>pH vody </a:t>
            </a:r>
            <a:r>
              <a:rPr lang="cs-CZ" sz="2800" smtClean="0"/>
              <a:t>je zajištěna dávkováním NaOH (hydroxidu sodného), aby výsledné pH dosahovalo hodnoty kolem </a:t>
            </a:r>
            <a:r>
              <a:rPr lang="cs-CZ" sz="2800" b="1" smtClean="0"/>
              <a:t>7,7</a:t>
            </a:r>
            <a:r>
              <a:rPr lang="cs-CZ" sz="2800" smtClean="0"/>
              <a:t> (mírně zásadité). Kyselá voda by totiž způsobila korozi vodovodního potrubí.</a:t>
            </a:r>
          </a:p>
          <a:p>
            <a:r>
              <a:rPr lang="cs-CZ" sz="2800" smtClean="0"/>
              <a:t> Hygienické zabezpečení vody se provádí plynným </a:t>
            </a:r>
            <a:r>
              <a:rPr lang="cs-CZ" sz="2800" b="1" smtClean="0"/>
              <a:t>chlórem Cl</a:t>
            </a:r>
            <a:r>
              <a:rPr lang="cs-CZ" sz="2800" b="1" baseline="-25000" smtClean="0"/>
              <a:t>2</a:t>
            </a:r>
            <a:r>
              <a:rPr lang="cs-CZ" sz="2800" smtClean="0"/>
              <a:t>, kterým se voda </a:t>
            </a:r>
            <a:r>
              <a:rPr lang="cs-CZ" sz="2800" b="1" smtClean="0"/>
              <a:t>dezinfikuje.  </a:t>
            </a:r>
            <a:r>
              <a:rPr lang="cs-CZ" sz="2800" smtClean="0"/>
              <a:t>Anebo lze provádět dezinfekci vody ozonizací.</a:t>
            </a:r>
          </a:p>
          <a:p>
            <a:r>
              <a:rPr lang="cs-CZ" sz="2800" smtClean="0"/>
              <a:t>Pravidelně se provádí </a:t>
            </a:r>
            <a:r>
              <a:rPr lang="cs-CZ" sz="2800" b="1" smtClean="0"/>
              <a:t>bakteriologické vyšetření </a:t>
            </a:r>
            <a:r>
              <a:rPr lang="cs-CZ" sz="2800" smtClean="0"/>
              <a:t>vody. </a:t>
            </a:r>
          </a:p>
          <a:p>
            <a:r>
              <a:rPr lang="cs-CZ" sz="2800" smtClean="0"/>
              <a:t>Upravená voda se shromažďuje v dobře chráněných nádržích – </a:t>
            </a:r>
            <a:r>
              <a:rPr lang="cs-CZ" sz="2800" b="1" smtClean="0"/>
              <a:t>vodojemech</a:t>
            </a:r>
            <a:r>
              <a:rPr lang="cs-CZ" sz="2800" smtClean="0"/>
              <a:t>, kam se přečerpává. Odtud putuje do vodovodní sítě.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Opakování :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Jaký je význam vody na Zemi?</a:t>
            </a:r>
          </a:p>
          <a:p>
            <a:r>
              <a:rPr lang="cs-CZ" smtClean="0"/>
              <a:t>Co je to salinita vody a jaká je její hodnota?</a:t>
            </a:r>
          </a:p>
          <a:p>
            <a:r>
              <a:rPr lang="cs-CZ" smtClean="0"/>
              <a:t>Jaká je spotřeba pitné vody?</a:t>
            </a:r>
          </a:p>
          <a:p>
            <a:r>
              <a:rPr lang="cs-CZ" smtClean="0"/>
              <a:t>Jaké jsou důsledky nedostatku pitné vody v některých zemích světa?</a:t>
            </a:r>
          </a:p>
          <a:p>
            <a:endParaRPr lang="cs-CZ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615950" y="0"/>
            <a:ext cx="9144000" cy="857250"/>
          </a:xfrm>
        </p:spPr>
        <p:txBody>
          <a:bodyPr/>
          <a:lstStyle/>
          <a:p>
            <a:r>
              <a:rPr lang="cs-CZ" sz="2400" smtClean="0"/>
              <a:t>citace</a:t>
            </a:r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>
          <a:xfrm>
            <a:off x="508000" y="714375"/>
            <a:ext cx="9144000" cy="6408738"/>
          </a:xfrm>
        </p:spPr>
        <p:txBody>
          <a:bodyPr/>
          <a:lstStyle/>
          <a:p>
            <a:r>
              <a:rPr lang="cs-CZ" sz="1800" smtClean="0"/>
              <a:t>&lt;</a:t>
            </a:r>
            <a:r>
              <a:rPr lang="cs-CZ" sz="1800" smtClean="0">
                <a:hlinkClick r:id="rId2"/>
              </a:rPr>
              <a:t>http://cs.wikipedia.org/w/index.php?title=Pitn%C3%A1_voda&amp;oldid=10616908</a:t>
            </a:r>
            <a:r>
              <a:rPr lang="cs-CZ" sz="1800" smtClean="0"/>
              <a:t>&gt; </a:t>
            </a:r>
          </a:p>
          <a:p>
            <a:r>
              <a:rPr lang="cs-CZ" sz="1800" smtClean="0">
                <a:hlinkClick r:id="rId3"/>
              </a:rPr>
              <a:t>http://www.publicdomainpictures.net/view-image.php?image=22310&amp;picture=vodni-plocha</a:t>
            </a:r>
            <a:endParaRPr lang="cs-CZ" sz="1800" smtClean="0"/>
          </a:p>
          <a:p>
            <a:r>
              <a:rPr lang="cs-CZ" sz="1800" smtClean="0">
                <a:hlinkClick r:id="rId4"/>
              </a:rPr>
              <a:t>http://cs.wikipedia.org/wiki/Kategorie:%C3%9Aprava_vody</a:t>
            </a: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>
                <a:solidFill>
                  <a:srgbClr val="000000"/>
                </a:solidFill>
              </a:rPr>
              <a:t>        </a:t>
            </a:r>
            <a:r>
              <a:rPr lang="cs-CZ" sz="1800" smtClean="0">
                <a:solidFill>
                  <a:srgbClr val="000000"/>
                </a:solidFill>
                <a:hlinkClick r:id="rId5"/>
              </a:rPr>
              <a:t>http://cs.wikipedia.org/wiki/%C3%9Apravna_vod</a:t>
            </a:r>
            <a:endParaRPr lang="cs-CZ" sz="1800" smtClean="0">
              <a:solidFill>
                <a:srgbClr val="000000"/>
              </a:solidFill>
            </a:endParaRPr>
          </a:p>
          <a:p>
            <a:pPr>
              <a:buFont typeface="Arial" charset="0"/>
              <a:buNone/>
            </a:pPr>
            <a:r>
              <a:rPr lang="cs-CZ" sz="1800" smtClean="0">
                <a:solidFill>
                  <a:srgbClr val="000000"/>
                </a:solidFill>
              </a:rPr>
              <a:t>        </a:t>
            </a:r>
            <a:r>
              <a:rPr lang="cs-CZ" sz="1800" smtClean="0">
                <a:solidFill>
                  <a:srgbClr val="000000"/>
                </a:solidFill>
                <a:hlinkClick r:id="rId6"/>
              </a:rPr>
              <a:t>http://cs.wikipedia.org/wiki/Soubor:Watercycleczechhigh.jpg</a:t>
            </a:r>
            <a:endParaRPr lang="cs-CZ" sz="1800" smtClean="0">
              <a:solidFill>
                <a:srgbClr val="000000"/>
              </a:solidFill>
            </a:endParaRPr>
          </a:p>
          <a:p>
            <a:pPr>
              <a:buFont typeface="Arial" charset="0"/>
              <a:buNone/>
            </a:pPr>
            <a:endParaRPr lang="cs-CZ" sz="1800" smtClean="0">
              <a:solidFill>
                <a:srgbClr val="000000"/>
              </a:solidFill>
            </a:endParaRPr>
          </a:p>
          <a:p>
            <a:endParaRPr lang="cs-CZ" sz="1800" smtClean="0"/>
          </a:p>
          <a:p>
            <a:r>
              <a:rPr lang="cs-CZ" sz="1800" smtClean="0"/>
              <a:t>Mudrychová, Jitka,  Mudrych Karel:  </a:t>
            </a:r>
            <a:r>
              <a:rPr lang="cs-CZ" sz="1800" i="1" smtClean="0"/>
              <a:t>Maturitní otázky ekologie</a:t>
            </a:r>
            <a:r>
              <a:rPr lang="cs-CZ" sz="1800" smtClean="0"/>
              <a:t>. Třebíč: Nakladatelství Radek Veselý, 1999.</a:t>
            </a:r>
          </a:p>
          <a:p>
            <a:endParaRPr lang="cs-CZ" sz="1800" smtClean="0"/>
          </a:p>
          <a:p>
            <a:r>
              <a:rPr lang="cs-CZ" sz="1800" smtClean="0"/>
              <a:t>Kvasničková, Danuše : </a:t>
            </a:r>
            <a:r>
              <a:rPr lang="cs-CZ" sz="1800" i="1" smtClean="0"/>
              <a:t>Základy ekologie. </a:t>
            </a:r>
            <a:r>
              <a:rPr lang="cs-CZ" sz="1800" smtClean="0"/>
              <a:t>Praha SPN 1992.</a:t>
            </a:r>
          </a:p>
          <a:p>
            <a:endParaRPr lang="cs-CZ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 pro DUM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pro DUM</Template>
  <TotalTime>520</TotalTime>
  <Words>638</Words>
  <Application>Microsoft Office PowerPoint</Application>
  <PresentationFormat>Vlastní</PresentationFormat>
  <Paragraphs>100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Šablona pro DUM</vt:lpstr>
      <vt:lpstr>Snímek 1</vt:lpstr>
      <vt:lpstr>Vznik a význam vody Zdroje pitné vody a její úprava</vt:lpstr>
      <vt:lpstr>Vznik a význam vody </vt:lpstr>
      <vt:lpstr>Hydrosféra  </vt:lpstr>
      <vt:lpstr>Snímek 5</vt:lpstr>
      <vt:lpstr>Pitná voda</vt:lpstr>
      <vt:lpstr>Snímek 7</vt:lpstr>
      <vt:lpstr>Úprava pitné vody  </vt:lpstr>
      <vt:lpstr>Snímek 9</vt:lpstr>
      <vt:lpstr>Opakování :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Zuzanka</dc:creator>
  <cp:lastModifiedBy>Dum</cp:lastModifiedBy>
  <cp:revision>59</cp:revision>
  <dcterms:created xsi:type="dcterms:W3CDTF">2012-11-18T17:13:54Z</dcterms:created>
  <dcterms:modified xsi:type="dcterms:W3CDTF">2014-06-27T13:16:15Z</dcterms:modified>
</cp:coreProperties>
</file>