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422C16"/>
    <a:srgbClr val="0C788E"/>
    <a:srgbClr val="006666"/>
    <a:srgbClr val="E0C0A0"/>
    <a:srgbClr val="DDDDDD"/>
    <a:srgbClr val="361800"/>
    <a:srgbClr val="33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5" autoAdjust="0"/>
    <p:restoredTop sz="94652" autoAdjust="0"/>
  </p:normalViewPr>
  <p:slideViewPr>
    <p:cSldViewPr>
      <p:cViewPr varScale="1">
        <p:scale>
          <a:sx n="66" d="100"/>
          <a:sy n="66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903DD-3814-4BF1-AFE9-C9B35AE8BB9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A194D-6256-46FF-B284-F73B3B7BD45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93EDB-CE78-43D2-9987-FDB0D8988CC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1E716-059A-4925-8833-03BEDF9A9DB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BC85C-2145-4DCD-9EC9-821574E6787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15045-B839-49C3-9D32-0897CAC8D5F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7FE7E-690D-476A-A796-D3009156D3C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9CF11-F6EE-45C5-B09E-11556AE7038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436FF-13F7-4C50-8027-6047BA7A49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04977-CCE2-42EA-AB80-BA7567761D0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71026-031A-4B74-BF39-348811C5AB1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154244-37A4-4642-BEA1-0DBB023B222D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3709863" y="2061220"/>
            <a:ext cx="5254625" cy="647700"/>
          </a:xfrm>
        </p:spPr>
        <p:txBody>
          <a:bodyPr/>
          <a:lstStyle/>
          <a:p>
            <a:r>
              <a:rPr lang="cs-CZ" sz="6000" b="1" dirty="0" smtClean="0">
                <a:solidFill>
                  <a:schemeClr val="bg1"/>
                </a:solidFill>
              </a:rPr>
              <a:t>Elektrostatika</a:t>
            </a:r>
            <a:endParaRPr lang="es-ES" sz="6000" b="1" dirty="0">
              <a:solidFill>
                <a:schemeClr val="bg1"/>
              </a:solidFill>
            </a:endParaRPr>
          </a:p>
        </p:txBody>
      </p:sp>
      <p:sp>
        <p:nvSpPr>
          <p:cNvPr id="5" name="Rectangle 150"/>
          <p:cNvSpPr txBox="1">
            <a:spLocks noChangeArrowheads="1"/>
          </p:cNvSpPr>
          <p:nvPr/>
        </p:nvSpPr>
        <p:spPr bwMode="auto">
          <a:xfrm>
            <a:off x="611560" y="5445224"/>
            <a:ext cx="79928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Elektrický náboj a Coulombův zákon</a:t>
            </a:r>
            <a:endParaRPr kumimoji="0" lang="es-ES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528538" y="6093822"/>
            <a:ext cx="608692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Autorem materiálu a všech jeho částí, není-li uvedeno jinak, je 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Mgr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Josef 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Hylský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Materiál je dostupný ze školního portálu http://dum.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voss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-na.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cz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který provozuje</a:t>
            </a:r>
            <a:b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Vyšší odborná škola stavební a Střední průmyslová škola stavební arch. Jana </a:t>
            </a:r>
            <a:r>
              <a:rPr kumimoji="0" lang="cs-CZ" sz="1100" b="0" i="0" u="none" strike="noStrike" cap="none" normalizeH="0" baseline="0" dirty="0" err="1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Letzela</a:t>
            </a:r>
            <a:r>
              <a:rPr kumimoji="0" lang="cs-CZ" sz="11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Náchod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ek 5" descr="OPVK_hor_zakladni_logolink_RGB_cz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83889" y="188640"/>
            <a:ext cx="5752407" cy="1259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2800" dirty="0" smtClean="0"/>
              <a:t>Vytvoříte kladný náboj na plechovce pomocí záporně nabité tyče?</a:t>
            </a:r>
            <a:endParaRPr lang="cs-CZ" sz="2800" dirty="0"/>
          </a:p>
        </p:txBody>
      </p:sp>
      <p:sp>
        <p:nvSpPr>
          <p:cNvPr id="7" name="Plechovka 6"/>
          <p:cNvSpPr/>
          <p:nvPr/>
        </p:nvSpPr>
        <p:spPr>
          <a:xfrm>
            <a:off x="1115616" y="1772816"/>
            <a:ext cx="2376264" cy="2520280"/>
          </a:xfrm>
          <a:prstGeom prst="ca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Plechovka 7"/>
          <p:cNvSpPr/>
          <p:nvPr/>
        </p:nvSpPr>
        <p:spPr>
          <a:xfrm>
            <a:off x="5724128" y="1772816"/>
            <a:ext cx="2376264" cy="2520280"/>
          </a:xfrm>
          <a:prstGeom prst="ca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2987824" y="4797152"/>
            <a:ext cx="5688632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Zakreslete průběh nabíjení plechovky na výše načrtnutých plechovkách</a:t>
            </a:r>
            <a:endParaRPr lang="cs-CZ" sz="2400" dirty="0"/>
          </a:p>
        </p:txBody>
      </p:sp>
      <p:cxnSp>
        <p:nvCxnSpPr>
          <p:cNvPr id="11" name="Přímá spojovací čára 10"/>
          <p:cNvCxnSpPr>
            <a:stCxn id="5" idx="2"/>
            <a:endCxn id="6" idx="2"/>
          </p:cNvCxnSpPr>
          <p:nvPr/>
        </p:nvCxnSpPr>
        <p:spPr>
          <a:xfrm>
            <a:off x="4572000" y="1417638"/>
            <a:ext cx="0" cy="29892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8" name="Skupina 27"/>
          <p:cNvGrpSpPr/>
          <p:nvPr/>
        </p:nvGrpSpPr>
        <p:grpSpPr>
          <a:xfrm>
            <a:off x="3275856" y="5877272"/>
            <a:ext cx="2808312" cy="292959"/>
            <a:chOff x="3059832" y="5877272"/>
            <a:chExt cx="2808312" cy="292959"/>
          </a:xfrm>
        </p:grpSpPr>
        <p:sp>
          <p:nvSpPr>
            <p:cNvPr id="13" name="Plechovka 12"/>
            <p:cNvSpPr/>
            <p:nvPr/>
          </p:nvSpPr>
          <p:spPr>
            <a:xfrm rot="5400000">
              <a:off x="4317508" y="4619596"/>
              <a:ext cx="292959" cy="2808312"/>
            </a:xfrm>
            <a:prstGeom prst="can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5" name="Přímá spojovací čára 14"/>
            <p:cNvCxnSpPr/>
            <p:nvPr/>
          </p:nvCxnSpPr>
          <p:spPr>
            <a:xfrm>
              <a:off x="3275856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Přímá spojovací čára 18"/>
            <p:cNvCxnSpPr/>
            <p:nvPr/>
          </p:nvCxnSpPr>
          <p:spPr>
            <a:xfrm>
              <a:off x="3635896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>
              <a:off x="3995936" y="6021288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>
              <a:off x="4355976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Přímá spojovací čára 21"/>
            <p:cNvCxnSpPr/>
            <p:nvPr/>
          </p:nvCxnSpPr>
          <p:spPr>
            <a:xfrm>
              <a:off x="4716016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Přímá spojovací čára 22"/>
            <p:cNvCxnSpPr/>
            <p:nvPr/>
          </p:nvCxnSpPr>
          <p:spPr>
            <a:xfrm>
              <a:off x="4860032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Přímá spojovací čára 24"/>
            <p:cNvCxnSpPr/>
            <p:nvPr/>
          </p:nvCxnSpPr>
          <p:spPr>
            <a:xfrm>
              <a:off x="5148064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Přímá spojovací čára 25"/>
            <p:cNvCxnSpPr/>
            <p:nvPr/>
          </p:nvCxnSpPr>
          <p:spPr>
            <a:xfrm>
              <a:off x="5508104" y="5949280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Přímá spojovací čára 26"/>
            <p:cNvCxnSpPr/>
            <p:nvPr/>
          </p:nvCxnSpPr>
          <p:spPr>
            <a:xfrm>
              <a:off x="5580112" y="6093296"/>
              <a:ext cx="21602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Skupina 45"/>
          <p:cNvGrpSpPr/>
          <p:nvPr/>
        </p:nvGrpSpPr>
        <p:grpSpPr>
          <a:xfrm>
            <a:off x="6444208" y="5805264"/>
            <a:ext cx="2664296" cy="648072"/>
            <a:chOff x="6444208" y="5805264"/>
            <a:chExt cx="2664296" cy="648072"/>
          </a:xfrm>
        </p:grpSpPr>
        <p:cxnSp>
          <p:nvCxnSpPr>
            <p:cNvPr id="34" name="Zakřivená spojovací čára 33"/>
            <p:cNvCxnSpPr/>
            <p:nvPr/>
          </p:nvCxnSpPr>
          <p:spPr>
            <a:xfrm>
              <a:off x="6444208" y="5805264"/>
              <a:ext cx="2376264" cy="504056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Přímá spojovací čára 35"/>
            <p:cNvCxnSpPr/>
            <p:nvPr/>
          </p:nvCxnSpPr>
          <p:spPr>
            <a:xfrm>
              <a:off x="8748464" y="6381328"/>
              <a:ext cx="216024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Přímá spojovací čára 36"/>
            <p:cNvCxnSpPr/>
            <p:nvPr/>
          </p:nvCxnSpPr>
          <p:spPr>
            <a:xfrm>
              <a:off x="8640960" y="6453336"/>
              <a:ext cx="467544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Přímá spojovací čára 42"/>
            <p:cNvCxnSpPr/>
            <p:nvPr/>
          </p:nvCxnSpPr>
          <p:spPr>
            <a:xfrm>
              <a:off x="8820472" y="6309320"/>
              <a:ext cx="0" cy="720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2800" dirty="0" smtClean="0"/>
              <a:t>Jak na sebe nabité objekty působí?</a:t>
            </a:r>
            <a:endParaRPr lang="cs-CZ" sz="28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987824" y="4797152"/>
            <a:ext cx="5688632" cy="95410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Do obrázku vyznačte vektory elektrické síly </a:t>
            </a:r>
            <a:r>
              <a:rPr lang="cs-CZ" sz="2800" dirty="0" err="1" smtClean="0"/>
              <a:t>F</a:t>
            </a:r>
            <a:r>
              <a:rPr lang="cs-CZ" sz="2800" baseline="-25000" dirty="0" err="1" smtClean="0"/>
              <a:t>e</a:t>
            </a:r>
            <a:endParaRPr lang="cs-CZ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60" y="1340768"/>
            <a:ext cx="39542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3600" dirty="0" smtClean="0"/>
              <a:t>Coulombův zákon</a:t>
            </a:r>
            <a:endParaRPr lang="cs-CZ" sz="3600" dirty="0"/>
          </a:p>
        </p:txBody>
      </p:sp>
      <p:pic>
        <p:nvPicPr>
          <p:cNvPr id="16386" name="Picture 2" descr="File:Hukum-coulom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340768"/>
            <a:ext cx="3733800" cy="2514600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2987824" y="4797152"/>
            <a:ext cx="5688632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Pamatujte!</a:t>
            </a:r>
            <a:endParaRPr lang="cs-CZ" sz="2800" dirty="0"/>
          </a:p>
        </p:txBody>
      </p:sp>
      <p:sp>
        <p:nvSpPr>
          <p:cNvPr id="9" name="Obdélník 8"/>
          <p:cNvSpPr/>
          <p:nvPr/>
        </p:nvSpPr>
        <p:spPr>
          <a:xfrm>
            <a:off x="4642992" y="3861048"/>
            <a:ext cx="4501008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cs-CZ" sz="1000" dirty="0" smtClean="0"/>
              <a:t>ARIMASEN, </a:t>
            </a:r>
            <a:r>
              <a:rPr lang="cs-CZ" sz="1000" dirty="0" err="1" smtClean="0"/>
              <a:t>Neil</a:t>
            </a:r>
            <a:r>
              <a:rPr lang="cs-CZ" sz="1000" dirty="0" smtClean="0"/>
              <a:t>. </a:t>
            </a:r>
            <a:r>
              <a:rPr lang="en-US" sz="1000" dirty="0" smtClean="0"/>
              <a:t>[cit. 2012</a:t>
            </a:r>
            <a:r>
              <a:rPr lang="cs-CZ" sz="1000" dirty="0" smtClean="0"/>
              <a:t>-12-04</a:t>
            </a:r>
            <a:r>
              <a:rPr lang="en-US" sz="1000" dirty="0" smtClean="0"/>
              <a:t>]</a:t>
            </a:r>
            <a:r>
              <a:rPr lang="cs-CZ" sz="1000" dirty="0" smtClean="0"/>
              <a:t>. Dostupný pod licencí </a:t>
            </a:r>
            <a:r>
              <a:rPr lang="cs-CZ" sz="1000" dirty="0" err="1" smtClean="0"/>
              <a:t>Creative</a:t>
            </a:r>
            <a:r>
              <a:rPr lang="cs-CZ" sz="1000" dirty="0" smtClean="0"/>
              <a:t> </a:t>
            </a:r>
            <a:r>
              <a:rPr lang="cs-CZ" sz="1000" dirty="0" err="1" smtClean="0"/>
              <a:t>Commons</a:t>
            </a:r>
            <a:r>
              <a:rPr lang="cs-CZ" sz="1000" dirty="0" smtClean="0"/>
              <a:t> na WWW: &lt;http://upload.wikimedia.org/wikipedia/commons/8/83/Hukum-coulomb.png&gt;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0" y="0"/>
            <a:ext cx="9143999" cy="4509119"/>
          </a:xfrm>
          <a:solidFill>
            <a:schemeClr val="bg1"/>
          </a:solidFill>
        </p:spPr>
        <p:txBody>
          <a:bodyPr/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cs-CZ" sz="3600" dirty="0" smtClean="0"/>
              <a:t>Coulombův zákon - úloha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395536" y="980728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Určete, jak velkou silou na sebe působí dva bodové náboje </a:t>
            </a:r>
            <a:br>
              <a:rPr lang="cs-CZ" sz="2400" dirty="0" smtClean="0"/>
            </a:br>
            <a:r>
              <a:rPr lang="cs-CZ" sz="2400" dirty="0" smtClean="0"/>
              <a:t>o velikosti 10 </a:t>
            </a:r>
            <a:r>
              <a:rPr lang="el-GR" sz="2400" dirty="0" smtClean="0">
                <a:latin typeface="Arial"/>
                <a:cs typeface="Arial"/>
              </a:rPr>
              <a:t>μ</a:t>
            </a:r>
            <a:r>
              <a:rPr lang="cs-CZ" sz="2400" dirty="0" smtClean="0">
                <a:latin typeface="Arial"/>
                <a:cs typeface="Arial"/>
              </a:rPr>
              <a:t>C a 0,1 </a:t>
            </a:r>
            <a:r>
              <a:rPr lang="cs-CZ" sz="2400" dirty="0" err="1" smtClean="0">
                <a:latin typeface="Arial"/>
                <a:cs typeface="Arial"/>
              </a:rPr>
              <a:t>mC</a:t>
            </a:r>
            <a:r>
              <a:rPr lang="cs-CZ" sz="2400" dirty="0" smtClean="0">
                <a:latin typeface="Arial"/>
                <a:cs typeface="Arial"/>
              </a:rPr>
              <a:t>, jestliže jsou od sebe ve vakuu vzdáleny 50 cm. </a:t>
            </a:r>
            <a:r>
              <a:rPr lang="cs-CZ" sz="2400" dirty="0" smtClean="0"/>
              <a:t> 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843808" y="4221088"/>
            <a:ext cx="6300192" cy="23083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100" b="0" i="0" u="none" strike="noStrike" cap="none" normalizeH="0" baseline="0" dirty="0" smtClean="0">
            <a:ln>
              <a:noFill/>
            </a:ln>
            <a:solidFill>
              <a:srgbClr val="808080"/>
            </a:solidFill>
            <a:effectLst/>
            <a:latin typeface="Arial" pitchFamily="34" charset="0"/>
            <a:ea typeface="Calibri" pitchFamily="34" charset="0"/>
            <a:cs typeface="Times New Roman" pitchFamily="18" charset="0"/>
          </a:defRPr>
        </a:defPPr>
      </a:lstStyle>
    </a:sp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5728</TotalTime>
  <Words>84</Words>
  <Application>Microsoft Office PowerPoint</Application>
  <PresentationFormat>Předvádění na obrazovce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Diseño predeterminado</vt:lpstr>
      <vt:lpstr>Elektrostatika</vt:lpstr>
      <vt:lpstr>Vytvoříte kladný náboj na plechovce pomocí záporně nabité tyče?</vt:lpstr>
      <vt:lpstr>Jak na sebe nabité objekty působí?</vt:lpstr>
      <vt:lpstr>Coulombův zákon</vt:lpstr>
      <vt:lpstr>Coulombův zákon - úloha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havrdovalucie</cp:lastModifiedBy>
  <cp:revision>771</cp:revision>
  <dcterms:created xsi:type="dcterms:W3CDTF">2010-05-23T14:28:12Z</dcterms:created>
  <dcterms:modified xsi:type="dcterms:W3CDTF">2012-12-22T21:53:24Z</dcterms:modified>
</cp:coreProperties>
</file>