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Default Extension="fntdata" ContentType="application/x-fontdata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notesMasterIdLst>
    <p:notesMasterId r:id="rId22"/>
  </p:notesMasterIdLst>
  <p:sldIdLst>
    <p:sldId id="256" r:id="rId2"/>
    <p:sldId id="262" r:id="rId3"/>
    <p:sldId id="264" r:id="rId4"/>
    <p:sldId id="272" r:id="rId5"/>
    <p:sldId id="266" r:id="rId6"/>
    <p:sldId id="268" r:id="rId7"/>
    <p:sldId id="273" r:id="rId8"/>
    <p:sldId id="274" r:id="rId9"/>
    <p:sldId id="275" r:id="rId10"/>
    <p:sldId id="276" r:id="rId11"/>
    <p:sldId id="277" r:id="rId12"/>
    <p:sldId id="278" r:id="rId13"/>
    <p:sldId id="279" r:id="rId14"/>
    <p:sldId id="280" r:id="rId15"/>
    <p:sldId id="282" r:id="rId16"/>
    <p:sldId id="281" r:id="rId17"/>
    <p:sldId id="283" r:id="rId18"/>
    <p:sldId id="286" r:id="rId19"/>
    <p:sldId id="270" r:id="rId20"/>
    <p:sldId id="258" r:id="rId21"/>
  </p:sldIdLst>
  <p:sldSz cx="10160000" cy="7620000"/>
  <p:notesSz cx="6858000" cy="9144000"/>
  <p:embeddedFontLst>
    <p:embeddedFont>
      <p:font typeface="Calibri" pitchFamily="34" charset="0"/>
      <p:regular r:id="rId23"/>
      <p:bold r:id="rId24"/>
      <p:italic r:id="rId25"/>
      <p:boldItalic r:id="rId26"/>
    </p:embeddedFont>
    <p:embeddedFont>
      <p:font typeface="Tahoma" pitchFamily="34" charset="0"/>
      <p:regular r:id="rId27"/>
      <p:bold r:id="rId28"/>
    </p:embeddedFont>
  </p:embeddedFontLst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CC99"/>
    <a:srgbClr val="CCCC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7653" autoAdjust="0"/>
  </p:normalViewPr>
  <p:slideViewPr>
    <p:cSldViewPr>
      <p:cViewPr>
        <p:scale>
          <a:sx n="90" d="100"/>
          <a:sy n="90" d="100"/>
        </p:scale>
        <p:origin x="-222" y="-168"/>
      </p:cViewPr>
      <p:guideLst>
        <p:guide orient="horz" pos="2400"/>
        <p:guide pos="320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font" Target="fonts/font4.fntdata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font" Target="fonts/font3.fntdata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font" Target="fonts/font2.fntdata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font" Target="fonts/font1.fntdata"/><Relationship Id="rId28" Type="http://schemas.openxmlformats.org/officeDocument/2006/relationships/font" Target="fonts/font6.fntdata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Relationship Id="rId27" Type="http://schemas.openxmlformats.org/officeDocument/2006/relationships/font" Target="fonts/font5.fntdata"/><Relationship Id="rId30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>
              <a:defRPr/>
            </a:pPr>
            <a:fld id="{BCC0D993-81CA-4819-A8C0-0F6EE543D627}" type="datetimeFigureOut">
              <a:rPr lang="cs-CZ"/>
              <a:pPr>
                <a:defRPr/>
              </a:pPr>
              <a:t>27.6.2014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>
              <a:defRPr/>
            </a:pPr>
            <a:fld id="{B1970B81-5A29-41E6-A183-8014DEA19DA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 fontScale="25000" lnSpcReduction="20000"/>
          </a:bodyPr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/>
              <a:t>B  I  O  M  Y  </a:t>
            </a:r>
            <a:endParaRPr lang="cs-CZ" sz="800" dirty="0" smtClean="0"/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/>
              <a:t> </a:t>
            </a:r>
            <a:endParaRPr lang="cs-CZ" sz="800" dirty="0" smtClean="0"/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/>
              <a:t>Hlavní ekosystémy na Zemi  (zonální ekosystémy)</a:t>
            </a:r>
            <a:endParaRPr lang="cs-CZ" sz="800" dirty="0" smtClean="0"/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/>
              <a:t> </a:t>
            </a:r>
            <a:endParaRPr lang="cs-CZ" sz="900" dirty="0" smtClean="0"/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/>
              <a:t>Jsou rozloženy na Zemi v zónách podle podmínek prostředí (teplota, množství srážek, složení půdy).</a:t>
            </a:r>
            <a:endParaRPr lang="cs-CZ" sz="800" dirty="0" smtClean="0"/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/>
              <a:t>Pro biomy je charakteristické složení vegetace a klima v dané oblasti.</a:t>
            </a:r>
            <a:endParaRPr lang="cs-CZ" sz="800" dirty="0" smtClean="0"/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/>
              <a:t>Mezi biomy nejsou ostré hranice.</a:t>
            </a:r>
            <a:endParaRPr lang="cs-CZ" sz="800" dirty="0" smtClean="0"/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/>
              <a:t> </a:t>
            </a:r>
            <a:endParaRPr lang="cs-CZ" sz="800" dirty="0" smtClean="0"/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/>
              <a:t> </a:t>
            </a:r>
            <a:endParaRPr lang="cs-CZ" sz="800" dirty="0" smtClean="0"/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/>
              <a:t>Polární oblast – věčný led</a:t>
            </a:r>
            <a:endParaRPr lang="cs-CZ" sz="800" dirty="0" smtClean="0"/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/>
              <a:t> </a:t>
            </a:r>
            <a:endParaRPr lang="cs-CZ" sz="800" dirty="0" smtClean="0"/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 smtClean="0"/>
              <a:t> </a:t>
            </a:r>
            <a:endParaRPr lang="cs-CZ" sz="800" dirty="0" smtClean="0"/>
          </a:p>
          <a:p>
            <a:pPr lvl="1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/>
              <a:t>Život se soustřeďuje na pobřeží a v moři, na souši rostou v létě pouze mechy a lišejníky.</a:t>
            </a:r>
            <a:endParaRPr lang="cs-CZ" sz="800" dirty="0" smtClean="0"/>
          </a:p>
          <a:p>
            <a:pPr lvl="1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/>
              <a:t> Zdrojem potravy pro všechny živočichy je mořský plankton.</a:t>
            </a:r>
            <a:endParaRPr lang="cs-CZ" sz="800" dirty="0" smtClean="0"/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/>
              <a:t> </a:t>
            </a:r>
            <a:endParaRPr lang="cs-CZ" sz="900" dirty="0" smtClean="0"/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/>
              <a:t> </a:t>
            </a:r>
            <a:endParaRPr lang="cs-CZ" sz="900" dirty="0" smtClean="0"/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/>
              <a:t> </a:t>
            </a:r>
            <a:endParaRPr lang="cs-CZ" sz="900" dirty="0" smtClean="0"/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/>
              <a:t> </a:t>
            </a:r>
            <a:endParaRPr lang="cs-CZ" sz="900" dirty="0" smtClean="0"/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/>
              <a:t> </a:t>
            </a:r>
            <a:endParaRPr lang="cs-CZ" sz="900" dirty="0" smtClean="0"/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/>
              <a:t> </a:t>
            </a:r>
            <a:endParaRPr lang="cs-CZ" sz="900" dirty="0" smtClean="0"/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/>
              <a:t> </a:t>
            </a:r>
            <a:endParaRPr lang="cs-CZ" sz="900" dirty="0" smtClean="0"/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/>
              <a:t> </a:t>
            </a:r>
            <a:endParaRPr lang="cs-CZ" sz="900" dirty="0" smtClean="0"/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/>
              <a:t> </a:t>
            </a:r>
            <a:endParaRPr lang="cs-CZ" sz="900" dirty="0" smtClean="0"/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/>
              <a:t> </a:t>
            </a:r>
            <a:endParaRPr lang="cs-CZ" sz="900" dirty="0" smtClean="0"/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/>
              <a:t> </a:t>
            </a:r>
            <a:endParaRPr lang="cs-CZ" sz="900" dirty="0" smtClean="0"/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/>
              <a:t> </a:t>
            </a:r>
            <a:endParaRPr lang="cs-CZ" sz="900" dirty="0" smtClean="0"/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/>
              <a:t> </a:t>
            </a:r>
            <a:endParaRPr lang="cs-CZ" sz="900" dirty="0" smtClean="0"/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/>
              <a:t> </a:t>
            </a:r>
            <a:endParaRPr lang="cs-CZ" sz="900" dirty="0" smtClean="0"/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/>
              <a:t> </a:t>
            </a:r>
            <a:endParaRPr lang="cs-CZ" sz="900" dirty="0" smtClean="0"/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/>
              <a:t> </a:t>
            </a:r>
            <a:endParaRPr lang="cs-CZ" sz="900" dirty="0" smtClean="0"/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/>
              <a:t> </a:t>
            </a:r>
            <a:endParaRPr lang="cs-CZ" sz="900" dirty="0" smtClean="0"/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/>
              <a:t>2.Tundra</a:t>
            </a:r>
            <a:endParaRPr lang="cs-CZ" sz="800" dirty="0" smtClean="0"/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/>
              <a:t> </a:t>
            </a:r>
            <a:endParaRPr lang="cs-CZ" sz="800" dirty="0" smtClean="0"/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/>
              <a:t>Oblast kolem severního polárního kruhu</a:t>
            </a:r>
            <a:endParaRPr lang="cs-CZ" sz="800" dirty="0" smtClean="0"/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/>
              <a:t>Půda je většinu roku zamrzlá</a:t>
            </a:r>
            <a:endParaRPr lang="cs-CZ" sz="800" dirty="0" smtClean="0"/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/>
              <a:t>Bezlesá krajina, mechy, lišejníky, trávy, místy zakrslé vrby a břízy</a:t>
            </a:r>
            <a:endParaRPr lang="cs-CZ" sz="800" dirty="0" smtClean="0"/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/>
              <a:t>Teplota nad bodem mrazu pouze několik týdnů v roce</a:t>
            </a:r>
            <a:endParaRPr lang="cs-CZ" sz="800" dirty="0" smtClean="0"/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/>
              <a:t>Živočichové – sobi, polární lišky, lední medvědi, zajíci, lumíci, v Severní Americe – pižmoni.  </a:t>
            </a:r>
            <a:endParaRPr lang="cs-CZ" sz="800" dirty="0" smtClean="0"/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/>
              <a:t> </a:t>
            </a:r>
            <a:endParaRPr lang="cs-CZ" sz="800" dirty="0" smtClean="0"/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/>
              <a:t> </a:t>
            </a:r>
            <a:endParaRPr lang="cs-CZ" sz="800" dirty="0" smtClean="0"/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/>
              <a:t> </a:t>
            </a:r>
            <a:endParaRPr lang="cs-CZ" sz="800" dirty="0" smtClean="0"/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/>
              <a:t> </a:t>
            </a:r>
            <a:endParaRPr lang="cs-CZ" sz="800" dirty="0" smtClean="0"/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/>
              <a:t> </a:t>
            </a:r>
            <a:endParaRPr lang="cs-CZ" sz="800" dirty="0" smtClean="0"/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/>
              <a:t> </a:t>
            </a:r>
            <a:endParaRPr lang="cs-CZ" sz="800" dirty="0" smtClean="0"/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/>
              <a:t> </a:t>
            </a:r>
            <a:endParaRPr lang="cs-CZ" sz="800" dirty="0" smtClean="0"/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/>
              <a:t> </a:t>
            </a:r>
            <a:endParaRPr lang="cs-CZ" sz="800" dirty="0" smtClean="0"/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/>
              <a:t> </a:t>
            </a:r>
            <a:endParaRPr lang="cs-CZ" sz="800" dirty="0" smtClean="0"/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/>
              <a:t> </a:t>
            </a:r>
            <a:endParaRPr lang="cs-CZ" sz="800" dirty="0" smtClean="0"/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/>
              <a:t> </a:t>
            </a:r>
            <a:endParaRPr lang="cs-CZ" sz="800" dirty="0" smtClean="0"/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/>
              <a:t> </a:t>
            </a:r>
            <a:endParaRPr lang="cs-CZ" sz="800" dirty="0" smtClean="0"/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/>
              <a:t> </a:t>
            </a:r>
            <a:endParaRPr lang="cs-CZ" sz="800" dirty="0" smtClean="0"/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/>
              <a:t> </a:t>
            </a:r>
            <a:endParaRPr lang="cs-CZ" sz="800" dirty="0" smtClean="0"/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/>
              <a:t> </a:t>
            </a:r>
            <a:endParaRPr lang="cs-CZ" sz="800" dirty="0" smtClean="0"/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/>
              <a:t> </a:t>
            </a:r>
            <a:endParaRPr lang="cs-CZ" sz="800" dirty="0" smtClean="0"/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/>
              <a:t> </a:t>
            </a:r>
            <a:endParaRPr lang="cs-CZ" sz="800" dirty="0" smtClean="0"/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/>
              <a:t> </a:t>
            </a:r>
            <a:endParaRPr lang="cs-CZ" sz="800" dirty="0" smtClean="0"/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/>
              <a:t> </a:t>
            </a:r>
            <a:endParaRPr lang="cs-CZ" sz="800" dirty="0" smtClean="0"/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/>
              <a:t> </a:t>
            </a:r>
            <a:endParaRPr lang="cs-CZ" sz="800" dirty="0" smtClean="0"/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/>
              <a:t> </a:t>
            </a:r>
            <a:endParaRPr lang="cs-CZ" sz="800" dirty="0" smtClean="0"/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/>
              <a:t> </a:t>
            </a:r>
            <a:endParaRPr lang="cs-CZ" sz="800" dirty="0" smtClean="0"/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/>
              <a:t> </a:t>
            </a:r>
            <a:endParaRPr lang="cs-CZ" sz="800" dirty="0" smtClean="0"/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 smtClean="0"/>
              <a:t>       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 smtClean="0"/>
              <a:t> 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 smtClean="0"/>
              <a:t> 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 smtClean="0"/>
              <a:t> 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 smtClean="0"/>
              <a:t> 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 smtClean="0"/>
              <a:t> 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 smtClean="0"/>
              <a:t> 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 smtClean="0"/>
              <a:t> 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 smtClean="0"/>
              <a:t> 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 smtClean="0"/>
              <a:t> 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 smtClean="0"/>
              <a:t> 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 smtClean="0"/>
              <a:t> 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 smtClean="0"/>
              <a:t> 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 smtClean="0"/>
              <a:t> 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 smtClean="0"/>
              <a:t> 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 smtClean="0"/>
              <a:t>Lumík</a:t>
            </a:r>
            <a:endParaRPr lang="cs-CZ" sz="900" dirty="0" smtClean="0"/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 smtClean="0"/>
              <a:t> 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 smtClean="0"/>
              <a:t> 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 smtClean="0"/>
              <a:t> 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 smtClean="0"/>
              <a:t> 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 smtClean="0"/>
              <a:t> 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 smtClean="0"/>
              <a:t> 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 smtClean="0"/>
              <a:t> 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 smtClean="0"/>
              <a:t> 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 smtClean="0"/>
              <a:t>pižmoň</a:t>
            </a:r>
            <a:endParaRPr lang="cs-CZ" sz="900" dirty="0" smtClean="0"/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 smtClean="0"/>
              <a:t> 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 smtClean="0"/>
              <a:t> 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 smtClean="0"/>
              <a:t> 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 smtClean="0"/>
              <a:t> 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 smtClean="0"/>
              <a:t> 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 smtClean="0"/>
              <a:t> 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 smtClean="0"/>
              <a:t> 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 smtClean="0"/>
              <a:t> 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 smtClean="0"/>
              <a:t>Sob</a:t>
            </a:r>
            <a:endParaRPr lang="cs-CZ" sz="900" dirty="0" smtClean="0"/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 smtClean="0"/>
              <a:t> 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 smtClean="0"/>
              <a:t> 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 smtClean="0"/>
              <a:t> 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 smtClean="0"/>
              <a:t> 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 smtClean="0"/>
              <a:t> 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 smtClean="0"/>
              <a:t> 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 smtClean="0"/>
              <a:t> 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 smtClean="0"/>
              <a:t> 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 smtClean="0"/>
              <a:t> 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 smtClean="0"/>
              <a:t> 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 smtClean="0"/>
              <a:t> 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 smtClean="0"/>
              <a:t> 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 smtClean="0"/>
              <a:t> 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 smtClean="0"/>
              <a:t> 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 smtClean="0"/>
              <a:t> 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 smtClean="0"/>
              <a:t> 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/>
              <a:t>3.Tajga – jehličnaté lesy</a:t>
            </a:r>
            <a:endParaRPr lang="cs-CZ" sz="800" dirty="0" smtClean="0"/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/>
              <a:t> </a:t>
            </a:r>
            <a:endParaRPr lang="cs-CZ" sz="800" dirty="0" smtClean="0"/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/>
              <a:t> </a:t>
            </a:r>
            <a:endParaRPr lang="cs-CZ" sz="800" dirty="0" smtClean="0"/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/>
              <a:t>Sibiř, Kanada, Aljaška</a:t>
            </a:r>
            <a:endParaRPr lang="cs-CZ" sz="800" dirty="0" smtClean="0"/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/>
              <a:t>3-4 měsíce v roce je teplota nad nulou</a:t>
            </a:r>
            <a:endParaRPr lang="cs-CZ" sz="800" dirty="0" smtClean="0"/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/>
              <a:t>smrky, borovice, modříny, břízy</a:t>
            </a:r>
            <a:endParaRPr lang="cs-CZ" sz="800" dirty="0" smtClean="0"/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/>
              <a:t>medvědi, losi, vlci, soboli</a:t>
            </a:r>
            <a:endParaRPr lang="cs-CZ" sz="800" dirty="0" smtClean="0"/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/>
              <a:t>rašeliniště</a:t>
            </a:r>
            <a:endParaRPr lang="cs-CZ" sz="800" dirty="0" smtClean="0"/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/>
              <a:t> </a:t>
            </a:r>
            <a:endParaRPr lang="cs-CZ" sz="800" dirty="0" smtClean="0"/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/>
              <a:t> </a:t>
            </a:r>
            <a:endParaRPr lang="cs-CZ" sz="800" dirty="0" smtClean="0"/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/>
              <a:t> </a:t>
            </a:r>
            <a:endParaRPr lang="cs-CZ" sz="800" dirty="0" smtClean="0"/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/>
              <a:t> </a:t>
            </a:r>
            <a:endParaRPr lang="cs-CZ" sz="800" dirty="0" smtClean="0"/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/>
              <a:t> </a:t>
            </a:r>
            <a:endParaRPr lang="cs-CZ" sz="800" dirty="0" smtClean="0"/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/>
              <a:t> </a:t>
            </a:r>
            <a:endParaRPr lang="cs-CZ" sz="800" dirty="0" smtClean="0"/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/>
              <a:t> </a:t>
            </a:r>
            <a:endParaRPr lang="cs-CZ" sz="800" dirty="0" smtClean="0"/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/>
              <a:t> </a:t>
            </a:r>
            <a:endParaRPr lang="cs-CZ" sz="800" dirty="0" smtClean="0"/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/>
              <a:t> </a:t>
            </a:r>
            <a:endParaRPr lang="cs-CZ" sz="800" dirty="0" smtClean="0"/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/>
              <a:t> </a:t>
            </a:r>
            <a:endParaRPr lang="cs-CZ" sz="800" dirty="0" smtClean="0"/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/>
              <a:t> </a:t>
            </a:r>
            <a:endParaRPr lang="cs-CZ" sz="800" dirty="0" smtClean="0"/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/>
              <a:t>    </a:t>
            </a:r>
            <a:endParaRPr lang="cs-CZ" sz="800" dirty="0" smtClean="0"/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/>
              <a:t> </a:t>
            </a:r>
            <a:endParaRPr lang="cs-CZ" sz="800" dirty="0" smtClean="0"/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/>
              <a:t> </a:t>
            </a:r>
            <a:endParaRPr lang="cs-CZ" sz="800" dirty="0" smtClean="0"/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/>
              <a:t>los</a:t>
            </a:r>
            <a:endParaRPr lang="cs-CZ" sz="800" dirty="0" smtClean="0"/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/>
              <a:t> </a:t>
            </a:r>
            <a:endParaRPr lang="cs-CZ" sz="800" dirty="0" smtClean="0"/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/>
              <a:t> </a:t>
            </a:r>
            <a:endParaRPr lang="cs-CZ" sz="800" dirty="0" smtClean="0"/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/>
              <a:t> </a:t>
            </a:r>
            <a:endParaRPr lang="cs-CZ" sz="800" dirty="0" smtClean="0"/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/>
              <a:t> </a:t>
            </a:r>
            <a:endParaRPr lang="cs-CZ" sz="800" dirty="0" smtClean="0"/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/>
              <a:t> </a:t>
            </a:r>
            <a:endParaRPr lang="cs-CZ" sz="800" dirty="0" smtClean="0"/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/>
              <a:t> </a:t>
            </a:r>
            <a:endParaRPr lang="cs-CZ" sz="800" dirty="0" smtClean="0"/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/>
              <a:t> </a:t>
            </a:r>
            <a:endParaRPr lang="cs-CZ" sz="800" dirty="0" smtClean="0"/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/>
              <a:t> </a:t>
            </a:r>
            <a:endParaRPr lang="cs-CZ" sz="800" dirty="0" smtClean="0"/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/>
              <a:t>sobol</a:t>
            </a:r>
            <a:endParaRPr lang="cs-CZ" sz="800" dirty="0" smtClean="0"/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/>
              <a:t> </a:t>
            </a:r>
            <a:endParaRPr lang="cs-CZ" sz="800" dirty="0" smtClean="0"/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/>
              <a:t> </a:t>
            </a:r>
            <a:endParaRPr lang="cs-CZ" sz="800" dirty="0" smtClean="0"/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/>
              <a:t> </a:t>
            </a:r>
            <a:endParaRPr lang="cs-CZ" sz="800" dirty="0" smtClean="0"/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/>
              <a:t> </a:t>
            </a:r>
            <a:endParaRPr lang="cs-CZ" sz="800" dirty="0" smtClean="0"/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/>
              <a:t> </a:t>
            </a:r>
            <a:endParaRPr lang="cs-CZ" sz="800" dirty="0" smtClean="0"/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/>
              <a:t> </a:t>
            </a:r>
            <a:endParaRPr lang="cs-CZ" sz="800" dirty="0" smtClean="0"/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/>
              <a:t> </a:t>
            </a:r>
            <a:endParaRPr lang="cs-CZ" sz="800" dirty="0" smtClean="0"/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/>
              <a:t> </a:t>
            </a:r>
            <a:endParaRPr lang="cs-CZ" sz="800" dirty="0" smtClean="0"/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/>
              <a:t> </a:t>
            </a:r>
            <a:endParaRPr lang="cs-CZ" sz="800" dirty="0" smtClean="0"/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/>
              <a:t> </a:t>
            </a:r>
            <a:endParaRPr lang="cs-CZ" sz="800" dirty="0" smtClean="0"/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/>
              <a:t> </a:t>
            </a:r>
            <a:endParaRPr lang="cs-CZ" sz="800" dirty="0" smtClean="0"/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/>
              <a:t>4.Opadavé listnaté lesy a smíšené lesy</a:t>
            </a:r>
            <a:endParaRPr lang="cs-CZ" sz="800" dirty="0" smtClean="0"/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/>
              <a:t> </a:t>
            </a:r>
            <a:endParaRPr lang="cs-CZ" sz="800" dirty="0" smtClean="0"/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/>
              <a:t> </a:t>
            </a:r>
            <a:endParaRPr lang="cs-CZ" sz="800" dirty="0" smtClean="0"/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/>
              <a:t>dříve tvořily povrch téměř celé naší republiky</a:t>
            </a:r>
            <a:endParaRPr lang="cs-CZ" sz="800" dirty="0" smtClean="0"/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/>
              <a:t>čtyři roční období</a:t>
            </a:r>
            <a:endParaRPr lang="cs-CZ" sz="800" dirty="0" smtClean="0"/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/>
              <a:t>půda většinou hnědozem</a:t>
            </a:r>
            <a:endParaRPr lang="cs-CZ" sz="800" dirty="0" smtClean="0"/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/>
              <a:t>buky, duby, habry, javory</a:t>
            </a:r>
            <a:endParaRPr lang="cs-CZ" sz="800" dirty="0" smtClean="0"/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/>
              <a:t> </a:t>
            </a:r>
            <a:endParaRPr lang="cs-CZ" sz="800" dirty="0" smtClean="0"/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/>
              <a:t> </a:t>
            </a:r>
            <a:endParaRPr lang="cs-CZ" sz="800" dirty="0" smtClean="0"/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/>
              <a:t> </a:t>
            </a:r>
            <a:endParaRPr lang="cs-CZ" sz="800" dirty="0" smtClean="0"/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/>
              <a:t> </a:t>
            </a:r>
            <a:endParaRPr lang="cs-CZ" sz="800" dirty="0" smtClean="0"/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/>
              <a:t> </a:t>
            </a:r>
            <a:endParaRPr lang="cs-CZ" sz="800" dirty="0" smtClean="0"/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/>
              <a:t> </a:t>
            </a:r>
            <a:endParaRPr lang="cs-CZ" sz="800" dirty="0" smtClean="0"/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/>
              <a:t> </a:t>
            </a:r>
            <a:endParaRPr lang="cs-CZ" sz="800" dirty="0" smtClean="0"/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/>
              <a:t> </a:t>
            </a:r>
            <a:endParaRPr lang="cs-CZ" sz="800" dirty="0" smtClean="0"/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/>
              <a:t>5.Stepi</a:t>
            </a:r>
            <a:endParaRPr lang="cs-CZ" sz="800" dirty="0" smtClean="0"/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/>
              <a:t> </a:t>
            </a:r>
            <a:endParaRPr lang="cs-CZ" sz="800" dirty="0" smtClean="0"/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/>
              <a:t>Eurasie, Severní Amerika (prérie)</a:t>
            </a:r>
            <a:endParaRPr lang="cs-CZ" sz="800" dirty="0" smtClean="0"/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/>
              <a:t>Jižní Amerika (pampy)</a:t>
            </a:r>
            <a:endParaRPr lang="cs-CZ" sz="800" dirty="0" smtClean="0"/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/>
              <a:t>Sušší podnebí, půda černozem, využívá se k pěstování obilí</a:t>
            </a:r>
            <a:endParaRPr lang="cs-CZ" sz="800" dirty="0" smtClean="0"/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/>
              <a:t>Rostliny – cibulnaté, trávy, stromů málo</a:t>
            </a:r>
            <a:endParaRPr lang="cs-CZ" sz="800" dirty="0" smtClean="0"/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/>
              <a:t>Živ. : koně, bizoni, sysel</a:t>
            </a:r>
            <a:endParaRPr lang="cs-CZ" sz="800" dirty="0" smtClean="0"/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/>
              <a:t> </a:t>
            </a:r>
            <a:endParaRPr lang="cs-CZ" sz="800" dirty="0" smtClean="0"/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/>
              <a:t> </a:t>
            </a:r>
            <a:endParaRPr lang="cs-CZ" sz="800" dirty="0" smtClean="0"/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/>
              <a:t> </a:t>
            </a:r>
            <a:endParaRPr lang="cs-CZ" sz="800" dirty="0" smtClean="0"/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/>
              <a:t> </a:t>
            </a:r>
            <a:endParaRPr lang="cs-CZ" sz="800" dirty="0" smtClean="0"/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/>
              <a:t> </a:t>
            </a:r>
            <a:endParaRPr lang="cs-CZ" sz="800" dirty="0" smtClean="0"/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/>
              <a:t> </a:t>
            </a:r>
            <a:endParaRPr lang="cs-CZ" sz="800" dirty="0" smtClean="0"/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/>
              <a:t> </a:t>
            </a:r>
            <a:endParaRPr lang="cs-CZ" sz="800" dirty="0" smtClean="0"/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/>
              <a:t> </a:t>
            </a:r>
            <a:endParaRPr lang="cs-CZ" sz="800" dirty="0" smtClean="0"/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/>
              <a:t>6. Savany</a:t>
            </a:r>
            <a:endParaRPr lang="cs-CZ" sz="800" dirty="0" smtClean="0"/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/>
              <a:t> </a:t>
            </a:r>
            <a:endParaRPr lang="cs-CZ" sz="800" dirty="0" smtClean="0"/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/>
              <a:t>Afrika, Amerika, Austrálie</a:t>
            </a:r>
            <a:endParaRPr lang="cs-CZ" sz="800" dirty="0" smtClean="0"/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/>
              <a:t>Velké plochy travin, křoviny, řídký les</a:t>
            </a:r>
            <a:endParaRPr lang="cs-CZ" sz="800" dirty="0" smtClean="0"/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/>
              <a:t>Vypalování – půda bohatá na humus</a:t>
            </a:r>
            <a:endParaRPr lang="cs-CZ" sz="800" dirty="0" smtClean="0"/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/>
              <a:t>Období dešťů a sucha</a:t>
            </a:r>
            <a:endParaRPr lang="cs-CZ" sz="800" dirty="0" smtClean="0"/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/>
              <a:t>Živ. : Sloni, nosorožci, antilopy, zebry, lvi,     hyeny, gazely</a:t>
            </a:r>
            <a:endParaRPr lang="cs-CZ" sz="800" dirty="0" smtClean="0"/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/>
              <a:t> </a:t>
            </a:r>
            <a:endParaRPr lang="cs-CZ" sz="800" dirty="0" smtClean="0"/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/>
              <a:t> </a:t>
            </a:r>
            <a:endParaRPr lang="cs-CZ" sz="800" dirty="0" smtClean="0"/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/>
              <a:t> </a:t>
            </a:r>
            <a:endParaRPr lang="cs-CZ" sz="800" dirty="0" smtClean="0"/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/>
              <a:t> </a:t>
            </a:r>
            <a:endParaRPr lang="cs-CZ" sz="800" dirty="0" smtClean="0"/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/>
              <a:t> </a:t>
            </a:r>
            <a:endParaRPr lang="cs-CZ" sz="800" dirty="0" smtClean="0"/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/>
              <a:t> </a:t>
            </a:r>
            <a:endParaRPr lang="cs-CZ" sz="800" dirty="0" smtClean="0"/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/>
              <a:t> </a:t>
            </a:r>
            <a:endParaRPr lang="cs-CZ" sz="800" dirty="0" smtClean="0"/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/>
              <a:t> </a:t>
            </a:r>
            <a:endParaRPr lang="cs-CZ" sz="800" dirty="0" smtClean="0"/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/>
              <a:t> </a:t>
            </a:r>
            <a:endParaRPr lang="cs-CZ" sz="800" dirty="0" smtClean="0"/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/>
              <a:t> </a:t>
            </a:r>
            <a:endParaRPr lang="cs-CZ" sz="800" dirty="0" smtClean="0"/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/>
              <a:t> </a:t>
            </a:r>
            <a:endParaRPr lang="cs-CZ" sz="800" dirty="0" smtClean="0"/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/>
              <a:t> </a:t>
            </a:r>
            <a:endParaRPr lang="cs-CZ" sz="800" dirty="0" smtClean="0"/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/>
              <a:t>7. Tropické deštné pralesy (džungle)</a:t>
            </a:r>
            <a:endParaRPr lang="cs-CZ" sz="800" dirty="0" smtClean="0"/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/>
              <a:t> </a:t>
            </a:r>
            <a:endParaRPr lang="cs-CZ" sz="800" dirty="0" smtClean="0"/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/>
              <a:t>V oblasti rovníku</a:t>
            </a:r>
            <a:endParaRPr lang="cs-CZ" sz="800" dirty="0" smtClean="0"/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/>
              <a:t>Vysoký objem ročních srážek</a:t>
            </a:r>
            <a:endParaRPr lang="cs-CZ" sz="800" dirty="0" smtClean="0"/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/>
              <a:t>Vysoká vlhkost vzduchu</a:t>
            </a:r>
            <a:endParaRPr lang="cs-CZ" sz="800" dirty="0" smtClean="0"/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/>
              <a:t>Průměrná roční teplota 25 – 27</a:t>
            </a:r>
            <a:r>
              <a:rPr lang="cs-CZ" b="1" baseline="30000" dirty="0" smtClean="0"/>
              <a:t>o</a:t>
            </a:r>
            <a:r>
              <a:rPr lang="cs-CZ" b="1" dirty="0" smtClean="0"/>
              <a:t>C</a:t>
            </a:r>
            <a:endParaRPr lang="cs-CZ" sz="800" dirty="0" smtClean="0"/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/>
              <a:t>Původně 8% souše</a:t>
            </a:r>
            <a:endParaRPr lang="cs-CZ" sz="800" dirty="0" smtClean="0"/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err="1" smtClean="0"/>
              <a:t>Rost</a:t>
            </a:r>
            <a:r>
              <a:rPr lang="cs-CZ" b="1" dirty="0" smtClean="0"/>
              <a:t>.:vzácné dřeviny, </a:t>
            </a:r>
            <a:r>
              <a:rPr lang="cs-CZ" b="1" dirty="0" err="1" smtClean="0"/>
              <a:t>liany</a:t>
            </a:r>
            <a:r>
              <a:rPr lang="cs-CZ" b="1" dirty="0" smtClean="0"/>
              <a:t>, epifyty</a:t>
            </a:r>
            <a:endParaRPr lang="cs-CZ" sz="800" dirty="0" smtClean="0"/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/>
              <a:t>Živ.:hmyz, papoušci, opice, kolibříci</a:t>
            </a:r>
            <a:endParaRPr lang="cs-CZ" sz="800" dirty="0" smtClean="0"/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/>
              <a:t>Význam : stabilizují životní prostředí na Zemi, plíce světa, zdroj genofondu.</a:t>
            </a:r>
            <a:endParaRPr lang="cs-CZ" sz="800" dirty="0" smtClean="0"/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/>
              <a:t> </a:t>
            </a:r>
            <a:endParaRPr lang="cs-CZ" sz="800" dirty="0" smtClean="0"/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/>
              <a:t> </a:t>
            </a:r>
            <a:endParaRPr lang="cs-CZ" sz="800" dirty="0" smtClean="0"/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/>
              <a:t> </a:t>
            </a:r>
            <a:endParaRPr lang="cs-CZ" sz="800" dirty="0" smtClean="0"/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/>
              <a:t> </a:t>
            </a:r>
            <a:endParaRPr lang="cs-CZ" sz="800" dirty="0" smtClean="0"/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/>
              <a:t> </a:t>
            </a:r>
            <a:endParaRPr lang="cs-CZ" sz="800" dirty="0" smtClean="0"/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/>
              <a:t> </a:t>
            </a:r>
            <a:endParaRPr lang="cs-CZ" sz="800" dirty="0" smtClean="0"/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/>
              <a:t> </a:t>
            </a:r>
            <a:endParaRPr lang="cs-CZ" sz="800" dirty="0" smtClean="0"/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/>
              <a:t> </a:t>
            </a:r>
            <a:endParaRPr lang="cs-CZ" sz="800" dirty="0" smtClean="0"/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/>
              <a:t> </a:t>
            </a:r>
            <a:endParaRPr lang="cs-CZ" sz="800" dirty="0" smtClean="0"/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/>
              <a:t>8. Tropické pouště a polopouště</a:t>
            </a:r>
            <a:endParaRPr lang="cs-CZ" sz="800" dirty="0" smtClean="0"/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/>
              <a:t> </a:t>
            </a:r>
            <a:endParaRPr lang="cs-CZ" sz="800" dirty="0" smtClean="0"/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/>
              <a:t>11 měsíců v roce beze srážek</a:t>
            </a:r>
            <a:endParaRPr lang="cs-CZ" sz="800" dirty="0" smtClean="0"/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/>
              <a:t>velké rozdíly teplot mezi dnem a nocí</a:t>
            </a:r>
            <a:endParaRPr lang="cs-CZ" sz="800" dirty="0" smtClean="0"/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/>
              <a:t>20% rozlohy souše</a:t>
            </a:r>
            <a:endParaRPr lang="cs-CZ" sz="800" dirty="0" smtClean="0"/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/>
              <a:t>Afrika, Arábie, Mexiko, Jižní Amerika, Austrálie</a:t>
            </a:r>
            <a:endParaRPr lang="cs-CZ" sz="800" dirty="0" smtClean="0"/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err="1" smtClean="0"/>
              <a:t>Rost</a:t>
            </a:r>
            <a:r>
              <a:rPr lang="cs-CZ" b="1" dirty="0" smtClean="0"/>
              <a:t>. Kaktusy, sukulenty (tučnolisté)</a:t>
            </a:r>
            <a:endParaRPr lang="cs-CZ" sz="800" dirty="0" smtClean="0"/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/>
              <a:t> </a:t>
            </a:r>
            <a:endParaRPr lang="cs-CZ" sz="800" dirty="0" smtClean="0"/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/>
              <a:t> </a:t>
            </a:r>
            <a:endParaRPr lang="cs-CZ" sz="800" dirty="0" smtClean="0"/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/>
              <a:t>  </a:t>
            </a:r>
            <a:endParaRPr lang="cs-CZ" sz="800" dirty="0" smtClean="0"/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/>
              <a:t> </a:t>
            </a:r>
            <a:endParaRPr lang="cs-CZ" sz="800" dirty="0" smtClean="0"/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/>
              <a:t> </a:t>
            </a:r>
            <a:endParaRPr lang="cs-CZ" sz="800" dirty="0" smtClean="0"/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/>
              <a:t> </a:t>
            </a:r>
            <a:endParaRPr lang="cs-CZ" sz="800" dirty="0" smtClean="0"/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/>
              <a:t> </a:t>
            </a:r>
            <a:endParaRPr lang="cs-CZ" sz="800" dirty="0" smtClean="0"/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/>
              <a:t> </a:t>
            </a:r>
            <a:endParaRPr lang="cs-CZ" sz="800" dirty="0" smtClean="0"/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/>
              <a:t> </a:t>
            </a:r>
            <a:endParaRPr lang="cs-CZ" sz="800" dirty="0" smtClean="0"/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/>
              <a:t> </a:t>
            </a:r>
            <a:endParaRPr lang="cs-CZ" sz="800" dirty="0" smtClean="0"/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/>
              <a:t> </a:t>
            </a:r>
            <a:endParaRPr lang="cs-CZ" sz="800" dirty="0" smtClean="0"/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/>
              <a:t> </a:t>
            </a:r>
            <a:endParaRPr lang="cs-CZ" sz="800" dirty="0" smtClean="0"/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/>
              <a:t> </a:t>
            </a:r>
            <a:endParaRPr lang="cs-CZ" sz="800" dirty="0" smtClean="0"/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/>
              <a:t> </a:t>
            </a:r>
            <a:endParaRPr lang="cs-CZ" sz="800" dirty="0" smtClean="0"/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/>
              <a:t> </a:t>
            </a:r>
            <a:endParaRPr lang="cs-CZ" sz="800" dirty="0" smtClean="0"/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/>
              <a:t> </a:t>
            </a:r>
            <a:endParaRPr lang="cs-CZ" sz="800" dirty="0" smtClean="0"/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/>
              <a:t> </a:t>
            </a:r>
            <a:endParaRPr lang="cs-CZ" sz="800" dirty="0" smtClean="0"/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/>
              <a:t> </a:t>
            </a:r>
            <a:endParaRPr lang="cs-CZ" sz="800" dirty="0" smtClean="0"/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/>
              <a:t> </a:t>
            </a:r>
            <a:endParaRPr lang="cs-CZ" sz="800" dirty="0" smtClean="0"/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/>
              <a:t> </a:t>
            </a:r>
            <a:endParaRPr lang="cs-CZ" sz="800" dirty="0" smtClean="0"/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/>
              <a:t> </a:t>
            </a:r>
            <a:endParaRPr lang="cs-CZ" sz="800" dirty="0" smtClean="0"/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/>
              <a:t> </a:t>
            </a:r>
            <a:endParaRPr lang="cs-CZ" sz="800" dirty="0" smtClean="0"/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/>
              <a:t> </a:t>
            </a:r>
            <a:endParaRPr lang="cs-CZ" sz="800" dirty="0" smtClean="0"/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/>
              <a:t> </a:t>
            </a:r>
            <a:endParaRPr lang="cs-CZ" sz="800" dirty="0" smtClean="0"/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/>
              <a:t>Změny biomů – původně přirozené biomy změnil člověk svou činností.</a:t>
            </a:r>
            <a:endParaRPr lang="cs-CZ" sz="800" dirty="0" smtClean="0"/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/>
              <a:t>Některé ekosystémy významné ke studiu vztahu člověka k prostředí jsou začleněny do světové soustavy biosférických rezervací- např. Šumava, Pálava,Třeboňsko.</a:t>
            </a:r>
            <a:endParaRPr lang="cs-CZ" sz="800" dirty="0" smtClean="0"/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/>
              <a:t> </a:t>
            </a:r>
            <a:endParaRPr lang="cs-CZ" sz="800" dirty="0" smtClean="0"/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/>
              <a:t> </a:t>
            </a:r>
            <a:endParaRPr lang="cs-CZ" sz="800" dirty="0" smtClean="0"/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/>
              <a:t> </a:t>
            </a:r>
            <a:endParaRPr lang="cs-CZ" sz="800" dirty="0" smtClean="0"/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/>
              <a:t> </a:t>
            </a:r>
            <a:endParaRPr lang="cs-CZ" sz="800" dirty="0" smtClean="0"/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/>
              <a:t> </a:t>
            </a:r>
            <a:endParaRPr lang="cs-CZ" sz="800" dirty="0" smtClean="0"/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/>
              <a:t> </a:t>
            </a:r>
            <a:endParaRPr lang="cs-CZ" sz="800" dirty="0" smtClean="0"/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/>
              <a:t> </a:t>
            </a:r>
            <a:endParaRPr lang="cs-CZ" sz="800" dirty="0" smtClean="0"/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/>
              <a:t> </a:t>
            </a:r>
            <a:endParaRPr lang="cs-CZ" sz="800" dirty="0" smtClean="0"/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/>
              <a:t> </a:t>
            </a:r>
            <a:endParaRPr lang="cs-CZ" sz="800" dirty="0" smtClean="0"/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/>
              <a:t> </a:t>
            </a:r>
            <a:endParaRPr lang="cs-CZ" sz="800" dirty="0" smtClean="0"/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 dirty="0" smtClean="0"/>
          </a:p>
        </p:txBody>
      </p:sp>
      <p:sp>
        <p:nvSpPr>
          <p:cNvPr id="2458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B488AD2C-70D1-4B87-8E03-17C222DCCB5D}" type="slidenum">
              <a:rPr lang="cs-CZ" smtClean="0"/>
              <a:pPr/>
              <a:t>14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62000" y="2367141"/>
            <a:ext cx="8636000" cy="1633361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24000" y="4318000"/>
            <a:ext cx="7112000" cy="1947333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9F7124-8D49-4946-A11B-1E5AA2E4ED8D}" type="datetimeFigureOut">
              <a:rPr lang="cs-CZ"/>
              <a:pPr>
                <a:defRPr/>
              </a:pPr>
              <a:t>27.6.2014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86090F-F6D8-45CB-93BC-65300147803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AC9062-0A43-474C-8052-E2B888569933}" type="datetimeFigureOut">
              <a:rPr lang="cs-CZ"/>
              <a:pPr>
                <a:defRPr/>
              </a:pPr>
              <a:t>27.6.2014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F5C0F06-2C37-476B-97E5-1F074026C86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02570" y="4896557"/>
            <a:ext cx="8636000" cy="1513417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02570" y="3229682"/>
            <a:ext cx="8636000" cy="1666874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54180BC-3A92-488E-AA98-BACE66B9BC23}" type="datetimeFigureOut">
              <a:rPr lang="cs-CZ"/>
              <a:pPr>
                <a:defRPr/>
              </a:pPr>
              <a:t>27.6.2014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44B335-42DE-4307-8CC1-3D491A50653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08000" y="1778002"/>
            <a:ext cx="4487333" cy="502884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164667" y="1778002"/>
            <a:ext cx="4487333" cy="502884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A96FCC-7E38-4504-A66C-C0A9D88E85D5}" type="datetimeFigureOut">
              <a:rPr lang="cs-CZ"/>
              <a:pPr>
                <a:defRPr/>
              </a:pPr>
              <a:t>27.6.2014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6428F7-36C9-4651-A07A-3B33B1F3440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08000" y="1705681"/>
            <a:ext cx="4489098" cy="710847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08000" y="2416528"/>
            <a:ext cx="4489098" cy="43903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5161141" y="1705681"/>
            <a:ext cx="4490861" cy="710847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5161141" y="2416528"/>
            <a:ext cx="4490861" cy="43903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014D5B-9423-4704-AE55-C1DB5608547D}" type="datetimeFigureOut">
              <a:rPr lang="cs-CZ"/>
              <a:pPr>
                <a:defRPr/>
              </a:pPr>
              <a:t>27.6.2014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9FCF67-5CA1-4F4D-9673-5F776313D4C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6F1C45-36C5-4790-A025-BFB18A08BBF7}" type="datetimeFigureOut">
              <a:rPr lang="cs-CZ"/>
              <a:pPr>
                <a:defRPr/>
              </a:pPr>
              <a:t>27.6.2014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0CEEEE-1E49-4AB0-911F-2205B8FAE1C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2BACD8-51A8-4ACC-A892-67E41A9067CD}" type="datetimeFigureOut">
              <a:rPr lang="cs-CZ"/>
              <a:pPr>
                <a:defRPr/>
              </a:pPr>
              <a:t>27.6.2014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82A0AC-E93F-4AB2-B368-07B7B714B4B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8001" y="303389"/>
            <a:ext cx="3342570" cy="1291167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72278" y="303391"/>
            <a:ext cx="5679722" cy="6503459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08001" y="1594557"/>
            <a:ext cx="3342570" cy="521229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267313-536F-4FEF-BF7C-745497323593}" type="datetimeFigureOut">
              <a:rPr lang="cs-CZ"/>
              <a:pPr>
                <a:defRPr/>
              </a:pPr>
              <a:t>27.6.2014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920C13-702F-45C0-9CDF-D7DD939088D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991431" y="5334000"/>
            <a:ext cx="6096000" cy="629709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991431" y="680861"/>
            <a:ext cx="6096000" cy="45720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991431" y="5963709"/>
            <a:ext cx="6096000" cy="8942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BCA780-94AF-43E1-842E-B02445AEBE6F}" type="datetimeFigureOut">
              <a:rPr lang="cs-CZ"/>
              <a:pPr>
                <a:defRPr/>
              </a:pPr>
              <a:t>27.6.2014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2D6462D-A8FE-472B-88BB-586F070F04A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A7F0E3-CEB7-4762-8E4F-C97D3143B055}" type="datetimeFigureOut">
              <a:rPr lang="cs-CZ"/>
              <a:pPr>
                <a:defRPr/>
              </a:pPr>
              <a:t>27.6.2014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C67646B-EE15-4222-BC62-BB831302CC0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66000" y="305155"/>
            <a:ext cx="2286000" cy="6501694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8001" y="305155"/>
            <a:ext cx="6688667" cy="6501694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7EF71E-FEE6-4BC1-B2E3-E51534573864}" type="datetimeFigureOut">
              <a:rPr lang="cs-CZ"/>
              <a:pPr>
                <a:defRPr/>
              </a:pPr>
              <a:t>27.6.2014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BCAE50-7F34-471F-8E2B-3ECB5340CBA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woObj">
  <p:cSld name="Nadpis, 1 velký a 2 malé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8000" y="305153"/>
            <a:ext cx="9144000" cy="1270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08000" y="1778000"/>
            <a:ext cx="4487333" cy="5028848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5164667" y="1778000"/>
            <a:ext cx="4487333" cy="2428876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5164667" y="4376209"/>
            <a:ext cx="4487333" cy="2430639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5DFA7AA-9E43-4769-9CA3-D98C0EB3947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C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508000" y="304800"/>
            <a:ext cx="9144000" cy="127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508000" y="1778000"/>
            <a:ext cx="9144000" cy="5029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508000" y="7062788"/>
            <a:ext cx="2370138" cy="40481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D92279B-F1B4-417A-94FC-D0981FC30319}" type="datetimeFigureOut">
              <a:rPr lang="cs-CZ"/>
              <a:pPr>
                <a:defRPr/>
              </a:pPr>
              <a:t>27.6.2014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471863" y="7062788"/>
            <a:ext cx="3216275" cy="40481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7281863" y="7062788"/>
            <a:ext cx="2370137" cy="40481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EE2AC1AB-6882-4179-B820-8C8EC86A161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24" r:id="rId1"/>
    <p:sldLayoutId id="2147483925" r:id="rId2"/>
    <p:sldLayoutId id="2147483926" r:id="rId3"/>
    <p:sldLayoutId id="2147483927" r:id="rId4"/>
    <p:sldLayoutId id="2147483928" r:id="rId5"/>
    <p:sldLayoutId id="2147483929" r:id="rId6"/>
    <p:sldLayoutId id="2147483930" r:id="rId7"/>
    <p:sldLayoutId id="2147483931" r:id="rId8"/>
    <p:sldLayoutId id="2147483932" r:id="rId9"/>
    <p:sldLayoutId id="2147483933" r:id="rId10"/>
    <p:sldLayoutId id="2147483934" r:id="rId11"/>
    <p:sldLayoutId id="2147483935" r:id="rId12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Fytocen%C3%B3za" TargetMode="External"/><Relationship Id="rId2" Type="http://schemas.openxmlformats.org/officeDocument/2006/relationships/hyperlink" Target="http://cs.wikipedia.org/w/index.php?title=Zoocen%C3%B3za&amp;action=edit&amp;redlink=1" TargetMode="External"/><Relationship Id="rId1" Type="http://schemas.openxmlformats.org/officeDocument/2006/relationships/slideLayout" Target="../slideLayouts/slideLayout4.xml"/><Relationship Id="rId4" Type="http://schemas.openxmlformats.org/officeDocument/2006/relationships/hyperlink" Target="http://cs.wikipedia.org/w/index.php?title=Mikrobiocen%C3%B3za&amp;action=edit&amp;redlink=1" TargetMode="Externa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hyperlink" Target="//upload.wikimedia.org/wikipedia/commons/7/7b/Vegetation-no-legend.PNG" TargetMode="Externa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jpe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1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4.jpeg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Greenland-sydkap_hg.jpg" TargetMode="External"/><Relationship Id="rId13" Type="http://schemas.openxmlformats.org/officeDocument/2006/relationships/hyperlink" Target="http://cs.wikipedia.org/wiki/Soubor:Simpson_Park.jpg" TargetMode="External"/><Relationship Id="rId18" Type="http://schemas.openxmlformats.org/officeDocument/2006/relationships/hyperlink" Target="http://cs.wikipedia.org/wiki/Soubor:Rio_Madre_de_Dios,_Peru.JPG" TargetMode="External"/><Relationship Id="rId3" Type="http://schemas.openxmlformats.org/officeDocument/2006/relationships/hyperlink" Target="http://cs.wikipedia.org/wiki/Soubor:%C4%8Cern%C3%A9_jezero_zab%C3%ADran%C3%A9_z_karov%C3%A9_st%C4%9Bny.JPG" TargetMode="External"/><Relationship Id="rId21" Type="http://schemas.openxmlformats.org/officeDocument/2006/relationships/hyperlink" Target="http://pl.wikipedia.org/wiki/Plik:Baobabs_Avenue.jpg" TargetMode="External"/><Relationship Id="rId7" Type="http://schemas.openxmlformats.org/officeDocument/2006/relationships/hyperlink" Target="http://cs.wikipedia.org/wiki/Soubor:Grosser_Aletschgletscher_2342.jpg" TargetMode="External"/><Relationship Id="rId12" Type="http://schemas.openxmlformats.org/officeDocument/2006/relationships/hyperlink" Target="http://cs.wikipedia.org/wiki/Soubor:Steppe_of_western_Kazakhstan_in_the_early_spring.jpgEina,_les.jpg" TargetMode="External"/><Relationship Id="rId17" Type="http://schemas.openxmlformats.org/officeDocument/2006/relationships/hyperlink" Target="http://cs.wikipedia.org/wiki/Soubor:Rainforest_Fatu_Hiva.jpg" TargetMode="External"/><Relationship Id="rId2" Type="http://schemas.openxmlformats.org/officeDocument/2006/relationships/hyperlink" Target="http://cs.wikipedia.org/wiki/Soubor:Forest_on_San_Juan_Island.jpg" TargetMode="External"/><Relationship Id="rId16" Type="http://schemas.openxmlformats.org/officeDocument/2006/relationships/hyperlink" Target="http://upload.wikimedia.org/wikipedia/commons/0/02/Giraffe_Ithala_KZN_South_Africa_Luca_Galuzzi_2004.JPG" TargetMode="External"/><Relationship Id="rId20" Type="http://schemas.openxmlformats.org/officeDocument/2006/relationships/hyperlink" Target="http://commons.wikimedia.org/wiki/File:Sonora_Desert_2007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s.wikipedia.org/wiki/Soubor:Emperor_penguin.jpg" TargetMode="External"/><Relationship Id="rId11" Type="http://schemas.openxmlformats.org/officeDocument/2006/relationships/hyperlink" Target="http://commons.wikimedia.org/wiki/File:Palkovick%C3%A9_h%C5%AFrky,_Ostru%C5%BEina,_les.jpg" TargetMode="External"/><Relationship Id="rId5" Type="http://schemas.openxmlformats.org/officeDocument/2006/relationships/hyperlink" Target="http://pl.wikipedia.org/wiki/Plik:Vegetation-no-legend.PNG" TargetMode="External"/><Relationship Id="rId15" Type="http://schemas.openxmlformats.org/officeDocument/2006/relationships/hyperlink" Target="http://commons.wikimedia.org/wiki/File:Zebras,_Serengeti_savana_plains,_Tanzania.jpg" TargetMode="External"/><Relationship Id="rId10" Type="http://schemas.openxmlformats.org/officeDocument/2006/relationships/hyperlink" Target="http://commons.wikimedia.org/wiki/File:Listnat%C3%A9_lesy.JPG" TargetMode="External"/><Relationship Id="rId19" Type="http://schemas.openxmlformats.org/officeDocument/2006/relationships/hyperlink" Target="http://cs.wikipedia.org/wiki/Soubor:Male_silverback_Gorilla.JPG" TargetMode="External"/><Relationship Id="rId4" Type="http://schemas.openxmlformats.org/officeDocument/2006/relationships/hyperlink" Target="http://cs.wikipedia.org/wiki/Soubor:Gerlachovsky_stit_from_Velicka_dolina.jpg" TargetMode="External"/><Relationship Id="rId9" Type="http://schemas.openxmlformats.org/officeDocument/2006/relationships/hyperlink" Target="http://cs.wikipedia.org/wiki/Soubor:Vasyugan.jpg" TargetMode="External"/><Relationship Id="rId14" Type="http://schemas.openxmlformats.org/officeDocument/2006/relationships/hyperlink" Target="http://cs.wikipedia.org/wiki/Soubor:Bureau_of_Land_Management_horses.jpg" TargetMode="External"/><Relationship Id="rId22" Type="http://schemas.openxmlformats.org/officeDocument/2006/relationships/hyperlink" Target="http://commons.wikimedia.org/wiki/File:48-EastTimor-Dive1_Behau_Village_19_(Emperor_Angelfish_Juvenile)-APiazza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Obrázek 3" descr="Logolink OPVK - oříznutý.jpg"/>
          <p:cNvPicPr>
            <a:picLocks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50988" y="209550"/>
            <a:ext cx="6969125" cy="1343025"/>
          </a:xfrm>
          <a:prstGeom prst="rect">
            <a:avLst/>
          </a:prstGeom>
          <a:solidFill>
            <a:srgbClr val="000000">
              <a:alpha val="0"/>
            </a:srgbClr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3127" name="Group 55"/>
          <p:cNvGraphicFramePr>
            <a:graphicFrameLocks noGrp="1"/>
          </p:cNvGraphicFramePr>
          <p:nvPr/>
        </p:nvGraphicFramePr>
        <p:xfrm>
          <a:off x="1695450" y="2297113"/>
          <a:ext cx="6707188" cy="5013644"/>
        </p:xfrm>
        <a:graphic>
          <a:graphicData uri="http://schemas.openxmlformats.org/drawingml/2006/table">
            <a:tbl>
              <a:tblPr/>
              <a:tblGrid>
                <a:gridCol w="1912938"/>
                <a:gridCol w="4794250"/>
              </a:tblGrid>
              <a:tr h="360363">
                <a:tc>
                  <a:txBody>
                    <a:bodyPr/>
                    <a:lstStyle/>
                    <a:p>
                      <a:pPr marL="342900" marR="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CZ.1.07/1.5.00/34.0691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7338">
                <a:tc>
                  <a:txBody>
                    <a:bodyPr/>
                    <a:lstStyle/>
                    <a:p>
                      <a:pPr marL="342900" marR="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Číslo materiálu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VY_32_INOVACE_EK016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5613">
                <a:tc>
                  <a:txBody>
                    <a:bodyPr/>
                    <a:lstStyle/>
                    <a:p>
                      <a:pPr marL="342900" marR="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Církevní střední odborná škola Bojkovice</a:t>
                      </a:r>
                    </a:p>
                    <a:p>
                      <a:pPr marL="342900" marR="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Husova 537, Bojkovice 68771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6550">
                <a:tc>
                  <a:txBody>
                    <a:bodyPr/>
                    <a:lstStyle/>
                    <a:p>
                      <a:pPr marL="342900" marR="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RNDr. Anna Priessnitzová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8925">
                <a:tc>
                  <a:txBody>
                    <a:bodyPr/>
                    <a:lstStyle/>
                    <a:p>
                      <a:pPr marL="342900" marR="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Vzdělávací oblast</a:t>
                      </a:r>
                    </a:p>
                  </a:txBody>
                  <a:tcPr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Přírodovědné vzdělávání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1000">
                <a:tc>
                  <a:txBody>
                    <a:bodyPr/>
                    <a:lstStyle/>
                    <a:p>
                      <a:pPr marL="342900" marR="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Vzdělávací obor</a:t>
                      </a:r>
                    </a:p>
                  </a:txBody>
                  <a:tcPr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Základy přírodních věd - ekologie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1000">
                <a:tc>
                  <a:txBody>
                    <a:bodyPr/>
                    <a:lstStyle/>
                    <a:p>
                      <a:pPr marL="342900" marR="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Tématický okruh</a:t>
                      </a:r>
                    </a:p>
                  </a:txBody>
                  <a:tcPr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Základy obecné ekologie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44475">
                <a:tc>
                  <a:txBody>
                    <a:bodyPr/>
                    <a:lstStyle/>
                    <a:p>
                      <a:pPr marL="342900" marR="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Téma</a:t>
                      </a:r>
                    </a:p>
                  </a:txBody>
                  <a:tcPr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Ekosystém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96863">
                <a:tc>
                  <a:txBody>
                    <a:bodyPr/>
                    <a:lstStyle/>
                    <a:p>
                      <a:pPr marL="342900" marR="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Ročník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1. M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8925">
                <a:tc>
                  <a:txBody>
                    <a:bodyPr/>
                    <a:lstStyle/>
                    <a:p>
                      <a:pPr marL="342900" marR="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Datum tvorby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12.8. 2013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8175">
                <a:tc>
                  <a:txBody>
                    <a:bodyPr/>
                    <a:lstStyle/>
                    <a:p>
                      <a:pPr marL="342900" marR="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Prezentace je zaměřená  na vymezení  základních pojmů – ekosystém, jejich rozdělení, ohrožené ekosystémy, společenstvo  -biocenóza,  biomy – zonální ekosystémy,  biodiverzita.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8175">
                <a:tc>
                  <a:txBody>
                    <a:bodyPr/>
                    <a:lstStyle/>
                    <a:p>
                      <a:pPr marL="342900" marR="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Metodický pokyn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Prezentaci lze využít jako motivaci při probírání daného učiva anebo při jeho opakování.  Obrazový materiál  slouží k aktivizaci žáků, umožňuje snazší zapamatování učiva.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1000">
                <a:tc gridSpan="2">
                  <a:txBody>
                    <a:bodyPr/>
                    <a:lstStyle/>
                    <a:p>
                      <a:pPr marL="342900" marR="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Pokud není uvedeno jinak, použitý materiál je z vlastních zdrojů autora.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122" name="Rectangle 100"/>
          <p:cNvSpPr>
            <a:spLocks noChangeArrowheads="1"/>
          </p:cNvSpPr>
          <p:nvPr/>
        </p:nvSpPr>
        <p:spPr bwMode="auto">
          <a:xfrm>
            <a:off x="1695450" y="1722438"/>
            <a:ext cx="6892925" cy="3603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 eaLnBrk="0" hangingPunct="0"/>
            <a:r>
              <a:rPr lang="cs-CZ" sz="3600">
                <a:latin typeface="Calibri" pitchFamily="34" charset="0"/>
              </a:rPr>
              <a:t>DIGITÁLNÍ UČEBNÍ MATERIÁL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ctrTitle"/>
          </p:nvPr>
        </p:nvSpPr>
        <p:spPr>
          <a:xfrm>
            <a:off x="758825" y="-798513"/>
            <a:ext cx="8636000" cy="3095626"/>
          </a:xfrm>
        </p:spPr>
        <p:txBody>
          <a:bodyPr/>
          <a:lstStyle/>
          <a:p>
            <a:r>
              <a:rPr lang="cs-CZ" sz="6000" b="1" smtClean="0">
                <a:solidFill>
                  <a:srgbClr val="990000"/>
                </a:solidFill>
              </a:rPr>
              <a:t>Ekosystém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24000" y="4318000"/>
            <a:ext cx="7112000" cy="1947863"/>
          </a:xfrm>
        </p:spPr>
        <p:txBody>
          <a:bodyPr/>
          <a:lstStyle/>
          <a:p>
            <a:pPr>
              <a:defRPr/>
            </a:pPr>
            <a:endParaRPr lang="cs-CZ" dirty="0"/>
          </a:p>
        </p:txBody>
      </p:sp>
      <p:pic>
        <p:nvPicPr>
          <p:cNvPr id="4100" name="Picture 5" descr="C:\Users\ANNA\Desktop\800px-CradleMountain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42925" y="1652588"/>
            <a:ext cx="8929688" cy="572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>
          <a:xfrm>
            <a:off x="520700" y="0"/>
            <a:ext cx="9144000" cy="1270000"/>
          </a:xfrm>
        </p:spPr>
        <p:txBody>
          <a:bodyPr/>
          <a:lstStyle/>
          <a:p>
            <a:pPr eaLnBrk="1" hangingPunct="1"/>
            <a:r>
              <a:rPr lang="cs-CZ" b="1" smtClean="0">
                <a:solidFill>
                  <a:srgbClr val="191983"/>
                </a:solidFill>
                <a:latin typeface="Tahoma" pitchFamily="34" charset="0"/>
              </a:rPr>
              <a:t>Obsah :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20700" y="1938338"/>
            <a:ext cx="9051925" cy="4900612"/>
          </a:xfrm>
        </p:spPr>
        <p:txBody>
          <a:bodyPr/>
          <a:lstStyle/>
          <a:p>
            <a:pPr eaLnBrk="1" hangingPunct="1"/>
            <a:r>
              <a:rPr lang="cs-CZ" b="1" smtClean="0">
                <a:solidFill>
                  <a:srgbClr val="660033"/>
                </a:solidFill>
              </a:rPr>
              <a:t>Definice ekosystému</a:t>
            </a:r>
          </a:p>
          <a:p>
            <a:pPr eaLnBrk="1" hangingPunct="1"/>
            <a:r>
              <a:rPr lang="cs-CZ" b="1" smtClean="0">
                <a:solidFill>
                  <a:srgbClr val="660033"/>
                </a:solidFill>
              </a:rPr>
              <a:t>Ekosystémy přirozené a umělé</a:t>
            </a:r>
          </a:p>
          <a:p>
            <a:pPr eaLnBrk="1" hangingPunct="1"/>
            <a:r>
              <a:rPr lang="cs-CZ" b="1" smtClean="0">
                <a:solidFill>
                  <a:srgbClr val="660033"/>
                </a:solidFill>
              </a:rPr>
              <a:t>Společenstva (biocenóza) </a:t>
            </a:r>
          </a:p>
          <a:p>
            <a:pPr eaLnBrk="1" hangingPunct="1"/>
            <a:r>
              <a:rPr lang="cs-CZ" b="1" smtClean="0">
                <a:solidFill>
                  <a:srgbClr val="660033"/>
                </a:solidFill>
              </a:rPr>
              <a:t>Biomy – zonální ekosystémy</a:t>
            </a:r>
          </a:p>
          <a:p>
            <a:pPr eaLnBrk="1" hangingPunct="1"/>
            <a:r>
              <a:rPr lang="cs-CZ" b="1" smtClean="0">
                <a:solidFill>
                  <a:srgbClr val="660033"/>
                </a:solidFill>
              </a:rPr>
              <a:t>Biodiverzita</a:t>
            </a:r>
          </a:p>
          <a:p>
            <a:pPr eaLnBrk="1" hangingPunct="1"/>
            <a:r>
              <a:rPr lang="cs-CZ" b="1" smtClean="0">
                <a:solidFill>
                  <a:srgbClr val="660033"/>
                </a:solidFill>
              </a:rPr>
              <a:t>Ohrožené ekosystémy</a:t>
            </a:r>
          </a:p>
          <a:p>
            <a:pPr eaLnBrk="1" hangingPunct="1"/>
            <a:endParaRPr lang="cs-CZ" b="1" smtClean="0">
              <a:solidFill>
                <a:srgbClr val="0033CC"/>
              </a:solidFill>
            </a:endParaRPr>
          </a:p>
          <a:p>
            <a:pPr eaLnBrk="1" hangingPunct="1"/>
            <a:endParaRPr lang="cs-CZ" smtClean="0">
              <a:solidFill>
                <a:srgbClr val="FFFF99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6147" name="Zástupný symbol pro obsah 2"/>
          <p:cNvSpPr>
            <a:spLocks noGrp="1"/>
          </p:cNvSpPr>
          <p:nvPr>
            <p:ph idx="1"/>
          </p:nvPr>
        </p:nvSpPr>
        <p:spPr>
          <a:xfrm>
            <a:off x="255588" y="0"/>
            <a:ext cx="9904412" cy="7481888"/>
          </a:xfrm>
        </p:spPr>
        <p:txBody>
          <a:bodyPr/>
          <a:lstStyle/>
          <a:p>
            <a:endParaRPr lang="cs-CZ" sz="2800" smtClean="0">
              <a:solidFill>
                <a:srgbClr val="FF0000"/>
              </a:solidFill>
            </a:endParaRPr>
          </a:p>
          <a:p>
            <a:r>
              <a:rPr lang="cs-CZ" b="1" smtClean="0">
                <a:solidFill>
                  <a:srgbClr val="FF0000"/>
                </a:solidFill>
              </a:rPr>
              <a:t>Ekosystém</a:t>
            </a:r>
            <a:r>
              <a:rPr lang="cs-CZ" sz="2800" b="1" smtClean="0"/>
              <a:t> </a:t>
            </a:r>
            <a:r>
              <a:rPr lang="cs-CZ" sz="2800" smtClean="0"/>
              <a:t>: je definován jako funkční soustavu živých a neživých složek životního prostředí, které jsou navzájem spojeny výměnou látek, tokem energie a předáváním informací a které se vzájemně ovlivňují a vyvíjejí v určitém prostoru a čase.</a:t>
            </a:r>
          </a:p>
          <a:p>
            <a:r>
              <a:rPr lang="cs-CZ" sz="2800" smtClean="0"/>
              <a:t>Ekosystémy podle vlivu lidské</a:t>
            </a:r>
          </a:p>
          <a:p>
            <a:pPr>
              <a:buFont typeface="Arial" charset="0"/>
              <a:buNone/>
            </a:pPr>
            <a:r>
              <a:rPr lang="cs-CZ" sz="2800" smtClean="0"/>
              <a:t>   činnosti dělíme  na </a:t>
            </a:r>
            <a:r>
              <a:rPr lang="cs-CZ" sz="2800" b="1" smtClean="0">
                <a:solidFill>
                  <a:srgbClr val="FF0000"/>
                </a:solidFill>
              </a:rPr>
              <a:t>přirozené</a:t>
            </a:r>
            <a:r>
              <a:rPr lang="cs-CZ" sz="2800" smtClean="0">
                <a:solidFill>
                  <a:srgbClr val="FF0000"/>
                </a:solidFill>
              </a:rPr>
              <a:t> </a:t>
            </a:r>
          </a:p>
          <a:p>
            <a:pPr>
              <a:buFont typeface="Arial" charset="0"/>
              <a:buNone/>
            </a:pPr>
            <a:r>
              <a:rPr lang="cs-CZ" sz="2800" smtClean="0"/>
              <a:t>   (jezero, les, louka)</a:t>
            </a:r>
          </a:p>
          <a:p>
            <a:endParaRPr lang="cs-CZ" sz="2800" smtClean="0"/>
          </a:p>
          <a:p>
            <a:endParaRPr lang="cs-CZ" sz="2800" smtClean="0"/>
          </a:p>
          <a:p>
            <a:endParaRPr lang="cs-CZ" sz="2800" smtClean="0"/>
          </a:p>
          <a:p>
            <a:endParaRPr lang="cs-CZ" sz="2800" smtClean="0"/>
          </a:p>
          <a:p>
            <a:pPr>
              <a:buFont typeface="Arial" charset="0"/>
              <a:buNone/>
            </a:pPr>
            <a:r>
              <a:rPr lang="cs-CZ" sz="2800" smtClean="0"/>
              <a:t>                                                                     </a:t>
            </a:r>
            <a:r>
              <a:rPr lang="cs-CZ" sz="2800" b="1" smtClean="0">
                <a:solidFill>
                  <a:srgbClr val="FF0000"/>
                </a:solidFill>
              </a:rPr>
              <a:t>umělé</a:t>
            </a:r>
            <a:r>
              <a:rPr lang="cs-CZ" sz="2800" b="1" smtClean="0"/>
              <a:t> </a:t>
            </a:r>
            <a:r>
              <a:rPr lang="cs-CZ" sz="2800" smtClean="0"/>
              <a:t>(vinice, sady, pole) </a:t>
            </a:r>
          </a:p>
          <a:p>
            <a:pPr>
              <a:buFont typeface="Arial" charset="0"/>
              <a:buNone/>
            </a:pPr>
            <a:r>
              <a:rPr lang="cs-CZ" sz="2800" smtClean="0"/>
              <a:t>                                                                      na nichž se svojí činností</a:t>
            </a:r>
          </a:p>
          <a:p>
            <a:pPr>
              <a:buFont typeface="Arial" charset="0"/>
              <a:buNone/>
            </a:pPr>
            <a:r>
              <a:rPr lang="cs-CZ" sz="2800" smtClean="0"/>
              <a:t>                                                                       podílí člověk</a:t>
            </a:r>
          </a:p>
          <a:p>
            <a:pPr>
              <a:buFont typeface="Arial" charset="0"/>
              <a:buNone/>
            </a:pPr>
            <a:endParaRPr lang="cs-CZ" sz="2800" smtClean="0"/>
          </a:p>
          <a:p>
            <a:pPr>
              <a:buFont typeface="Arial" charset="0"/>
              <a:buNone/>
            </a:pPr>
            <a:endParaRPr lang="cs-CZ" sz="2800" smtClean="0"/>
          </a:p>
          <a:p>
            <a:pPr>
              <a:buFont typeface="Arial" charset="0"/>
              <a:buNone/>
            </a:pPr>
            <a:endParaRPr lang="cs-CZ" smtClean="0"/>
          </a:p>
          <a:p>
            <a:endParaRPr lang="cs-CZ" smtClean="0"/>
          </a:p>
        </p:txBody>
      </p:sp>
      <p:pic>
        <p:nvPicPr>
          <p:cNvPr id="6148" name="Picture 2" descr="C:\Users\ANNA\Desktop\Forest_on_San_Juan_Island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656263" y="2370138"/>
            <a:ext cx="4160837" cy="3462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49" name="Picture 3" descr="C:\Users\ANNA\Desktop\Alsace_Vineyard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5950" y="4025900"/>
            <a:ext cx="4191000" cy="3149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520700" y="0"/>
            <a:ext cx="9144000" cy="785813"/>
          </a:xfrm>
        </p:spPr>
        <p:txBody>
          <a:bodyPr/>
          <a:lstStyle/>
          <a:p>
            <a:pPr eaLnBrk="1" hangingPunct="1"/>
            <a:r>
              <a:rPr lang="cs-CZ" b="1" smtClean="0">
                <a:solidFill>
                  <a:srgbClr val="663300"/>
                </a:solidFill>
                <a:latin typeface="Tahoma" pitchFamily="34" charset="0"/>
              </a:rPr>
              <a:t>EKOSYSTÉM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508000" y="1073150"/>
            <a:ext cx="4487863" cy="5689600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endParaRPr lang="cs-CZ" smtClean="0">
              <a:solidFill>
                <a:srgbClr val="0000CC"/>
              </a:solidFill>
            </a:endParaRPr>
          </a:p>
          <a:p>
            <a:pPr eaLnBrk="1" hangingPunct="1">
              <a:lnSpc>
                <a:spcPct val="90000"/>
              </a:lnSpc>
              <a:buFont typeface="Arial" charset="0"/>
              <a:buNone/>
            </a:pPr>
            <a:endParaRPr lang="cs-CZ" smtClean="0">
              <a:solidFill>
                <a:srgbClr val="0000CC"/>
              </a:solidFill>
            </a:endParaRPr>
          </a:p>
          <a:p>
            <a:pPr eaLnBrk="1" hangingPunct="1">
              <a:lnSpc>
                <a:spcPct val="90000"/>
              </a:lnSpc>
            </a:pPr>
            <a:r>
              <a:rPr lang="cs-CZ" b="1" smtClean="0">
                <a:solidFill>
                  <a:srgbClr val="663300"/>
                </a:solidFill>
              </a:rPr>
              <a:t>Společenstvo organismů</a:t>
            </a:r>
          </a:p>
          <a:p>
            <a:pPr eaLnBrk="1" hangingPunct="1">
              <a:lnSpc>
                <a:spcPct val="90000"/>
              </a:lnSpc>
            </a:pPr>
            <a:endParaRPr lang="cs-CZ" b="1" smtClean="0">
              <a:solidFill>
                <a:srgbClr val="663300"/>
              </a:solidFill>
            </a:endParaRPr>
          </a:p>
          <a:p>
            <a:pPr eaLnBrk="1" hangingPunct="1">
              <a:lnSpc>
                <a:spcPct val="90000"/>
              </a:lnSpc>
            </a:pPr>
            <a:endParaRPr lang="cs-CZ" b="1" smtClean="0">
              <a:solidFill>
                <a:srgbClr val="663300"/>
              </a:solidFill>
            </a:endParaRPr>
          </a:p>
          <a:p>
            <a:pPr eaLnBrk="1" hangingPunct="1">
              <a:lnSpc>
                <a:spcPct val="90000"/>
              </a:lnSpc>
            </a:pPr>
            <a:endParaRPr lang="cs-CZ" b="1" smtClean="0">
              <a:solidFill>
                <a:srgbClr val="663300"/>
              </a:solidFill>
            </a:endParaRPr>
          </a:p>
          <a:p>
            <a:pPr eaLnBrk="1" hangingPunct="1">
              <a:lnSpc>
                <a:spcPct val="90000"/>
              </a:lnSpc>
              <a:buFont typeface="Arial" charset="0"/>
              <a:buNone/>
            </a:pPr>
            <a:endParaRPr lang="cs-CZ" b="1" smtClean="0">
              <a:solidFill>
                <a:srgbClr val="663300"/>
              </a:solidFill>
            </a:endParaRPr>
          </a:p>
          <a:p>
            <a:pPr eaLnBrk="1" hangingPunct="1">
              <a:lnSpc>
                <a:spcPct val="90000"/>
              </a:lnSpc>
            </a:pPr>
            <a:r>
              <a:rPr lang="cs-CZ" b="1" smtClean="0">
                <a:solidFill>
                  <a:srgbClr val="663300"/>
                </a:solidFill>
              </a:rPr>
              <a:t>Soustava jedinců různých druhů organismů, které se vyskytují na určitém místě a v určitém čase</a:t>
            </a:r>
          </a:p>
        </p:txBody>
      </p:sp>
      <p:sp>
        <p:nvSpPr>
          <p:cNvPr id="7172" name="Rectangle 4"/>
          <p:cNvSpPr>
            <a:spLocks noGrp="1" noChangeArrowheads="1"/>
          </p:cNvSpPr>
          <p:nvPr>
            <p:ph type="body" sz="half" idx="2"/>
          </p:nvPr>
        </p:nvSpPr>
        <p:spPr>
          <a:xfrm>
            <a:off x="5151438" y="2081213"/>
            <a:ext cx="4487862" cy="4652962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cs-CZ" b="1" smtClean="0">
                <a:solidFill>
                  <a:srgbClr val="663300"/>
                </a:solidFill>
              </a:rPr>
              <a:t>Abiotické (neživé) prostředí</a:t>
            </a:r>
          </a:p>
          <a:p>
            <a:pPr eaLnBrk="1" hangingPunct="1">
              <a:lnSpc>
                <a:spcPct val="90000"/>
              </a:lnSpc>
            </a:pPr>
            <a:endParaRPr lang="cs-CZ" b="1" smtClean="0">
              <a:solidFill>
                <a:srgbClr val="663300"/>
              </a:solidFill>
            </a:endParaRPr>
          </a:p>
          <a:p>
            <a:pPr eaLnBrk="1" hangingPunct="1">
              <a:lnSpc>
                <a:spcPct val="90000"/>
              </a:lnSpc>
            </a:pPr>
            <a:endParaRPr lang="cs-CZ" b="1" smtClean="0">
              <a:solidFill>
                <a:srgbClr val="663300"/>
              </a:solidFill>
            </a:endParaRPr>
          </a:p>
          <a:p>
            <a:pPr eaLnBrk="1" hangingPunct="1">
              <a:lnSpc>
                <a:spcPct val="90000"/>
              </a:lnSpc>
            </a:pPr>
            <a:endParaRPr lang="cs-CZ" b="1" smtClean="0">
              <a:solidFill>
                <a:srgbClr val="663300"/>
              </a:solidFill>
            </a:endParaRPr>
          </a:p>
          <a:p>
            <a:pPr eaLnBrk="1" hangingPunct="1">
              <a:lnSpc>
                <a:spcPct val="90000"/>
              </a:lnSpc>
            </a:pPr>
            <a:r>
              <a:rPr lang="cs-CZ" b="1" smtClean="0">
                <a:solidFill>
                  <a:srgbClr val="663300"/>
                </a:solidFill>
              </a:rPr>
              <a:t>Voda</a:t>
            </a:r>
          </a:p>
          <a:p>
            <a:pPr eaLnBrk="1" hangingPunct="1">
              <a:lnSpc>
                <a:spcPct val="90000"/>
              </a:lnSpc>
            </a:pPr>
            <a:r>
              <a:rPr lang="cs-CZ" b="1" smtClean="0">
                <a:solidFill>
                  <a:srgbClr val="663300"/>
                </a:solidFill>
              </a:rPr>
              <a:t>Světlo</a:t>
            </a:r>
          </a:p>
          <a:p>
            <a:pPr eaLnBrk="1" hangingPunct="1">
              <a:lnSpc>
                <a:spcPct val="90000"/>
              </a:lnSpc>
            </a:pPr>
            <a:r>
              <a:rPr lang="cs-CZ" b="1" smtClean="0">
                <a:solidFill>
                  <a:srgbClr val="663300"/>
                </a:solidFill>
              </a:rPr>
              <a:t>Teplo</a:t>
            </a:r>
          </a:p>
          <a:p>
            <a:pPr eaLnBrk="1" hangingPunct="1">
              <a:lnSpc>
                <a:spcPct val="90000"/>
              </a:lnSpc>
            </a:pPr>
            <a:r>
              <a:rPr lang="cs-CZ" b="1" smtClean="0">
                <a:solidFill>
                  <a:srgbClr val="663300"/>
                </a:solidFill>
              </a:rPr>
              <a:t>Minerální látky (půda)</a:t>
            </a:r>
          </a:p>
        </p:txBody>
      </p:sp>
      <p:sp>
        <p:nvSpPr>
          <p:cNvPr id="7173" name="Line 5"/>
          <p:cNvSpPr>
            <a:spLocks noChangeShapeType="1"/>
          </p:cNvSpPr>
          <p:nvPr/>
        </p:nvSpPr>
        <p:spPr bwMode="auto">
          <a:xfrm>
            <a:off x="5880100" y="1090613"/>
            <a:ext cx="720725" cy="719137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 type="triangle" w="med" len="med"/>
          </a:ln>
        </p:spPr>
        <p:txBody>
          <a:bodyPr lIns="101599" tIns="50799" rIns="101599" bIns="50799"/>
          <a:lstStyle/>
          <a:p>
            <a:endParaRPr lang="cs-CZ"/>
          </a:p>
        </p:txBody>
      </p:sp>
      <p:sp>
        <p:nvSpPr>
          <p:cNvPr id="7174" name="Line 6"/>
          <p:cNvSpPr>
            <a:spLocks noChangeShapeType="1"/>
          </p:cNvSpPr>
          <p:nvPr/>
        </p:nvSpPr>
        <p:spPr bwMode="auto">
          <a:xfrm flipH="1">
            <a:off x="3079750" y="1090613"/>
            <a:ext cx="798513" cy="719137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 type="triangle" w="med" len="med"/>
          </a:ln>
        </p:spPr>
        <p:txBody>
          <a:bodyPr lIns="101599" tIns="50799" rIns="101599" bIns="50799"/>
          <a:lstStyle/>
          <a:p>
            <a:endParaRPr lang="cs-CZ"/>
          </a:p>
        </p:txBody>
      </p:sp>
      <p:sp>
        <p:nvSpPr>
          <p:cNvPr id="7175" name="Line 7"/>
          <p:cNvSpPr>
            <a:spLocks noChangeShapeType="1"/>
          </p:cNvSpPr>
          <p:nvPr/>
        </p:nvSpPr>
        <p:spPr bwMode="auto">
          <a:xfrm>
            <a:off x="2120900" y="2851150"/>
            <a:ext cx="0" cy="1038225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 type="triangle" w="med" len="med"/>
          </a:ln>
        </p:spPr>
        <p:txBody>
          <a:bodyPr lIns="101599" tIns="50799" rIns="101599" bIns="50799"/>
          <a:lstStyle/>
          <a:p>
            <a:endParaRPr lang="cs-CZ"/>
          </a:p>
        </p:txBody>
      </p:sp>
      <p:sp>
        <p:nvSpPr>
          <p:cNvPr id="7176" name="Line 8"/>
          <p:cNvSpPr>
            <a:spLocks noChangeShapeType="1"/>
          </p:cNvSpPr>
          <p:nvPr/>
        </p:nvSpPr>
        <p:spPr bwMode="auto">
          <a:xfrm>
            <a:off x="6519863" y="2930525"/>
            <a:ext cx="0" cy="95885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 type="triangle" w="med" len="med"/>
          </a:ln>
        </p:spPr>
        <p:txBody>
          <a:bodyPr lIns="101599" tIns="50799" rIns="101599" bIns="50799"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520700" y="0"/>
            <a:ext cx="9144000" cy="1001713"/>
          </a:xfrm>
        </p:spPr>
        <p:txBody>
          <a:bodyPr/>
          <a:lstStyle/>
          <a:p>
            <a:pPr eaLnBrk="1" hangingPunct="1"/>
            <a:r>
              <a:rPr lang="cs-CZ" b="1" smtClean="0">
                <a:solidFill>
                  <a:srgbClr val="663300"/>
                </a:solidFill>
                <a:latin typeface="Tahoma" pitchFamily="34" charset="0"/>
              </a:rPr>
              <a:t>Ekosystémy</a:t>
            </a:r>
          </a:p>
        </p:txBody>
      </p:sp>
      <p:sp>
        <p:nvSpPr>
          <p:cNvPr id="8195" name="Text Box 5"/>
          <p:cNvSpPr txBox="1">
            <a:spLocks noChangeArrowheads="1"/>
          </p:cNvSpPr>
          <p:nvPr/>
        </p:nvSpPr>
        <p:spPr bwMode="auto">
          <a:xfrm>
            <a:off x="831850" y="2297113"/>
            <a:ext cx="3563938" cy="533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101599" tIns="50799" rIns="101599" bIns="50799">
            <a:spAutoFit/>
          </a:bodyPr>
          <a:lstStyle/>
          <a:p>
            <a:r>
              <a:rPr lang="cs-CZ" sz="2800">
                <a:solidFill>
                  <a:srgbClr val="663300"/>
                </a:solidFill>
                <a:latin typeface="Tahoma" pitchFamily="34" charset="0"/>
              </a:rPr>
              <a:t>Suchozemské</a:t>
            </a:r>
          </a:p>
        </p:txBody>
      </p:sp>
      <p:sp>
        <p:nvSpPr>
          <p:cNvPr id="8196" name="Text Box 6"/>
          <p:cNvSpPr txBox="1">
            <a:spLocks noChangeArrowheads="1"/>
          </p:cNvSpPr>
          <p:nvPr/>
        </p:nvSpPr>
        <p:spPr bwMode="auto">
          <a:xfrm>
            <a:off x="6600825" y="2209800"/>
            <a:ext cx="1743075" cy="533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101599" tIns="50799" rIns="101599" bIns="50799">
            <a:spAutoFit/>
          </a:bodyPr>
          <a:lstStyle/>
          <a:p>
            <a:r>
              <a:rPr lang="cs-CZ" sz="2800">
                <a:solidFill>
                  <a:srgbClr val="663300"/>
                </a:solidFill>
                <a:latin typeface="Tahoma" pitchFamily="34" charset="0"/>
              </a:rPr>
              <a:t>Vodní</a:t>
            </a:r>
          </a:p>
        </p:txBody>
      </p:sp>
      <p:sp>
        <p:nvSpPr>
          <p:cNvPr id="8197" name="Line 8"/>
          <p:cNvSpPr>
            <a:spLocks noChangeShapeType="1"/>
          </p:cNvSpPr>
          <p:nvPr/>
        </p:nvSpPr>
        <p:spPr bwMode="auto">
          <a:xfrm>
            <a:off x="6121400" y="1330325"/>
            <a:ext cx="1039813" cy="719138"/>
          </a:xfrm>
          <a:prstGeom prst="line">
            <a:avLst/>
          </a:prstGeom>
          <a:noFill/>
          <a:ln w="31750">
            <a:solidFill>
              <a:schemeClr val="accent1"/>
            </a:solidFill>
            <a:round/>
            <a:headEnd/>
            <a:tailEnd type="triangle" w="med" len="med"/>
          </a:ln>
        </p:spPr>
        <p:txBody>
          <a:bodyPr lIns="101599" tIns="50799" rIns="101599" bIns="50799">
            <a:spAutoFit/>
          </a:bodyPr>
          <a:lstStyle/>
          <a:p>
            <a:endParaRPr lang="cs-CZ"/>
          </a:p>
        </p:txBody>
      </p:sp>
      <p:sp>
        <p:nvSpPr>
          <p:cNvPr id="8198" name="Line 9"/>
          <p:cNvSpPr>
            <a:spLocks noChangeShapeType="1"/>
          </p:cNvSpPr>
          <p:nvPr/>
        </p:nvSpPr>
        <p:spPr bwMode="auto">
          <a:xfrm flipH="1">
            <a:off x="2600325" y="1330325"/>
            <a:ext cx="1198563" cy="798513"/>
          </a:xfrm>
          <a:prstGeom prst="line">
            <a:avLst/>
          </a:prstGeom>
          <a:noFill/>
          <a:ln w="31750">
            <a:solidFill>
              <a:schemeClr val="accent1"/>
            </a:solidFill>
            <a:round/>
            <a:headEnd/>
            <a:tailEnd type="triangle" w="med" len="med"/>
          </a:ln>
        </p:spPr>
        <p:txBody>
          <a:bodyPr lIns="101599" tIns="50799" rIns="101599" bIns="50799">
            <a:spAutoFit/>
          </a:bodyPr>
          <a:lstStyle/>
          <a:p>
            <a:endParaRPr lang="cs-CZ"/>
          </a:p>
        </p:txBody>
      </p:sp>
      <p:sp>
        <p:nvSpPr>
          <p:cNvPr id="8199" name="Zástupný symbol pro obsah 9"/>
          <p:cNvSpPr>
            <a:spLocks noGrp="1"/>
          </p:cNvSpPr>
          <p:nvPr>
            <p:ph sz="quarter" idx="2"/>
          </p:nvPr>
        </p:nvSpPr>
        <p:spPr>
          <a:xfrm>
            <a:off x="5164138" y="3378200"/>
            <a:ext cx="4487862" cy="828675"/>
          </a:xfrm>
        </p:spPr>
        <p:txBody>
          <a:bodyPr/>
          <a:lstStyle/>
          <a:p>
            <a:endParaRPr lang="cs-CZ" smtClean="0"/>
          </a:p>
        </p:txBody>
      </p:sp>
      <p:sp>
        <p:nvSpPr>
          <p:cNvPr id="8200" name="Zástupný symbol pro obsah 11"/>
          <p:cNvSpPr>
            <a:spLocks noGrp="1"/>
          </p:cNvSpPr>
          <p:nvPr>
            <p:ph sz="half" idx="1"/>
          </p:nvPr>
        </p:nvSpPr>
        <p:spPr>
          <a:xfrm>
            <a:off x="508000" y="3162300"/>
            <a:ext cx="4572000" cy="3644900"/>
          </a:xfrm>
        </p:spPr>
        <p:txBody>
          <a:bodyPr/>
          <a:lstStyle/>
          <a:p>
            <a:endParaRPr lang="cs-CZ" i="1" smtClean="0"/>
          </a:p>
        </p:txBody>
      </p:sp>
      <p:pic>
        <p:nvPicPr>
          <p:cNvPr id="8201" name="Picture 12" descr="C:\Users\ANNA\Desktop\450px-Černé_jezero_zabírané_z_karové_stěny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95900" y="2873375"/>
            <a:ext cx="4752975" cy="46085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202" name="Picture 13" descr="C:\Users\ANNA\Desktop\800px-Gerlachovsky_stit_from_Velicka_dolina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4150" y="2873375"/>
            <a:ext cx="5080000" cy="46085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600" b="1" smtClean="0"/>
              <a:t>Společenstvo organismů (biocenóza)</a:t>
            </a:r>
          </a:p>
        </p:txBody>
      </p:sp>
      <p:sp>
        <p:nvSpPr>
          <p:cNvPr id="9219" name="Zástupný symbol pro obsah 2"/>
          <p:cNvSpPr>
            <a:spLocks noGrp="1"/>
          </p:cNvSpPr>
          <p:nvPr>
            <p:ph sz="half" idx="1"/>
          </p:nvPr>
        </p:nvSpPr>
        <p:spPr>
          <a:xfrm>
            <a:off x="255588" y="1577975"/>
            <a:ext cx="4537075" cy="5229225"/>
          </a:xfrm>
        </p:spPr>
        <p:txBody>
          <a:bodyPr/>
          <a:lstStyle/>
          <a:p>
            <a:r>
              <a:rPr lang="cs-CZ" b="1" smtClean="0"/>
              <a:t>Biocenóza - definice :</a:t>
            </a:r>
          </a:p>
          <a:p>
            <a:pPr>
              <a:buFont typeface="Arial" charset="0"/>
              <a:buNone/>
            </a:pPr>
            <a:r>
              <a:rPr lang="cs-CZ" b="1" smtClean="0"/>
              <a:t>    je to soubor populací všech druhů rostlin, živočichů, hub a mikroorganismů, které žijí v určitém místě (biotopu).</a:t>
            </a:r>
          </a:p>
          <a:p>
            <a:pPr>
              <a:buFont typeface="Arial" charset="0"/>
              <a:buNone/>
            </a:pPr>
            <a:r>
              <a:rPr lang="cs-CZ" b="1" smtClean="0"/>
              <a:t>   Rozdělení společenstev : </a:t>
            </a:r>
          </a:p>
          <a:p>
            <a:r>
              <a:rPr lang="cs-CZ" b="1" smtClean="0"/>
              <a:t>Zoocenóza - živočišná část</a:t>
            </a:r>
          </a:p>
          <a:p>
            <a:r>
              <a:rPr lang="cs-CZ" b="1" smtClean="0"/>
              <a:t>Fytocenóza - rostlinná část</a:t>
            </a:r>
          </a:p>
          <a:p>
            <a:r>
              <a:rPr lang="cs-CZ" b="1" smtClean="0"/>
              <a:t>Mikrobiocenóza - mikrobní část</a:t>
            </a:r>
          </a:p>
          <a:p>
            <a:endParaRPr lang="cs-CZ" b="1" smtClean="0"/>
          </a:p>
        </p:txBody>
      </p:sp>
      <p:sp>
        <p:nvSpPr>
          <p:cNvPr id="9220" name="Zástupný symbol pro obsah 3"/>
          <p:cNvSpPr>
            <a:spLocks noGrp="1"/>
          </p:cNvSpPr>
          <p:nvPr>
            <p:ph sz="half" idx="2"/>
          </p:nvPr>
        </p:nvSpPr>
        <p:spPr>
          <a:xfrm>
            <a:off x="5164138" y="1506538"/>
            <a:ext cx="4487862" cy="6113462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cs-CZ" sz="2400" b="1" smtClean="0"/>
              <a:t>Z hlediska prostorového uspořádání (např. v lese) :</a:t>
            </a:r>
            <a:endParaRPr lang="cs-CZ" sz="2400" smtClean="0"/>
          </a:p>
          <a:p>
            <a:r>
              <a:rPr lang="cs-CZ" sz="2400" b="1" smtClean="0"/>
              <a:t>NADZEMNÍ PATRA </a:t>
            </a:r>
          </a:p>
          <a:p>
            <a:pPr lvl="1"/>
            <a:r>
              <a:rPr lang="cs-CZ" b="1" smtClean="0"/>
              <a:t>stromové (korunové) patro</a:t>
            </a:r>
          </a:p>
          <a:p>
            <a:pPr lvl="1"/>
            <a:r>
              <a:rPr lang="cs-CZ" b="1" smtClean="0"/>
              <a:t>keřové patro</a:t>
            </a:r>
          </a:p>
          <a:p>
            <a:pPr lvl="1"/>
            <a:r>
              <a:rPr lang="cs-CZ" b="1" smtClean="0"/>
              <a:t>bylinné patro</a:t>
            </a:r>
          </a:p>
          <a:p>
            <a:pPr lvl="1"/>
            <a:r>
              <a:rPr lang="cs-CZ" b="1" smtClean="0"/>
              <a:t>mechové patro</a:t>
            </a:r>
          </a:p>
          <a:p>
            <a:r>
              <a:rPr lang="cs-CZ" sz="2400" b="1" smtClean="0"/>
              <a:t>PODZEMNÍ PATRA </a:t>
            </a:r>
          </a:p>
          <a:p>
            <a:pPr lvl="1"/>
            <a:r>
              <a:rPr lang="cs-CZ" b="1" smtClean="0"/>
              <a:t>svrchní kořenové patro </a:t>
            </a:r>
          </a:p>
          <a:p>
            <a:pPr lvl="1">
              <a:buFont typeface="Arial" charset="0"/>
              <a:buNone/>
            </a:pPr>
            <a:r>
              <a:rPr lang="cs-CZ" b="1" smtClean="0"/>
              <a:t>    (0 - 20cm pod zemí)</a:t>
            </a:r>
          </a:p>
          <a:p>
            <a:pPr lvl="1"/>
            <a:r>
              <a:rPr lang="cs-CZ" b="1" smtClean="0"/>
              <a:t>střední kořenové patro (20cm - 1m pod zemí)</a:t>
            </a:r>
          </a:p>
          <a:p>
            <a:pPr lvl="1"/>
            <a:r>
              <a:rPr lang="cs-CZ" b="1" smtClean="0"/>
              <a:t>spodní kořenové patro </a:t>
            </a:r>
          </a:p>
          <a:p>
            <a:pPr lvl="1">
              <a:buFont typeface="Arial" charset="0"/>
              <a:buNone/>
            </a:pPr>
            <a:r>
              <a:rPr lang="cs-CZ" b="1" smtClean="0"/>
              <a:t>     (1 a více m pod zemí)</a:t>
            </a:r>
          </a:p>
          <a:p>
            <a:endParaRPr lang="cs-CZ" smtClean="0">
              <a:hlinkClick r:id="rId2" tooltip="Zoocenóza (stránka neexistuje)"/>
            </a:endParaRPr>
          </a:p>
          <a:p>
            <a:endParaRPr lang="cs-CZ" smtClean="0">
              <a:hlinkClick r:id="rId2" tooltip="Zoocenóza (stránka neexistuje)"/>
            </a:endParaRPr>
          </a:p>
          <a:p>
            <a:endParaRPr lang="cs-CZ" smtClean="0">
              <a:hlinkClick r:id="rId2" tooltip="Zoocenóza (stránka neexistuje)"/>
            </a:endParaRPr>
          </a:p>
          <a:p>
            <a:endParaRPr lang="cs-CZ" smtClean="0">
              <a:hlinkClick r:id="rId2" tooltip="Zoocenóza (stránka neexistuje)"/>
            </a:endParaRPr>
          </a:p>
          <a:p>
            <a:endParaRPr lang="cs-CZ" smtClean="0">
              <a:hlinkClick r:id="rId2" tooltip="Zoocenóza (stránka neexistuje)"/>
            </a:endParaRPr>
          </a:p>
          <a:p>
            <a:endParaRPr lang="cs-CZ" smtClean="0">
              <a:hlinkClick r:id="rId2" tooltip="Zoocenóza (stránka neexistuje)"/>
            </a:endParaRPr>
          </a:p>
          <a:p>
            <a:endParaRPr lang="cs-CZ" smtClean="0">
              <a:hlinkClick r:id="rId2" tooltip="Zoocenóza (stránka neexistuje)"/>
            </a:endParaRPr>
          </a:p>
          <a:p>
            <a:endParaRPr lang="cs-CZ" smtClean="0">
              <a:hlinkClick r:id="rId2" tooltip="Zoocenóza (stránka neexistuje)"/>
            </a:endParaRPr>
          </a:p>
          <a:p>
            <a:endParaRPr lang="cs-CZ" smtClean="0">
              <a:hlinkClick r:id="rId2" tooltip="Zoocenóza (stránka neexistuje)"/>
            </a:endParaRPr>
          </a:p>
          <a:p>
            <a:r>
              <a:rPr lang="cs-CZ" smtClean="0">
                <a:hlinkClick r:id="rId2" tooltip="Zoocenóza (stránka neexistuje)"/>
              </a:rPr>
              <a:t>Zoocenóza</a:t>
            </a:r>
            <a:r>
              <a:rPr lang="cs-CZ" smtClean="0"/>
              <a:t> - živočišná část</a:t>
            </a:r>
          </a:p>
          <a:p>
            <a:r>
              <a:rPr lang="cs-CZ" smtClean="0">
                <a:hlinkClick r:id="rId3" tooltip="Fytocenóza"/>
              </a:rPr>
              <a:t>Fytocenóza</a:t>
            </a:r>
            <a:r>
              <a:rPr lang="cs-CZ" smtClean="0"/>
              <a:t> - rostlinná část</a:t>
            </a:r>
          </a:p>
          <a:p>
            <a:r>
              <a:rPr lang="cs-CZ" smtClean="0">
                <a:hlinkClick r:id="rId4" tooltip="Mikrobiocenóza (stránka neexistuje)"/>
              </a:rPr>
              <a:t>Mikrobiocenóza</a:t>
            </a:r>
            <a:r>
              <a:rPr lang="cs-CZ" smtClean="0"/>
              <a:t> - mikrobní část</a:t>
            </a:r>
          </a:p>
          <a:p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Nadpis 1"/>
          <p:cNvSpPr>
            <a:spLocks noGrp="1"/>
          </p:cNvSpPr>
          <p:nvPr>
            <p:ph type="title"/>
          </p:nvPr>
        </p:nvSpPr>
        <p:spPr>
          <a:xfrm>
            <a:off x="508000" y="0"/>
            <a:ext cx="9144000" cy="1574800"/>
          </a:xfrm>
        </p:spPr>
        <p:txBody>
          <a:bodyPr/>
          <a:lstStyle/>
          <a:p>
            <a:r>
              <a:rPr lang="cs-CZ" sz="3600" b="1" smtClean="0"/>
              <a:t>Biomy = hlavní ekosystémy na Zemi</a:t>
            </a:r>
            <a:br>
              <a:rPr lang="cs-CZ" sz="3600" b="1" smtClean="0"/>
            </a:br>
            <a:r>
              <a:rPr lang="cs-CZ" sz="3600" b="1" smtClean="0"/>
              <a:t>zonální ekosystémy</a:t>
            </a:r>
          </a:p>
        </p:txBody>
      </p:sp>
      <p:sp>
        <p:nvSpPr>
          <p:cNvPr id="10243" name="Zástupný symbol pro obsah 2"/>
          <p:cNvSpPr>
            <a:spLocks noGrp="1"/>
          </p:cNvSpPr>
          <p:nvPr>
            <p:ph sz="half" idx="1"/>
          </p:nvPr>
        </p:nvSpPr>
        <p:spPr>
          <a:xfrm>
            <a:off x="508000" y="1001713"/>
            <a:ext cx="4487863" cy="5805487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cs-CZ" smtClean="0"/>
              <a:t>                </a:t>
            </a:r>
          </a:p>
          <a:p>
            <a:r>
              <a:rPr lang="cs-CZ" b="1" smtClean="0"/>
              <a:t>Jsou rozloženy na Zemi v zónách podle podmínek prostředí (teplota, množství srážek, složení půdy).</a:t>
            </a:r>
            <a:r>
              <a:rPr lang="cs-CZ" smtClean="0"/>
              <a:t> </a:t>
            </a:r>
            <a:r>
              <a:rPr lang="cs-CZ" b="1" smtClean="0"/>
              <a:t>Pro biomy je charakteristické složení vegetace a klima v dané oblasti.</a:t>
            </a:r>
            <a:endParaRPr lang="cs-CZ" smtClean="0"/>
          </a:p>
          <a:p>
            <a:r>
              <a:rPr lang="cs-CZ" b="1" smtClean="0"/>
              <a:t>Mezi biomy nejsou ostré hranice.</a:t>
            </a:r>
          </a:p>
          <a:p>
            <a:r>
              <a:rPr lang="cs-CZ" b="1" smtClean="0"/>
              <a:t>Změny biomů – původně přirozené biomy změnil člověk svou činností.</a:t>
            </a:r>
            <a:endParaRPr lang="cs-CZ" smtClean="0"/>
          </a:p>
          <a:p>
            <a:endParaRPr lang="cs-CZ" smtClean="0"/>
          </a:p>
          <a:p>
            <a:pPr>
              <a:buFont typeface="Arial" charset="0"/>
              <a:buNone/>
            </a:pPr>
            <a:r>
              <a:rPr lang="cs-CZ" b="1" smtClean="0"/>
              <a:t>  </a:t>
            </a:r>
            <a:endParaRPr lang="cs-CZ" smtClean="0"/>
          </a:p>
        </p:txBody>
      </p:sp>
      <p:sp>
        <p:nvSpPr>
          <p:cNvPr id="10244" name="Zástupný symbol pro obsah 3"/>
          <p:cNvSpPr>
            <a:spLocks noGrp="1"/>
          </p:cNvSpPr>
          <p:nvPr>
            <p:ph sz="half" idx="2"/>
          </p:nvPr>
        </p:nvSpPr>
        <p:spPr>
          <a:xfrm>
            <a:off x="5164138" y="1577975"/>
            <a:ext cx="4487862" cy="5229225"/>
          </a:xfrm>
        </p:spPr>
        <p:txBody>
          <a:bodyPr/>
          <a:lstStyle/>
          <a:p>
            <a:r>
              <a:rPr lang="cs-CZ" b="1" smtClean="0"/>
              <a:t>Př. : polární oblast, tundra, lesotundra, tajga, smíšené lesy a opadavé listnaté lesy mírného pásu, stepi, savany,  pouště a polopouště, tropický deštný prales  </a:t>
            </a:r>
          </a:p>
          <a:p>
            <a:r>
              <a:rPr lang="cs-CZ" b="1" smtClean="0"/>
              <a:t>Některé ekosystémy významné ke studiu vztahu člověka k prostředí jsou začleněny do světové soustavy biosférických rezervací</a:t>
            </a:r>
            <a:r>
              <a:rPr lang="cs-CZ" smtClean="0"/>
              <a:t>   </a:t>
            </a:r>
          </a:p>
          <a:p>
            <a:pPr>
              <a:buFont typeface="Arial" charset="0"/>
              <a:buNone/>
            </a:pPr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 descr="Soubor:Vegetation-no-legend.PN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569913"/>
            <a:ext cx="10160000" cy="7050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1267" name="Obdélník 6"/>
          <p:cNvSpPr>
            <a:spLocks noChangeArrowheads="1"/>
          </p:cNvSpPr>
          <p:nvPr/>
        </p:nvSpPr>
        <p:spPr bwMode="auto">
          <a:xfrm>
            <a:off x="2343150" y="0"/>
            <a:ext cx="4608513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 b="1"/>
              <a:t>Mapa biomů na Zemi</a:t>
            </a:r>
            <a:endParaRPr lang="cs-CZ" sz="32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Nadpis 3"/>
          <p:cNvSpPr>
            <a:spLocks noGrp="1"/>
          </p:cNvSpPr>
          <p:nvPr>
            <p:ph type="title"/>
          </p:nvPr>
        </p:nvSpPr>
        <p:spPr>
          <a:xfrm>
            <a:off x="508000" y="641350"/>
            <a:ext cx="9144000" cy="933450"/>
          </a:xfrm>
        </p:spPr>
        <p:txBody>
          <a:bodyPr/>
          <a:lstStyle/>
          <a:p>
            <a:r>
              <a:rPr lang="cs-CZ" sz="3600" b="1" smtClean="0"/>
              <a:t>Polární oblast – věčný led</a:t>
            </a:r>
            <a:r>
              <a:rPr lang="cs-CZ" sz="3600" smtClean="0"/>
              <a:t/>
            </a:r>
            <a:br>
              <a:rPr lang="cs-CZ" sz="3600" smtClean="0"/>
            </a:br>
            <a:r>
              <a:rPr lang="cs-CZ" b="1" smtClean="0"/>
              <a:t> </a:t>
            </a:r>
            <a:r>
              <a:rPr lang="cs-CZ" smtClean="0"/>
              <a:t/>
            </a:r>
            <a:br>
              <a:rPr lang="cs-CZ" smtClean="0"/>
            </a:br>
            <a:endParaRPr lang="cs-CZ" smtClean="0"/>
          </a:p>
        </p:txBody>
      </p:sp>
      <p:sp>
        <p:nvSpPr>
          <p:cNvPr id="12291" name="Zástupný symbol pro obsah 4"/>
          <p:cNvSpPr>
            <a:spLocks noGrp="1"/>
          </p:cNvSpPr>
          <p:nvPr>
            <p:ph idx="1"/>
          </p:nvPr>
        </p:nvSpPr>
        <p:spPr>
          <a:xfrm>
            <a:off x="903288" y="714375"/>
            <a:ext cx="9256712" cy="6092825"/>
          </a:xfrm>
        </p:spPr>
        <p:txBody>
          <a:bodyPr/>
          <a:lstStyle/>
          <a:p>
            <a:pPr lvl="1"/>
            <a:r>
              <a:rPr lang="cs-CZ" b="1" smtClean="0"/>
              <a:t>           Život se soustřeďuje na pobřeží a v moři, na souši</a:t>
            </a:r>
          </a:p>
          <a:p>
            <a:pPr lvl="1"/>
            <a:r>
              <a:rPr lang="cs-CZ" b="1" smtClean="0"/>
              <a:t>           rostou v létě pouze mechy a lišejníky.</a:t>
            </a:r>
            <a:endParaRPr lang="cs-CZ" sz="1400" smtClean="0"/>
          </a:p>
          <a:p>
            <a:pPr lvl="1"/>
            <a:r>
              <a:rPr lang="cs-CZ" b="1" smtClean="0"/>
              <a:t>           Zdrojem potravy pro všechny živočichy je mořský</a:t>
            </a:r>
          </a:p>
          <a:p>
            <a:pPr lvl="1"/>
            <a:r>
              <a:rPr lang="cs-CZ" b="1" smtClean="0"/>
              <a:t>           plankton.</a:t>
            </a:r>
          </a:p>
          <a:p>
            <a:pPr lvl="1"/>
            <a:endParaRPr lang="cs-CZ" sz="1400" smtClean="0"/>
          </a:p>
          <a:p>
            <a:pPr>
              <a:buFont typeface="Arial" charset="0"/>
              <a:buNone/>
            </a:pPr>
            <a:endParaRPr lang="cs-CZ" smtClean="0"/>
          </a:p>
        </p:txBody>
      </p:sp>
      <p:pic>
        <p:nvPicPr>
          <p:cNvPr id="12292" name="Picture 8" descr="C:\Users\ANNA\Desktop\800px-Iceland_Grimsvoetn_1972-B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05250" y="2730500"/>
            <a:ext cx="6143625" cy="47513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293" name="Picture 9" descr="C:\Users\ANNA\Desktop\410px-Emperor_penguin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7025" y="569913"/>
            <a:ext cx="1919288" cy="2808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294" name="Picture 10" descr="C:\Users\ANNA\Desktop\800px-Grosser_Aletschgletscher_2342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11125" y="3738563"/>
            <a:ext cx="4638675" cy="358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Nadpis 1"/>
          <p:cNvSpPr>
            <a:spLocks noGrp="1"/>
          </p:cNvSpPr>
          <p:nvPr>
            <p:ph type="title"/>
          </p:nvPr>
        </p:nvSpPr>
        <p:spPr>
          <a:xfrm>
            <a:off x="508000" y="425450"/>
            <a:ext cx="9144000" cy="504825"/>
          </a:xfrm>
        </p:spPr>
        <p:txBody>
          <a:bodyPr/>
          <a:lstStyle/>
          <a:p>
            <a:r>
              <a:rPr lang="cs-CZ" sz="3600" b="1" smtClean="0"/>
              <a:t>Tundra</a:t>
            </a:r>
            <a:r>
              <a:rPr lang="cs-CZ" smtClean="0"/>
              <a:t/>
            </a:r>
            <a:br>
              <a:rPr lang="cs-CZ" smtClean="0"/>
            </a:br>
            <a:endParaRPr lang="cs-CZ" smtClean="0"/>
          </a:p>
        </p:txBody>
      </p:sp>
      <p:sp>
        <p:nvSpPr>
          <p:cNvPr id="13315" name="Zástupný symbol pro obsah 2"/>
          <p:cNvSpPr>
            <a:spLocks noGrp="1"/>
          </p:cNvSpPr>
          <p:nvPr>
            <p:ph idx="1"/>
          </p:nvPr>
        </p:nvSpPr>
        <p:spPr>
          <a:xfrm>
            <a:off x="0" y="641350"/>
            <a:ext cx="10160000" cy="6978650"/>
          </a:xfrm>
        </p:spPr>
        <p:txBody>
          <a:bodyPr/>
          <a:lstStyle/>
          <a:p>
            <a:r>
              <a:rPr lang="cs-CZ" sz="2800" b="1" smtClean="0"/>
              <a:t>Oblast kolem severního polárního kruhu</a:t>
            </a:r>
            <a:endParaRPr lang="cs-CZ" sz="2800" smtClean="0"/>
          </a:p>
          <a:p>
            <a:r>
              <a:rPr lang="cs-CZ" sz="2800" b="1" smtClean="0"/>
              <a:t>Půda je většinu roku zamrzlá</a:t>
            </a:r>
            <a:endParaRPr lang="cs-CZ" sz="2800" smtClean="0"/>
          </a:p>
          <a:p>
            <a:r>
              <a:rPr lang="cs-CZ" sz="2800" b="1" smtClean="0"/>
              <a:t>Bezlesá krajina, mechy, lišejníky, trávy, místy zakrslé vrby a břízy</a:t>
            </a:r>
            <a:endParaRPr lang="cs-CZ" sz="2800" smtClean="0"/>
          </a:p>
          <a:p>
            <a:r>
              <a:rPr lang="cs-CZ" sz="2800" b="1" smtClean="0"/>
              <a:t>Teplota nad bodem </a:t>
            </a:r>
          </a:p>
          <a:p>
            <a:pPr>
              <a:buFont typeface="Arial" charset="0"/>
              <a:buNone/>
            </a:pPr>
            <a:r>
              <a:rPr lang="cs-CZ" sz="2800" b="1" smtClean="0"/>
              <a:t>    mrazu pouze několik</a:t>
            </a:r>
          </a:p>
          <a:p>
            <a:pPr>
              <a:buFont typeface="Arial" charset="0"/>
              <a:buNone/>
            </a:pPr>
            <a:r>
              <a:rPr lang="cs-CZ" sz="2800" b="1" smtClean="0"/>
              <a:t>    týdnů v roce</a:t>
            </a:r>
            <a:endParaRPr lang="cs-CZ" sz="2800" smtClean="0"/>
          </a:p>
          <a:p>
            <a:r>
              <a:rPr lang="cs-CZ" sz="2800" b="1" smtClean="0"/>
              <a:t>Živočichové – sobi,</a:t>
            </a:r>
          </a:p>
          <a:p>
            <a:pPr>
              <a:buFont typeface="Arial" charset="0"/>
              <a:buNone/>
            </a:pPr>
            <a:r>
              <a:rPr lang="cs-CZ" sz="2800" b="1" smtClean="0"/>
              <a:t>    polární lišky, lední </a:t>
            </a:r>
          </a:p>
          <a:p>
            <a:pPr>
              <a:buFont typeface="Arial" charset="0"/>
              <a:buNone/>
            </a:pPr>
            <a:r>
              <a:rPr lang="cs-CZ" sz="2800" b="1" smtClean="0"/>
              <a:t>    medvědi, zajíci, </a:t>
            </a:r>
          </a:p>
          <a:p>
            <a:pPr>
              <a:buFont typeface="Arial" charset="0"/>
              <a:buNone/>
            </a:pPr>
            <a:r>
              <a:rPr lang="cs-CZ" sz="2800" b="1" smtClean="0"/>
              <a:t>    lumíci, </a:t>
            </a:r>
          </a:p>
          <a:p>
            <a:pPr>
              <a:buFont typeface="Arial" charset="0"/>
              <a:buNone/>
            </a:pPr>
            <a:r>
              <a:rPr lang="cs-CZ" sz="2800" b="1" smtClean="0"/>
              <a:t>   v Severní Americe </a:t>
            </a:r>
          </a:p>
          <a:p>
            <a:pPr>
              <a:buFont typeface="Arial" charset="0"/>
              <a:buNone/>
            </a:pPr>
            <a:r>
              <a:rPr lang="cs-CZ" sz="2800" b="1" smtClean="0"/>
              <a:t>    pižmoni.  </a:t>
            </a:r>
          </a:p>
          <a:p>
            <a:endParaRPr lang="cs-CZ" smtClean="0"/>
          </a:p>
          <a:p>
            <a:pPr>
              <a:buFont typeface="Arial" charset="0"/>
              <a:buNone/>
            </a:pPr>
            <a:r>
              <a:rPr lang="cs-CZ" b="1" smtClean="0"/>
              <a:t> </a:t>
            </a:r>
            <a:endParaRPr lang="cs-CZ" smtClean="0"/>
          </a:p>
          <a:p>
            <a:endParaRPr lang="cs-CZ" smtClean="0"/>
          </a:p>
        </p:txBody>
      </p:sp>
      <p:pic>
        <p:nvPicPr>
          <p:cNvPr id="13316" name="Picture 6" descr="C:\Users\ANNA\Desktop\800px-Greenland-sydkap_hg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67113" y="2297113"/>
            <a:ext cx="6481762" cy="5184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Nadpis 1"/>
          <p:cNvSpPr>
            <a:spLocks noGrp="1"/>
          </p:cNvSpPr>
          <p:nvPr>
            <p:ph type="title"/>
          </p:nvPr>
        </p:nvSpPr>
        <p:spPr>
          <a:xfrm>
            <a:off x="508000" y="304800"/>
            <a:ext cx="9144000" cy="696913"/>
          </a:xfrm>
        </p:spPr>
        <p:txBody>
          <a:bodyPr/>
          <a:lstStyle/>
          <a:p>
            <a:r>
              <a:rPr lang="cs-CZ" sz="3600" b="1" smtClean="0"/>
              <a:t>Tajga – jehličnaté lesy</a:t>
            </a:r>
            <a:r>
              <a:rPr lang="cs-CZ" smtClean="0"/>
              <a:t/>
            </a:r>
            <a:br>
              <a:rPr lang="cs-CZ" smtClean="0"/>
            </a:br>
            <a:endParaRPr lang="cs-CZ" smtClean="0"/>
          </a:p>
        </p:txBody>
      </p:sp>
      <p:sp>
        <p:nvSpPr>
          <p:cNvPr id="14339" name="Zástupný symbol pro obsah 2"/>
          <p:cNvSpPr>
            <a:spLocks noGrp="1"/>
          </p:cNvSpPr>
          <p:nvPr>
            <p:ph idx="1"/>
          </p:nvPr>
        </p:nvSpPr>
        <p:spPr>
          <a:xfrm>
            <a:off x="111125" y="641350"/>
            <a:ext cx="9540875" cy="6840538"/>
          </a:xfrm>
        </p:spPr>
        <p:txBody>
          <a:bodyPr/>
          <a:lstStyle/>
          <a:p>
            <a:r>
              <a:rPr lang="cs-CZ" sz="2800" b="1" smtClean="0"/>
              <a:t>Sibiř, Kanada, Aljaška</a:t>
            </a:r>
            <a:endParaRPr lang="cs-CZ" sz="2800" smtClean="0"/>
          </a:p>
          <a:p>
            <a:r>
              <a:rPr lang="cs-CZ" sz="2800" b="1" smtClean="0"/>
              <a:t>3-4 měsíce </a:t>
            </a:r>
          </a:p>
          <a:p>
            <a:r>
              <a:rPr lang="cs-CZ" sz="2800" b="1" smtClean="0"/>
              <a:t>v roce je </a:t>
            </a:r>
          </a:p>
          <a:p>
            <a:r>
              <a:rPr lang="cs-CZ" sz="2800" b="1" smtClean="0"/>
              <a:t>teplota </a:t>
            </a:r>
          </a:p>
          <a:p>
            <a:pPr>
              <a:buFont typeface="Arial" charset="0"/>
              <a:buNone/>
            </a:pPr>
            <a:r>
              <a:rPr lang="cs-CZ" sz="2800" b="1" smtClean="0"/>
              <a:t>    nad nulou</a:t>
            </a:r>
            <a:endParaRPr lang="cs-CZ" sz="2800" smtClean="0"/>
          </a:p>
          <a:p>
            <a:r>
              <a:rPr lang="cs-CZ" sz="2800" b="1" smtClean="0"/>
              <a:t>smrky, </a:t>
            </a:r>
          </a:p>
          <a:p>
            <a:r>
              <a:rPr lang="cs-CZ" sz="2800" b="1" smtClean="0"/>
              <a:t>borovice, </a:t>
            </a:r>
          </a:p>
          <a:p>
            <a:r>
              <a:rPr lang="cs-CZ" sz="2800" b="1" smtClean="0"/>
              <a:t>modříny, </a:t>
            </a:r>
          </a:p>
          <a:p>
            <a:r>
              <a:rPr lang="cs-CZ" sz="2800" b="1" smtClean="0"/>
              <a:t>břízy</a:t>
            </a:r>
            <a:endParaRPr lang="cs-CZ" sz="2800" smtClean="0"/>
          </a:p>
          <a:p>
            <a:r>
              <a:rPr lang="cs-CZ" sz="2800" b="1" smtClean="0"/>
              <a:t>medvědi,</a:t>
            </a:r>
          </a:p>
          <a:p>
            <a:r>
              <a:rPr lang="cs-CZ" sz="2800" b="1" smtClean="0"/>
              <a:t> losi, vlci, </a:t>
            </a:r>
          </a:p>
          <a:p>
            <a:r>
              <a:rPr lang="cs-CZ" sz="2800" b="1" smtClean="0"/>
              <a:t>soboli</a:t>
            </a:r>
            <a:endParaRPr lang="cs-CZ" sz="2800" smtClean="0"/>
          </a:p>
          <a:p>
            <a:r>
              <a:rPr lang="cs-CZ" sz="2800" b="1" smtClean="0"/>
              <a:t>rašeliniště</a:t>
            </a:r>
            <a:endParaRPr lang="cs-CZ" sz="2800" smtClean="0"/>
          </a:p>
          <a:p>
            <a:pPr>
              <a:buFont typeface="Arial" charset="0"/>
              <a:buNone/>
            </a:pPr>
            <a:endParaRPr lang="cs-CZ" sz="2800" smtClean="0"/>
          </a:p>
        </p:txBody>
      </p:sp>
      <p:pic>
        <p:nvPicPr>
          <p:cNvPr id="14340" name="Picture 7" descr="C:\Users\ANNA\Desktop\800px-Vasyugan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87613" y="1433513"/>
            <a:ext cx="7488237" cy="5976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Nadpis 1"/>
          <p:cNvSpPr>
            <a:spLocks noGrp="1"/>
          </p:cNvSpPr>
          <p:nvPr>
            <p:ph type="title"/>
          </p:nvPr>
        </p:nvSpPr>
        <p:spPr>
          <a:xfrm>
            <a:off x="542925" y="0"/>
            <a:ext cx="9144000" cy="785813"/>
          </a:xfrm>
        </p:spPr>
        <p:txBody>
          <a:bodyPr/>
          <a:lstStyle/>
          <a:p>
            <a:r>
              <a:rPr lang="cs-CZ" sz="3600" b="1" smtClean="0"/>
              <a:t>Opadavé listnaté lesy a smíšené lesy</a:t>
            </a:r>
            <a:endParaRPr lang="cs-CZ" sz="3600" smtClean="0"/>
          </a:p>
        </p:txBody>
      </p:sp>
      <p:sp>
        <p:nvSpPr>
          <p:cNvPr id="15363" name="Zástupný symbol pro obsah 2"/>
          <p:cNvSpPr>
            <a:spLocks noGrp="1"/>
          </p:cNvSpPr>
          <p:nvPr>
            <p:ph idx="1"/>
          </p:nvPr>
        </p:nvSpPr>
        <p:spPr>
          <a:xfrm>
            <a:off x="508000" y="857250"/>
            <a:ext cx="9144000" cy="6553200"/>
          </a:xfrm>
        </p:spPr>
        <p:txBody>
          <a:bodyPr/>
          <a:lstStyle/>
          <a:p>
            <a:r>
              <a:rPr lang="cs-CZ" sz="2800" b="1" smtClean="0"/>
              <a:t>dříve tvořily povrch téměř </a:t>
            </a:r>
          </a:p>
          <a:p>
            <a:pPr>
              <a:buFont typeface="Arial" charset="0"/>
              <a:buNone/>
            </a:pPr>
            <a:r>
              <a:rPr lang="cs-CZ" sz="2800" b="1" smtClean="0"/>
              <a:t>    celé naší republiky</a:t>
            </a:r>
            <a:endParaRPr lang="cs-CZ" sz="2800" smtClean="0"/>
          </a:p>
          <a:p>
            <a:r>
              <a:rPr lang="cs-CZ" sz="2800" b="1" smtClean="0"/>
              <a:t>čtyři roční období</a:t>
            </a:r>
            <a:endParaRPr lang="cs-CZ" sz="2800" smtClean="0"/>
          </a:p>
          <a:p>
            <a:r>
              <a:rPr lang="cs-CZ" sz="2800" b="1" smtClean="0"/>
              <a:t>půda většinou hnědozem</a:t>
            </a:r>
            <a:endParaRPr lang="cs-CZ" sz="2800" smtClean="0"/>
          </a:p>
          <a:p>
            <a:r>
              <a:rPr lang="cs-CZ" sz="2800" b="1" smtClean="0"/>
              <a:t>buky, duby, habry, javory</a:t>
            </a:r>
            <a:endParaRPr lang="cs-CZ" sz="2800" smtClean="0"/>
          </a:p>
          <a:p>
            <a:endParaRPr lang="cs-CZ" smtClean="0"/>
          </a:p>
        </p:txBody>
      </p:sp>
      <p:pic>
        <p:nvPicPr>
          <p:cNvPr id="15364" name="Picture 8" descr="C:\Users\ANNA\Desktop\800px-Listnaté_lesy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7025" y="3594100"/>
            <a:ext cx="5257800" cy="3887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5" name="Picture 9" descr="C:\Users\ANNA\Desktop\800px-Palkovické_hůrky,_Ostružina,_les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29200" y="1577975"/>
            <a:ext cx="4883150" cy="4248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Nadpis 1"/>
          <p:cNvSpPr>
            <a:spLocks noGrp="1"/>
          </p:cNvSpPr>
          <p:nvPr>
            <p:ph type="title"/>
          </p:nvPr>
        </p:nvSpPr>
        <p:spPr>
          <a:xfrm>
            <a:off x="471488" y="0"/>
            <a:ext cx="5219700" cy="785813"/>
          </a:xfrm>
        </p:spPr>
        <p:txBody>
          <a:bodyPr/>
          <a:lstStyle/>
          <a:p>
            <a:r>
              <a:rPr lang="cs-CZ" sz="3600" b="1" smtClean="0"/>
              <a:t>Stepi</a:t>
            </a:r>
          </a:p>
        </p:txBody>
      </p:sp>
      <p:sp>
        <p:nvSpPr>
          <p:cNvPr id="16387" name="Zástupný symbol pro obsah 2"/>
          <p:cNvSpPr>
            <a:spLocks noGrp="1"/>
          </p:cNvSpPr>
          <p:nvPr>
            <p:ph idx="1"/>
          </p:nvPr>
        </p:nvSpPr>
        <p:spPr>
          <a:xfrm>
            <a:off x="184150" y="714375"/>
            <a:ext cx="9791700" cy="6696075"/>
          </a:xfrm>
        </p:spPr>
        <p:txBody>
          <a:bodyPr/>
          <a:lstStyle/>
          <a:p>
            <a:r>
              <a:rPr lang="cs-CZ" b="1" smtClean="0"/>
              <a:t>Eurasie, Severní Amerika (prérie)</a:t>
            </a:r>
            <a:endParaRPr lang="cs-CZ" smtClean="0"/>
          </a:p>
          <a:p>
            <a:r>
              <a:rPr lang="cs-CZ" b="1" smtClean="0"/>
              <a:t>Jižní Amerika (pampy)</a:t>
            </a:r>
            <a:endParaRPr lang="cs-CZ" smtClean="0"/>
          </a:p>
          <a:p>
            <a:r>
              <a:rPr lang="cs-CZ" b="1" smtClean="0"/>
              <a:t>Sušší podnebí, půda černozem,</a:t>
            </a:r>
          </a:p>
          <a:p>
            <a:pPr>
              <a:buFont typeface="Arial" charset="0"/>
              <a:buNone/>
            </a:pPr>
            <a:r>
              <a:rPr lang="cs-CZ" b="1" smtClean="0"/>
              <a:t>    využívá se k pěstování obilí</a:t>
            </a:r>
            <a:endParaRPr lang="cs-CZ" smtClean="0"/>
          </a:p>
          <a:p>
            <a:r>
              <a:rPr lang="cs-CZ" b="1" smtClean="0"/>
              <a:t>Rostliny – </a:t>
            </a:r>
          </a:p>
          <a:p>
            <a:pPr>
              <a:buFont typeface="Arial" charset="0"/>
              <a:buNone/>
            </a:pPr>
            <a:r>
              <a:rPr lang="cs-CZ" b="1" smtClean="0"/>
              <a:t>   cibulnaté, </a:t>
            </a:r>
          </a:p>
          <a:p>
            <a:pPr>
              <a:buFont typeface="Arial" charset="0"/>
              <a:buNone/>
            </a:pPr>
            <a:r>
              <a:rPr lang="cs-CZ" b="1" smtClean="0"/>
              <a:t>     trávy,</a:t>
            </a:r>
          </a:p>
          <a:p>
            <a:pPr>
              <a:buFont typeface="Arial" charset="0"/>
              <a:buNone/>
            </a:pPr>
            <a:r>
              <a:rPr lang="cs-CZ" b="1" smtClean="0"/>
              <a:t>    stromů málo</a:t>
            </a:r>
            <a:endParaRPr lang="cs-CZ" smtClean="0"/>
          </a:p>
          <a:p>
            <a:r>
              <a:rPr lang="cs-CZ" b="1" smtClean="0"/>
              <a:t>Živ. : koně, </a:t>
            </a:r>
          </a:p>
          <a:p>
            <a:pPr>
              <a:buFont typeface="Arial" charset="0"/>
              <a:buNone/>
            </a:pPr>
            <a:r>
              <a:rPr lang="cs-CZ" b="1" smtClean="0"/>
              <a:t>    bizoni, </a:t>
            </a:r>
          </a:p>
          <a:p>
            <a:pPr>
              <a:buFont typeface="Arial" charset="0"/>
              <a:buNone/>
            </a:pPr>
            <a:r>
              <a:rPr lang="cs-CZ" b="1" smtClean="0"/>
              <a:t>    sysel</a:t>
            </a:r>
            <a:endParaRPr lang="cs-CZ" smtClean="0"/>
          </a:p>
          <a:p>
            <a:endParaRPr lang="cs-CZ" smtClean="0"/>
          </a:p>
        </p:txBody>
      </p:sp>
      <p:pic>
        <p:nvPicPr>
          <p:cNvPr id="16388" name="Picture 3" descr="C:\Users\ANNA\Desktop\Simpson_Park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992438" y="3089275"/>
            <a:ext cx="6910387" cy="43926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89" name="Picture 8" descr="C:\Users\ANNA\Desktop\Bureau_of_Land_Management_horses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232525" y="569913"/>
            <a:ext cx="3708400" cy="2808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Nadpis 1"/>
          <p:cNvSpPr>
            <a:spLocks noGrp="1"/>
          </p:cNvSpPr>
          <p:nvPr>
            <p:ph type="title"/>
          </p:nvPr>
        </p:nvSpPr>
        <p:spPr>
          <a:xfrm>
            <a:off x="508000" y="0"/>
            <a:ext cx="4572000" cy="641350"/>
          </a:xfrm>
        </p:spPr>
        <p:txBody>
          <a:bodyPr/>
          <a:lstStyle/>
          <a:p>
            <a:r>
              <a:rPr lang="cs-CZ" sz="3600" b="1" smtClean="0"/>
              <a:t>Savany</a:t>
            </a:r>
            <a:endParaRPr lang="cs-CZ" sz="3600" smtClean="0"/>
          </a:p>
        </p:txBody>
      </p:sp>
      <p:sp>
        <p:nvSpPr>
          <p:cNvPr id="17411" name="Zástupný symbol pro obsah 2"/>
          <p:cNvSpPr>
            <a:spLocks noGrp="1"/>
          </p:cNvSpPr>
          <p:nvPr>
            <p:ph idx="1"/>
          </p:nvPr>
        </p:nvSpPr>
        <p:spPr>
          <a:xfrm>
            <a:off x="184150" y="569913"/>
            <a:ext cx="9720263" cy="6840537"/>
          </a:xfrm>
        </p:spPr>
        <p:txBody>
          <a:bodyPr/>
          <a:lstStyle/>
          <a:p>
            <a:r>
              <a:rPr lang="cs-CZ" sz="2400" b="1" smtClean="0"/>
              <a:t>Afrika, Amerika, Austrálie</a:t>
            </a:r>
            <a:endParaRPr lang="cs-CZ" sz="2400" smtClean="0"/>
          </a:p>
          <a:p>
            <a:r>
              <a:rPr lang="cs-CZ" sz="2400" b="1" smtClean="0"/>
              <a:t>Velké plochy travin, křoviny, řídký les</a:t>
            </a:r>
            <a:endParaRPr lang="cs-CZ" sz="2400" smtClean="0"/>
          </a:p>
          <a:p>
            <a:r>
              <a:rPr lang="cs-CZ" sz="2400" b="1" smtClean="0"/>
              <a:t>Vypalování – půda bohatá na humus</a:t>
            </a:r>
            <a:endParaRPr lang="cs-CZ" sz="2400" smtClean="0"/>
          </a:p>
          <a:p>
            <a:r>
              <a:rPr lang="cs-CZ" sz="2400" b="1" smtClean="0"/>
              <a:t>Období dešťů a sucha</a:t>
            </a:r>
            <a:endParaRPr lang="cs-CZ" sz="2400" smtClean="0"/>
          </a:p>
          <a:p>
            <a:r>
              <a:rPr lang="cs-CZ" sz="2400" b="1" smtClean="0"/>
              <a:t>Živ. : Sloni, nosorožci, antilopy, zebry,</a:t>
            </a:r>
          </a:p>
          <a:p>
            <a:pPr>
              <a:buFont typeface="Arial" charset="0"/>
              <a:buNone/>
            </a:pPr>
            <a:r>
              <a:rPr lang="cs-CZ" sz="2400" b="1" smtClean="0"/>
              <a:t>               lvi, hyeny, gazely</a:t>
            </a:r>
            <a:endParaRPr lang="cs-CZ" sz="2400" smtClean="0"/>
          </a:p>
          <a:p>
            <a:pPr>
              <a:buFont typeface="Arial" charset="0"/>
              <a:buNone/>
            </a:pPr>
            <a:endParaRPr lang="cs-CZ" smtClean="0"/>
          </a:p>
        </p:txBody>
      </p:sp>
      <p:pic>
        <p:nvPicPr>
          <p:cNvPr id="17412" name="Picture 7" descr="C:\Users\ANNA\Desktop\800px-Zebras,_Serengeti_savana_plains,_Tanzania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4150" y="3233738"/>
            <a:ext cx="7815263" cy="417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3" name="Picture 8" descr="C:\Users\ANNA\Desktop\Giraffe_Ithala_KZN_South_Africa_Luca_Galuzzi_2004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943600" y="354013"/>
            <a:ext cx="3960813" cy="3311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Nadpis 1"/>
          <p:cNvSpPr>
            <a:spLocks noGrp="1"/>
          </p:cNvSpPr>
          <p:nvPr>
            <p:ph type="title"/>
          </p:nvPr>
        </p:nvSpPr>
        <p:spPr>
          <a:xfrm>
            <a:off x="508000" y="209550"/>
            <a:ext cx="6156325" cy="647700"/>
          </a:xfrm>
        </p:spPr>
        <p:txBody>
          <a:bodyPr/>
          <a:lstStyle/>
          <a:p>
            <a:r>
              <a:rPr lang="cs-CZ" sz="3200" b="1" smtClean="0"/>
              <a:t>Tropické deštné pralesy (džungle)</a:t>
            </a:r>
            <a:r>
              <a:rPr lang="cs-CZ" sz="3200" smtClean="0"/>
              <a:t/>
            </a:r>
            <a:br>
              <a:rPr lang="cs-CZ" sz="3200" smtClean="0"/>
            </a:br>
            <a:endParaRPr lang="cs-CZ" sz="3200" smtClean="0"/>
          </a:p>
        </p:txBody>
      </p:sp>
      <p:sp>
        <p:nvSpPr>
          <p:cNvPr id="18435" name="Zástupný symbol pro obsah 2"/>
          <p:cNvSpPr>
            <a:spLocks noGrp="1"/>
          </p:cNvSpPr>
          <p:nvPr>
            <p:ph idx="1"/>
          </p:nvPr>
        </p:nvSpPr>
        <p:spPr>
          <a:xfrm>
            <a:off x="111125" y="641350"/>
            <a:ext cx="9864725" cy="6624638"/>
          </a:xfrm>
        </p:spPr>
        <p:txBody>
          <a:bodyPr/>
          <a:lstStyle/>
          <a:p>
            <a:r>
              <a:rPr lang="cs-CZ" sz="2400" b="1" smtClean="0"/>
              <a:t>V oblasti rovníku, původně 8% souše</a:t>
            </a:r>
            <a:endParaRPr lang="cs-CZ" sz="2400" smtClean="0"/>
          </a:p>
          <a:p>
            <a:r>
              <a:rPr lang="cs-CZ" sz="2400" b="1" smtClean="0"/>
              <a:t>Vysoký objem ročních srážek, vysoká vlhkost vzduchu</a:t>
            </a:r>
            <a:endParaRPr lang="cs-CZ" sz="2400" smtClean="0"/>
          </a:p>
          <a:p>
            <a:r>
              <a:rPr lang="cs-CZ" sz="2400" b="1" smtClean="0"/>
              <a:t>Průměrná roční teplota 25 – 27</a:t>
            </a:r>
            <a:r>
              <a:rPr lang="cs-CZ" sz="2400" b="1" baseline="30000" smtClean="0"/>
              <a:t>o</a:t>
            </a:r>
            <a:r>
              <a:rPr lang="cs-CZ" sz="2400" b="1" smtClean="0"/>
              <a:t>C</a:t>
            </a:r>
            <a:endParaRPr lang="cs-CZ" sz="2400" smtClean="0"/>
          </a:p>
          <a:p>
            <a:r>
              <a:rPr lang="cs-CZ" sz="2400" b="1" smtClean="0"/>
              <a:t>Rost.:vzácné dřeviny, liany, epifyty</a:t>
            </a:r>
            <a:endParaRPr lang="cs-CZ" sz="2400" smtClean="0"/>
          </a:p>
          <a:p>
            <a:r>
              <a:rPr lang="cs-CZ" sz="2400" b="1" smtClean="0"/>
              <a:t>Živ.:hmyz, papoušci, opice, kolibříci</a:t>
            </a:r>
            <a:endParaRPr lang="cs-CZ" sz="2400" smtClean="0"/>
          </a:p>
          <a:p>
            <a:r>
              <a:rPr lang="cs-CZ" sz="2400" b="1" smtClean="0"/>
              <a:t>Význam : stabilizují životní prostředí </a:t>
            </a:r>
          </a:p>
          <a:p>
            <a:pPr>
              <a:buFont typeface="Arial" charset="0"/>
              <a:buNone/>
            </a:pPr>
            <a:r>
              <a:rPr lang="cs-CZ" sz="2400" b="1" smtClean="0"/>
              <a:t>na Zemi, plíce světa, zdroj genofondu.</a:t>
            </a:r>
            <a:endParaRPr lang="cs-CZ" sz="2400" smtClean="0"/>
          </a:p>
          <a:p>
            <a:endParaRPr lang="cs-CZ" smtClean="0"/>
          </a:p>
        </p:txBody>
      </p:sp>
      <p:pic>
        <p:nvPicPr>
          <p:cNvPr id="18436" name="Picture 1" descr="C:\Users\ANNA\Desktop\Rainforest_Fatu_Hiva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24463" y="2514600"/>
            <a:ext cx="4824412" cy="4967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7" name="Picture 2" descr="C:\Users\ANNA\Desktop\Rio_Madre_de_Dios,_Peru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5588" y="3810000"/>
            <a:ext cx="4679950" cy="3625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8" name="Picture 7" descr="C:\Users\ANNA\Desktop\591px-Male_silverback_Gorilla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600950" y="280988"/>
            <a:ext cx="2446338" cy="2879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6375400" cy="785813"/>
          </a:xfrm>
        </p:spPr>
        <p:txBody>
          <a:bodyPr/>
          <a:lstStyle/>
          <a:p>
            <a:r>
              <a:rPr lang="cs-CZ" sz="3600" b="1" smtClean="0"/>
              <a:t>Tropické pouště a polopouště</a:t>
            </a:r>
            <a:endParaRPr lang="cs-CZ" sz="3600" smtClean="0"/>
          </a:p>
        </p:txBody>
      </p:sp>
      <p:sp>
        <p:nvSpPr>
          <p:cNvPr id="19459" name="Zástupný symbol pro obsah 2"/>
          <p:cNvSpPr>
            <a:spLocks noGrp="1"/>
          </p:cNvSpPr>
          <p:nvPr>
            <p:ph idx="1"/>
          </p:nvPr>
        </p:nvSpPr>
        <p:spPr>
          <a:xfrm>
            <a:off x="184150" y="857250"/>
            <a:ext cx="9467850" cy="5949950"/>
          </a:xfrm>
        </p:spPr>
        <p:txBody>
          <a:bodyPr/>
          <a:lstStyle/>
          <a:p>
            <a:r>
              <a:rPr lang="cs-CZ" sz="2800" b="1" dirty="0" smtClean="0"/>
              <a:t>11 měsíců v roce beze srážek</a:t>
            </a:r>
            <a:endParaRPr lang="cs-CZ" sz="2800" dirty="0" smtClean="0"/>
          </a:p>
          <a:p>
            <a:r>
              <a:rPr lang="cs-CZ" sz="2800" b="1" dirty="0" smtClean="0"/>
              <a:t>velké rozdíly teplot mezi dnem a nocí</a:t>
            </a:r>
            <a:endParaRPr lang="cs-CZ" sz="2800" dirty="0" smtClean="0"/>
          </a:p>
          <a:p>
            <a:r>
              <a:rPr lang="cs-CZ" sz="2800" b="1" dirty="0" smtClean="0"/>
              <a:t>20% rozlohy souše</a:t>
            </a:r>
            <a:endParaRPr lang="cs-CZ" sz="2800" dirty="0" smtClean="0"/>
          </a:p>
          <a:p>
            <a:r>
              <a:rPr lang="cs-CZ" sz="2800" b="1" dirty="0" smtClean="0"/>
              <a:t>Afrika, Arábie, Mexiko, Jižní Amerika, Austrálie</a:t>
            </a:r>
            <a:endParaRPr lang="cs-CZ" sz="2800" dirty="0" smtClean="0"/>
          </a:p>
          <a:p>
            <a:r>
              <a:rPr lang="cs-CZ" sz="2800" b="1" dirty="0" err="1" smtClean="0"/>
              <a:t>Rost</a:t>
            </a:r>
            <a:r>
              <a:rPr lang="cs-CZ" sz="2800" b="1" dirty="0" smtClean="0"/>
              <a:t>. </a:t>
            </a:r>
            <a:r>
              <a:rPr lang="cs-CZ" sz="2800" b="1" dirty="0" smtClean="0"/>
              <a:t>kaktusy</a:t>
            </a:r>
            <a:r>
              <a:rPr lang="cs-CZ" sz="2800" b="1" dirty="0" smtClean="0"/>
              <a:t>, sukulenty (tučnolisté)</a:t>
            </a:r>
            <a:endParaRPr lang="cs-CZ" sz="2800" dirty="0" smtClean="0"/>
          </a:p>
          <a:p>
            <a:endParaRPr lang="cs-CZ" dirty="0" smtClean="0"/>
          </a:p>
        </p:txBody>
      </p:sp>
      <p:pic>
        <p:nvPicPr>
          <p:cNvPr id="19460" name="Picture 7" descr="C:\Users\ANNA\Desktop\800px-Sonora_Desert_2007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864100" y="3378200"/>
            <a:ext cx="5295900" cy="42783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1" name="Picture 8" descr="C:\Users\ANNA\Desktop\800px-Baobabs_Avenue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4150" y="3810000"/>
            <a:ext cx="4648200" cy="348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2" name="Picture 9" descr="C:\Users\ANNA\Desktop\800px-Kaktus1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735763" y="138113"/>
            <a:ext cx="3213100" cy="2155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Nadpis 1"/>
          <p:cNvSpPr>
            <a:spLocks noGrp="1"/>
          </p:cNvSpPr>
          <p:nvPr>
            <p:ph type="title"/>
          </p:nvPr>
        </p:nvSpPr>
        <p:spPr>
          <a:xfrm>
            <a:off x="508000" y="-150813"/>
            <a:ext cx="9144000" cy="1368426"/>
          </a:xfrm>
        </p:spPr>
        <p:txBody>
          <a:bodyPr/>
          <a:lstStyle/>
          <a:p>
            <a:r>
              <a:rPr lang="cs-CZ" b="1" smtClean="0"/>
              <a:t>Biodiverzita</a:t>
            </a:r>
            <a:r>
              <a:rPr lang="cs-CZ" smtClean="0"/>
              <a:t> - </a:t>
            </a:r>
            <a:r>
              <a:rPr lang="cs-CZ" b="1" smtClean="0"/>
              <a:t>biologická diverzita</a:t>
            </a:r>
            <a:r>
              <a:rPr lang="cs-CZ" smtClean="0"/>
              <a:t> </a:t>
            </a:r>
          </a:p>
        </p:txBody>
      </p:sp>
      <p:sp>
        <p:nvSpPr>
          <p:cNvPr id="20483" name="Zástupný symbol pro obsah 2"/>
          <p:cNvSpPr>
            <a:spLocks noGrp="1"/>
          </p:cNvSpPr>
          <p:nvPr>
            <p:ph idx="1"/>
          </p:nvPr>
        </p:nvSpPr>
        <p:spPr>
          <a:xfrm>
            <a:off x="0" y="1073150"/>
            <a:ext cx="10409238" cy="5734050"/>
          </a:xfrm>
        </p:spPr>
        <p:txBody>
          <a:bodyPr/>
          <a:lstStyle/>
          <a:p>
            <a:r>
              <a:rPr lang="cs-CZ" sz="2800" smtClean="0"/>
              <a:t>znamená rozmanitost života v přírodě.</a:t>
            </a:r>
          </a:p>
          <a:p>
            <a:r>
              <a:rPr lang="cs-CZ" sz="2800" smtClean="0"/>
              <a:t>Rozlišujeme tři úrovně biodiverzity:</a:t>
            </a:r>
          </a:p>
          <a:p>
            <a:r>
              <a:rPr lang="cs-CZ" sz="2800" b="1" smtClean="0"/>
              <a:t>Genetickou </a:t>
            </a:r>
            <a:r>
              <a:rPr lang="cs-CZ" sz="2800" smtClean="0"/>
              <a:t>(genová variabilita v rámci populace nebo celého druhu</a:t>
            </a:r>
          </a:p>
          <a:p>
            <a:r>
              <a:rPr lang="cs-CZ" sz="2800" b="1" smtClean="0"/>
              <a:t>Druhovou</a:t>
            </a:r>
          </a:p>
          <a:p>
            <a:pPr>
              <a:buFont typeface="Arial" charset="0"/>
              <a:buNone/>
            </a:pPr>
            <a:r>
              <a:rPr lang="cs-CZ" sz="2800" smtClean="0"/>
              <a:t>    (rozmanitost</a:t>
            </a:r>
          </a:p>
          <a:p>
            <a:pPr>
              <a:buFont typeface="Arial" charset="0"/>
              <a:buNone/>
            </a:pPr>
            <a:r>
              <a:rPr lang="cs-CZ" sz="2800" smtClean="0"/>
              <a:t>    na úrovni druhů).</a:t>
            </a:r>
          </a:p>
          <a:p>
            <a:r>
              <a:rPr lang="cs-CZ" sz="2800" b="1" smtClean="0"/>
              <a:t>Ekosystémovou</a:t>
            </a:r>
            <a:r>
              <a:rPr lang="cs-CZ" sz="2800" smtClean="0"/>
              <a:t> </a:t>
            </a:r>
          </a:p>
          <a:p>
            <a:pPr>
              <a:buFont typeface="Arial" charset="0"/>
              <a:buNone/>
            </a:pPr>
            <a:r>
              <a:rPr lang="cs-CZ" sz="2800" smtClean="0"/>
              <a:t>    (rozmanitost </a:t>
            </a:r>
          </a:p>
          <a:p>
            <a:pPr>
              <a:buFont typeface="Arial" charset="0"/>
              <a:buNone/>
            </a:pPr>
            <a:r>
              <a:rPr lang="cs-CZ" sz="2800" smtClean="0"/>
              <a:t>    na úrovni </a:t>
            </a:r>
          </a:p>
          <a:p>
            <a:pPr>
              <a:buFont typeface="Arial" charset="0"/>
              <a:buNone/>
            </a:pPr>
            <a:r>
              <a:rPr lang="cs-CZ" sz="2800" smtClean="0"/>
              <a:t>    společenstev </a:t>
            </a:r>
          </a:p>
          <a:p>
            <a:pPr>
              <a:buFont typeface="Arial" charset="0"/>
              <a:buNone/>
            </a:pPr>
            <a:r>
              <a:rPr lang="cs-CZ" sz="2800" smtClean="0"/>
              <a:t>    a ekosystémů).</a:t>
            </a:r>
          </a:p>
          <a:p>
            <a:endParaRPr lang="cs-CZ" sz="2800" smtClean="0"/>
          </a:p>
        </p:txBody>
      </p:sp>
      <p:pic>
        <p:nvPicPr>
          <p:cNvPr id="20484" name="Picture 5" descr="C:\Users\ANNA\Desktop\800px-48-EastTimor-Dive1_Behau_Village_19_(Emperor_Angelfish_Juvenile)-APiazza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92438" y="2730500"/>
            <a:ext cx="7056437" cy="4679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Nadpis 5"/>
          <p:cNvSpPr>
            <a:spLocks noGrp="1"/>
          </p:cNvSpPr>
          <p:nvPr>
            <p:ph type="title"/>
          </p:nvPr>
        </p:nvSpPr>
        <p:spPr>
          <a:xfrm>
            <a:off x="508000" y="138113"/>
            <a:ext cx="9144000" cy="935037"/>
          </a:xfrm>
        </p:spPr>
        <p:txBody>
          <a:bodyPr/>
          <a:lstStyle/>
          <a:p>
            <a:r>
              <a:rPr lang="cs-CZ" sz="3600" b="1" smtClean="0">
                <a:solidFill>
                  <a:srgbClr val="FF0000"/>
                </a:solidFill>
              </a:rPr>
              <a:t>Ohrožené ekosystémy</a:t>
            </a:r>
          </a:p>
        </p:txBody>
      </p:sp>
      <p:sp>
        <p:nvSpPr>
          <p:cNvPr id="21507" name="Zástupný symbol pro obsah 6"/>
          <p:cNvSpPr>
            <a:spLocks noGrp="1"/>
          </p:cNvSpPr>
          <p:nvPr>
            <p:ph idx="1"/>
          </p:nvPr>
        </p:nvSpPr>
        <p:spPr>
          <a:xfrm>
            <a:off x="508000" y="1001713"/>
            <a:ext cx="9467850" cy="5805487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cs-CZ" sz="2800" b="1" smtClean="0"/>
              <a:t>Nejvíce ohroženými ekosystémy jsou :</a:t>
            </a:r>
          </a:p>
          <a:p>
            <a:r>
              <a:rPr lang="cs-CZ" sz="2800" b="1" smtClean="0"/>
              <a:t>sladkovodní mokřady</a:t>
            </a:r>
          </a:p>
          <a:p>
            <a:r>
              <a:rPr lang="cs-CZ" sz="2800" b="1" smtClean="0"/>
              <a:t> trvale zaledněné oblasti moří</a:t>
            </a:r>
          </a:p>
          <a:p>
            <a:r>
              <a:rPr lang="cs-CZ" sz="2800" b="1" smtClean="0"/>
              <a:t>slané pobřežní přílivové oblasti</a:t>
            </a:r>
          </a:p>
          <a:p>
            <a:r>
              <a:rPr lang="cs-CZ" sz="2800" b="1" smtClean="0"/>
              <a:t> korálové útesy a mělké šelfové útesy.</a:t>
            </a:r>
          </a:p>
          <a:p>
            <a:pPr>
              <a:buFont typeface="Arial" charset="0"/>
              <a:buNone/>
            </a:pPr>
            <a:endParaRPr lang="cs-CZ" sz="2800" smtClean="0"/>
          </a:p>
          <a:p>
            <a:pPr>
              <a:buFont typeface="Arial" charset="0"/>
              <a:buNone/>
            </a:pPr>
            <a:r>
              <a:rPr lang="cs-CZ" sz="2800" b="1" smtClean="0"/>
              <a:t>Existuje pět hlavních příčin stávajících negativních trendů :</a:t>
            </a:r>
          </a:p>
          <a:p>
            <a:pPr>
              <a:buFontTx/>
              <a:buChar char="-"/>
            </a:pPr>
            <a:r>
              <a:rPr lang="cs-CZ" sz="2800" b="1" smtClean="0"/>
              <a:t> náhlé změny podmínek přírodních stanovišť</a:t>
            </a:r>
          </a:p>
          <a:p>
            <a:pPr>
              <a:buFontTx/>
              <a:buChar char="-"/>
            </a:pPr>
            <a:r>
              <a:rPr lang="cs-CZ" sz="2800" b="1" smtClean="0"/>
              <a:t> intenzivní využívání přírodních zdrojů</a:t>
            </a:r>
          </a:p>
          <a:p>
            <a:pPr>
              <a:buFontTx/>
              <a:buChar char="-"/>
            </a:pPr>
            <a:r>
              <a:rPr lang="cs-CZ" sz="2800" b="1" smtClean="0"/>
              <a:t> znečištění prostředí</a:t>
            </a:r>
          </a:p>
          <a:p>
            <a:pPr>
              <a:buFontTx/>
              <a:buChar char="-"/>
            </a:pPr>
            <a:r>
              <a:rPr lang="cs-CZ" sz="2800" b="1" smtClean="0"/>
              <a:t> negativní vliv invazních druhů rostlin a živočichů</a:t>
            </a:r>
          </a:p>
          <a:p>
            <a:pPr>
              <a:buFontTx/>
              <a:buChar char="-"/>
            </a:pPr>
            <a:r>
              <a:rPr lang="cs-CZ" sz="2800" b="1" smtClean="0"/>
              <a:t> klimatické změny.</a:t>
            </a:r>
          </a:p>
          <a:p>
            <a:endParaRPr lang="cs-CZ" sz="280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TextovéPole 4"/>
          <p:cNvSpPr txBox="1">
            <a:spLocks noChangeArrowheads="1"/>
          </p:cNvSpPr>
          <p:nvPr/>
        </p:nvSpPr>
        <p:spPr bwMode="auto">
          <a:xfrm>
            <a:off x="471488" y="425450"/>
            <a:ext cx="9936162" cy="7245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342900" indent="-342900"/>
            <a:r>
              <a:rPr lang="cs-CZ" sz="1600">
                <a:solidFill>
                  <a:srgbClr val="000000"/>
                </a:solidFill>
                <a:latin typeface="Calibri" pitchFamily="34" charset="0"/>
              </a:rPr>
              <a:t>ZDROJE:</a:t>
            </a:r>
          </a:p>
          <a:p>
            <a:pPr marL="342900" indent="-342900"/>
            <a:r>
              <a:rPr lang="cs-CZ" sz="1200" u="sng">
                <a:solidFill>
                  <a:schemeClr val="hlink"/>
                </a:solidFill>
                <a:latin typeface="Calibri" pitchFamily="34" charset="0"/>
              </a:rPr>
              <a:t>http://cs.wikipedia.org/wiki/Soubor:CradleMountain.jpg</a:t>
            </a:r>
          </a:p>
          <a:p>
            <a:pPr marL="342900" indent="-342900"/>
            <a:r>
              <a:rPr lang="cs-CZ" sz="1200" u="sng">
                <a:solidFill>
                  <a:schemeClr val="hlink"/>
                </a:solidFill>
                <a:latin typeface="Calibri" pitchFamily="34" charset="0"/>
              </a:rPr>
              <a:t>http://cs.wikipedia.org/wiki/Soubor:Alsace_Vineyard.jpg</a:t>
            </a:r>
          </a:p>
          <a:p>
            <a:pPr marL="342900" indent="-342900"/>
            <a:r>
              <a:rPr lang="cs-CZ" sz="1200" u="sng">
                <a:solidFill>
                  <a:schemeClr val="hlink"/>
                </a:solidFill>
                <a:latin typeface="Calibri" pitchFamily="34" charset="0"/>
                <a:hlinkClick r:id="rId2"/>
              </a:rPr>
              <a:t>http://cs.wikipedia.org/wiki/Soubor:Forest_on_San_Juan_Island.jpg</a:t>
            </a:r>
            <a:endParaRPr lang="cs-CZ" sz="1200" u="sng">
              <a:solidFill>
                <a:schemeClr val="hlink"/>
              </a:solidFill>
              <a:latin typeface="Calibri" pitchFamily="34" charset="0"/>
            </a:endParaRPr>
          </a:p>
          <a:p>
            <a:pPr marL="342900" indent="-342900"/>
            <a:r>
              <a:rPr lang="cs-CZ" sz="1200" u="sng">
                <a:solidFill>
                  <a:schemeClr val="hlink"/>
                </a:solidFill>
                <a:latin typeface="Calibri" pitchFamily="34" charset="0"/>
                <a:hlinkClick r:id="rId3"/>
              </a:rPr>
              <a:t>http://cs.wikipedia.org/wiki/Soubor:%C4%8Cern%C3%A9_jezero_zab%C3%ADran%C3%A9_z_karov%C3%A9_st%C4%9Bny.JPG</a:t>
            </a:r>
            <a:endParaRPr lang="cs-CZ" sz="1200" u="sng">
              <a:solidFill>
                <a:schemeClr val="hlink"/>
              </a:solidFill>
              <a:latin typeface="Calibri" pitchFamily="34" charset="0"/>
            </a:endParaRPr>
          </a:p>
          <a:p>
            <a:pPr marL="342900" indent="-342900"/>
            <a:r>
              <a:rPr lang="cs-CZ" sz="1200" u="sng">
                <a:solidFill>
                  <a:schemeClr val="hlink"/>
                </a:solidFill>
                <a:latin typeface="Calibri" pitchFamily="34" charset="0"/>
                <a:hlinkClick r:id="rId4"/>
              </a:rPr>
              <a:t>http://cs.wikipedia.org/wiki/Soubor:Gerlachovsky_stit_from_Velicka_dolina.jpg</a:t>
            </a:r>
            <a:endParaRPr lang="cs-CZ" sz="1200" u="sng">
              <a:solidFill>
                <a:schemeClr val="hlink"/>
              </a:solidFill>
              <a:latin typeface="Calibri" pitchFamily="34" charset="0"/>
            </a:endParaRPr>
          </a:p>
          <a:p>
            <a:pPr marL="342900" indent="-342900"/>
            <a:r>
              <a:rPr lang="cs-CZ" sz="1200" u="sng">
                <a:solidFill>
                  <a:schemeClr val="hlink"/>
                </a:solidFill>
                <a:latin typeface="Calibri" pitchFamily="34" charset="0"/>
                <a:hlinkClick r:id="rId5"/>
              </a:rPr>
              <a:t>http://pl.wikipedia.org/wiki/Plik:Vegetation-no-legend.PNG</a:t>
            </a:r>
            <a:endParaRPr lang="cs-CZ" sz="1200" u="sng">
              <a:solidFill>
                <a:schemeClr val="hlink"/>
              </a:solidFill>
              <a:latin typeface="Calibri" pitchFamily="34" charset="0"/>
            </a:endParaRPr>
          </a:p>
          <a:p>
            <a:pPr marL="342900" indent="-342900"/>
            <a:r>
              <a:rPr lang="cs-CZ" sz="1200" u="sng">
                <a:solidFill>
                  <a:schemeClr val="hlink"/>
                </a:solidFill>
                <a:latin typeface="Calibri" pitchFamily="34" charset="0"/>
                <a:hlinkClick r:id="rId6"/>
              </a:rPr>
              <a:t>http://cs.wikipedia.org/wiki/Soubor:Emperor_penguin.jpg</a:t>
            </a:r>
            <a:endParaRPr lang="cs-CZ" sz="1200" u="sng">
              <a:solidFill>
                <a:schemeClr val="hlink"/>
              </a:solidFill>
              <a:latin typeface="Calibri" pitchFamily="34" charset="0"/>
            </a:endParaRPr>
          </a:p>
          <a:p>
            <a:pPr marL="342900" indent="-342900"/>
            <a:r>
              <a:rPr lang="cs-CZ" sz="1200" u="sng">
                <a:solidFill>
                  <a:schemeClr val="hlink"/>
                </a:solidFill>
                <a:latin typeface="Calibri" pitchFamily="34" charset="0"/>
                <a:hlinkClick r:id="rId7"/>
              </a:rPr>
              <a:t>http://cs.wikipedia.org/wiki/Soubor:Grosser_Aletschgletscher_2342.jpg</a:t>
            </a:r>
            <a:endParaRPr lang="cs-CZ" sz="1200" u="sng">
              <a:solidFill>
                <a:schemeClr val="hlink"/>
              </a:solidFill>
              <a:latin typeface="Calibri" pitchFamily="34" charset="0"/>
            </a:endParaRPr>
          </a:p>
          <a:p>
            <a:pPr marL="342900" indent="-342900"/>
            <a:r>
              <a:rPr lang="cs-CZ" sz="1200" u="sng">
                <a:solidFill>
                  <a:schemeClr val="hlink"/>
                </a:solidFill>
                <a:latin typeface="Calibri" pitchFamily="34" charset="0"/>
                <a:hlinkClick r:id="rId8"/>
              </a:rPr>
              <a:t>http://commons.wikimedia.org/wiki/File:Greenland-sydkap_hg.jpg</a:t>
            </a:r>
            <a:endParaRPr lang="cs-CZ" sz="1200" u="sng">
              <a:solidFill>
                <a:schemeClr val="hlink"/>
              </a:solidFill>
              <a:latin typeface="Calibri" pitchFamily="34" charset="0"/>
            </a:endParaRPr>
          </a:p>
          <a:p>
            <a:pPr marL="342900" indent="-342900"/>
            <a:r>
              <a:rPr lang="cs-CZ" sz="1200" u="sng">
                <a:solidFill>
                  <a:schemeClr val="hlink"/>
                </a:solidFill>
                <a:latin typeface="Calibri" pitchFamily="34" charset="0"/>
                <a:hlinkClick r:id="rId9"/>
              </a:rPr>
              <a:t>http://cs.wikipedia.org/wiki/Soubor:Vasyugan.jpg</a:t>
            </a:r>
            <a:endParaRPr lang="cs-CZ" sz="1200" u="sng">
              <a:solidFill>
                <a:schemeClr val="hlink"/>
              </a:solidFill>
              <a:latin typeface="Calibri" pitchFamily="34" charset="0"/>
            </a:endParaRPr>
          </a:p>
          <a:p>
            <a:pPr marL="342900" indent="-342900"/>
            <a:r>
              <a:rPr lang="cs-CZ" sz="1200" u="sng">
                <a:solidFill>
                  <a:schemeClr val="hlink"/>
                </a:solidFill>
                <a:latin typeface="Calibri" pitchFamily="34" charset="0"/>
                <a:hlinkClick r:id="rId10"/>
              </a:rPr>
              <a:t>http://commons.wikimedia.org/wiki/File:Listnat%C3%A9_lesy.JPG</a:t>
            </a:r>
            <a:endParaRPr lang="cs-CZ" sz="1200" u="sng">
              <a:solidFill>
                <a:schemeClr val="hlink"/>
              </a:solidFill>
              <a:latin typeface="Calibri" pitchFamily="34" charset="0"/>
            </a:endParaRPr>
          </a:p>
          <a:p>
            <a:pPr marL="342900" indent="-342900"/>
            <a:r>
              <a:rPr lang="cs-CZ" sz="1200" u="sng">
                <a:solidFill>
                  <a:schemeClr val="hlink"/>
                </a:solidFill>
                <a:latin typeface="Calibri" pitchFamily="34" charset="0"/>
                <a:hlinkClick r:id="rId11"/>
              </a:rPr>
              <a:t>http://commons.wikimedia.org/wiki/File:Palkovick%C3%A9_h%C5%AFrky,_Ostru%C5%B</a:t>
            </a:r>
          </a:p>
          <a:p>
            <a:pPr marL="342900" indent="-342900"/>
            <a:r>
              <a:rPr lang="cs-CZ" sz="1200" u="sng">
                <a:solidFill>
                  <a:schemeClr val="hlink"/>
                </a:solidFill>
                <a:latin typeface="Calibri" pitchFamily="34" charset="0"/>
                <a:hlinkClick r:id="rId12"/>
              </a:rPr>
              <a:t>http://cs.wikipedia.org/wiki/Soubor:Steppe_of_western_Kazakhstan_in_the_early_spring.jpgEina,_les.jpg</a:t>
            </a:r>
            <a:endParaRPr lang="cs-CZ" sz="1200" u="sng">
              <a:solidFill>
                <a:schemeClr val="hlink"/>
              </a:solidFill>
              <a:latin typeface="Calibri" pitchFamily="34" charset="0"/>
            </a:endParaRPr>
          </a:p>
          <a:p>
            <a:pPr marL="342900" indent="-342900"/>
            <a:r>
              <a:rPr lang="cs-CZ" sz="1200" u="sng">
                <a:solidFill>
                  <a:schemeClr val="hlink"/>
                </a:solidFill>
                <a:latin typeface="Calibri" pitchFamily="34" charset="0"/>
                <a:hlinkClick r:id="rId13"/>
              </a:rPr>
              <a:t>http://cs.wikipedia.org/wiki/Soubor:Simpson_Park.jpg</a:t>
            </a:r>
            <a:endParaRPr lang="cs-CZ" sz="1200" u="sng">
              <a:solidFill>
                <a:schemeClr val="hlink"/>
              </a:solidFill>
              <a:latin typeface="Calibri" pitchFamily="34" charset="0"/>
            </a:endParaRPr>
          </a:p>
          <a:p>
            <a:pPr marL="342900" indent="-342900"/>
            <a:r>
              <a:rPr lang="cs-CZ" sz="1200" u="sng">
                <a:solidFill>
                  <a:schemeClr val="hlink"/>
                </a:solidFill>
                <a:latin typeface="Calibri" pitchFamily="34" charset="0"/>
                <a:hlinkClick r:id="rId14"/>
              </a:rPr>
              <a:t>http://cs.wikipedia.org/wiki/Soubor:Bureau_of_Land_Management_horses.jpg</a:t>
            </a:r>
            <a:endParaRPr lang="cs-CZ" sz="1200" u="sng">
              <a:solidFill>
                <a:schemeClr val="hlink"/>
              </a:solidFill>
              <a:latin typeface="Calibri" pitchFamily="34" charset="0"/>
            </a:endParaRPr>
          </a:p>
          <a:p>
            <a:pPr marL="342900" indent="-342900"/>
            <a:r>
              <a:rPr lang="cs-CZ" sz="1200" u="sng">
                <a:solidFill>
                  <a:schemeClr val="hlink"/>
                </a:solidFill>
                <a:latin typeface="Calibri" pitchFamily="34" charset="0"/>
                <a:hlinkClick r:id="rId15"/>
              </a:rPr>
              <a:t>http://commons.wikimedia.org/wiki/File:Zebras,_Serengeti_savana_plains,_Tanzania.jpg</a:t>
            </a:r>
            <a:endParaRPr lang="cs-CZ" sz="1200" u="sng">
              <a:solidFill>
                <a:schemeClr val="hlink"/>
              </a:solidFill>
              <a:latin typeface="Calibri" pitchFamily="34" charset="0"/>
            </a:endParaRPr>
          </a:p>
          <a:p>
            <a:pPr marL="342900" indent="-342900"/>
            <a:r>
              <a:rPr lang="cs-CZ" sz="1200" u="sng">
                <a:solidFill>
                  <a:schemeClr val="hlink"/>
                </a:solidFill>
                <a:latin typeface="Calibri" pitchFamily="34" charset="0"/>
                <a:hlinkClick r:id="rId16"/>
              </a:rPr>
              <a:t>http://upload.wikimedia.org/wikipedia/commons/0/02/Giraffe_Ithala_KZN_South_Africa_Luca_Galuzzi_2004.JPG</a:t>
            </a:r>
            <a:endParaRPr lang="cs-CZ" sz="1200" u="sng">
              <a:solidFill>
                <a:schemeClr val="hlink"/>
              </a:solidFill>
              <a:latin typeface="Calibri" pitchFamily="34" charset="0"/>
            </a:endParaRPr>
          </a:p>
          <a:p>
            <a:pPr marL="342900" indent="-342900"/>
            <a:r>
              <a:rPr lang="cs-CZ" sz="1200" u="sng">
                <a:solidFill>
                  <a:schemeClr val="hlink"/>
                </a:solidFill>
                <a:latin typeface="Calibri" pitchFamily="34" charset="0"/>
              </a:rPr>
              <a:t>http://commons.wikimedia.org/wiki/File:Kaktus1.jpg</a:t>
            </a:r>
          </a:p>
          <a:p>
            <a:pPr marL="342900" indent="-342900"/>
            <a:r>
              <a:rPr lang="cs-CZ" sz="1200" u="sng">
                <a:solidFill>
                  <a:schemeClr val="hlink"/>
                </a:solidFill>
                <a:latin typeface="Calibri" pitchFamily="34" charset="0"/>
                <a:hlinkClick r:id="rId17"/>
              </a:rPr>
              <a:t>http://cs.wikipedia.org/wiki/Soubor:Rainforest_Fatu_Hiva.jpg</a:t>
            </a:r>
            <a:endParaRPr lang="cs-CZ" sz="1200" u="sng">
              <a:solidFill>
                <a:schemeClr val="hlink"/>
              </a:solidFill>
              <a:latin typeface="Calibri" pitchFamily="34" charset="0"/>
            </a:endParaRPr>
          </a:p>
          <a:p>
            <a:pPr marL="342900" indent="-342900"/>
            <a:r>
              <a:rPr lang="cs-CZ" sz="1200" u="sng">
                <a:solidFill>
                  <a:schemeClr val="hlink"/>
                </a:solidFill>
                <a:latin typeface="Calibri" pitchFamily="34" charset="0"/>
                <a:hlinkClick r:id="rId18"/>
              </a:rPr>
              <a:t>http://cs.wikipedia.org/wiki/Soubor:Rio_Madre_de_Dios,_Peru.JPG</a:t>
            </a:r>
            <a:endParaRPr lang="cs-CZ" sz="1200" u="sng">
              <a:solidFill>
                <a:schemeClr val="hlink"/>
              </a:solidFill>
              <a:latin typeface="Calibri" pitchFamily="34" charset="0"/>
            </a:endParaRPr>
          </a:p>
          <a:p>
            <a:pPr marL="342900" indent="-342900"/>
            <a:r>
              <a:rPr lang="cs-CZ" sz="1200" u="sng">
                <a:solidFill>
                  <a:schemeClr val="hlink"/>
                </a:solidFill>
                <a:latin typeface="Calibri" pitchFamily="34" charset="0"/>
                <a:hlinkClick r:id="rId19"/>
              </a:rPr>
              <a:t>http://cs.wikipedia.org/wiki/Soubor:Male_silverback_Gorilla.JPG</a:t>
            </a:r>
            <a:endParaRPr lang="cs-CZ" sz="1200" u="sng">
              <a:solidFill>
                <a:schemeClr val="hlink"/>
              </a:solidFill>
              <a:latin typeface="Calibri" pitchFamily="34" charset="0"/>
            </a:endParaRPr>
          </a:p>
          <a:p>
            <a:pPr marL="342900" indent="-342900"/>
            <a:r>
              <a:rPr lang="cs-CZ" sz="1200" u="sng">
                <a:solidFill>
                  <a:schemeClr val="hlink"/>
                </a:solidFill>
                <a:latin typeface="Calibri" pitchFamily="34" charset="0"/>
                <a:hlinkClick r:id="rId20"/>
              </a:rPr>
              <a:t>http://commons.wikimedia.org/wiki/File:Sonora_Desert_2007.jpg</a:t>
            </a:r>
            <a:endParaRPr lang="cs-CZ" sz="1200" u="sng">
              <a:solidFill>
                <a:schemeClr val="hlink"/>
              </a:solidFill>
              <a:latin typeface="Calibri" pitchFamily="34" charset="0"/>
            </a:endParaRPr>
          </a:p>
          <a:p>
            <a:pPr marL="342900" indent="-342900"/>
            <a:r>
              <a:rPr lang="cs-CZ" sz="1200" u="sng">
                <a:solidFill>
                  <a:schemeClr val="hlink"/>
                </a:solidFill>
                <a:latin typeface="Calibri" pitchFamily="34" charset="0"/>
                <a:hlinkClick r:id="rId21"/>
              </a:rPr>
              <a:t>http://pl.wikipedia.org/wiki/Plik:Baobabs_Avenue.jpg</a:t>
            </a:r>
            <a:endParaRPr lang="cs-CZ" sz="1200" u="sng">
              <a:solidFill>
                <a:schemeClr val="hlink"/>
              </a:solidFill>
              <a:latin typeface="Calibri" pitchFamily="34" charset="0"/>
            </a:endParaRPr>
          </a:p>
          <a:p>
            <a:pPr marL="342900" indent="-342900"/>
            <a:r>
              <a:rPr lang="cs-CZ" sz="1200" u="sng">
                <a:solidFill>
                  <a:schemeClr val="hlink"/>
                </a:solidFill>
                <a:latin typeface="Calibri" pitchFamily="34" charset="0"/>
                <a:hlinkClick r:id="rId22"/>
              </a:rPr>
              <a:t>http://commons.wikimedia.org/wiki/File:48-EastTimor-Dive1_Behau_Village_19_(Emperor_Angelfish_Juvenile)-APiazza.JPG</a:t>
            </a:r>
            <a:endParaRPr lang="cs-CZ" sz="1200" u="sng">
              <a:solidFill>
                <a:schemeClr val="hlink"/>
              </a:solidFill>
              <a:latin typeface="Calibri" pitchFamily="34" charset="0"/>
            </a:endParaRPr>
          </a:p>
          <a:p>
            <a:pPr marL="342900" indent="-342900"/>
            <a:endParaRPr lang="cs-CZ" sz="1200">
              <a:solidFill>
                <a:srgbClr val="000000"/>
              </a:solidFill>
              <a:latin typeface="Calibri" pitchFamily="34" charset="0"/>
            </a:endParaRPr>
          </a:p>
          <a:p>
            <a:pPr marL="342900" indent="-342900"/>
            <a:r>
              <a:rPr lang="cs-CZ" sz="1400"/>
              <a:t>BRANIŠ, Martin: </a:t>
            </a:r>
            <a:r>
              <a:rPr lang="cs-CZ" sz="1400" i="1"/>
              <a:t>Základy ekologie a ochrany životního prostředí. </a:t>
            </a:r>
            <a:r>
              <a:rPr lang="cs-CZ" sz="1400"/>
              <a:t>Praha: Informatorium, 1997.</a:t>
            </a:r>
          </a:p>
          <a:p>
            <a:pPr marL="342900" indent="-342900"/>
            <a:r>
              <a:rPr lang="cs-CZ" sz="1400"/>
              <a:t>PRIMACK, Richard , KINDLMANN, Pavel, JERSÁKOVÁ, Jana: </a:t>
            </a:r>
            <a:r>
              <a:rPr lang="cs-CZ" sz="1400" i="1"/>
              <a:t>Biologické principy ochrany přírody</a:t>
            </a:r>
            <a:r>
              <a:rPr lang="cs-CZ" sz="1400"/>
              <a:t>. Praha: Portál, 2001.</a:t>
            </a:r>
            <a:endParaRPr lang="cs-CZ" sz="1400">
              <a:solidFill>
                <a:srgbClr val="000000"/>
              </a:solidFill>
              <a:latin typeface="Calibri" pitchFamily="34" charset="0"/>
            </a:endParaRPr>
          </a:p>
          <a:p>
            <a:pPr marL="342900" indent="-342900"/>
            <a:endParaRPr lang="cs-CZ" sz="1400">
              <a:solidFill>
                <a:srgbClr val="000000"/>
              </a:solidFill>
              <a:latin typeface="Calibri" pitchFamily="34" charset="0"/>
            </a:endParaRPr>
          </a:p>
          <a:p>
            <a:pPr marL="342900" indent="-342900"/>
            <a:r>
              <a:rPr lang="cs-CZ" sz="1400">
                <a:solidFill>
                  <a:srgbClr val="000000"/>
                </a:solidFill>
                <a:latin typeface="Calibri" pitchFamily="34" charset="0"/>
              </a:rPr>
              <a:t>archiv autora – biomy</a:t>
            </a:r>
          </a:p>
          <a:p>
            <a:pPr marL="342900" indent="-342900"/>
            <a:endParaRPr lang="cs-CZ" sz="1400">
              <a:solidFill>
                <a:srgbClr val="000000"/>
              </a:solidFill>
              <a:latin typeface="Calibri" pitchFamily="34" charset="0"/>
            </a:endParaRPr>
          </a:p>
          <a:p>
            <a:pPr marL="342900" indent="-342900">
              <a:buFontTx/>
              <a:buAutoNum type="arabicPeriod"/>
            </a:pPr>
            <a:endParaRPr lang="cs-CZ" sz="2800">
              <a:solidFill>
                <a:srgbClr val="000000"/>
              </a:solidFill>
              <a:latin typeface="Calibri" pitchFamily="34" charset="0"/>
            </a:endParaRPr>
          </a:p>
          <a:p>
            <a:pPr marL="342900" indent="-342900">
              <a:buFontTx/>
              <a:buAutoNum type="arabicPeriod"/>
            </a:pPr>
            <a:endParaRPr lang="cs-CZ" sz="2800">
              <a:solidFill>
                <a:srgbClr val="000000"/>
              </a:solidFill>
              <a:latin typeface="Calibri" pitchFamily="34" charset="0"/>
            </a:endParaRPr>
          </a:p>
          <a:p>
            <a:pPr marL="342900" indent="-342900">
              <a:buFontTx/>
              <a:buAutoNum type="arabicPeriod"/>
            </a:pPr>
            <a:endParaRPr lang="cs-CZ" sz="2800">
              <a:solidFill>
                <a:srgbClr val="000000"/>
              </a:solidFill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Šablona pro DUM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Šablona pro DUM</Template>
  <TotalTime>649</TotalTime>
  <Words>820</Words>
  <Application>Microsoft Office PowerPoint</Application>
  <PresentationFormat>Vlastní</PresentationFormat>
  <Paragraphs>506</Paragraphs>
  <Slides>20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5" baseType="lpstr">
      <vt:lpstr>Arial</vt:lpstr>
      <vt:lpstr>Calibri</vt:lpstr>
      <vt:lpstr>Times New Roman</vt:lpstr>
      <vt:lpstr>Tahoma</vt:lpstr>
      <vt:lpstr>Šablona pro DUM</vt:lpstr>
      <vt:lpstr>Snímek 1</vt:lpstr>
      <vt:lpstr>Ekosystém</vt:lpstr>
      <vt:lpstr>Obsah :</vt:lpstr>
      <vt:lpstr>Snímek 4</vt:lpstr>
      <vt:lpstr>EKOSYSTÉM</vt:lpstr>
      <vt:lpstr>Ekosystémy</vt:lpstr>
      <vt:lpstr>Společenstvo organismů (biocenóza)</vt:lpstr>
      <vt:lpstr>Biomy = hlavní ekosystémy na Zemi zonální ekosystémy</vt:lpstr>
      <vt:lpstr>Snímek 9</vt:lpstr>
      <vt:lpstr>Polární oblast – věčný led   </vt:lpstr>
      <vt:lpstr>Tundra </vt:lpstr>
      <vt:lpstr>Tajga – jehličnaté lesy </vt:lpstr>
      <vt:lpstr>Opadavé listnaté lesy a smíšené lesy</vt:lpstr>
      <vt:lpstr>Stepi</vt:lpstr>
      <vt:lpstr>Savany</vt:lpstr>
      <vt:lpstr>Tropické deštné pralesy (džungle) </vt:lpstr>
      <vt:lpstr>Tropické pouště a polopouště</vt:lpstr>
      <vt:lpstr>Biodiverzita - biologická diverzita </vt:lpstr>
      <vt:lpstr>Ohrožené ekosystémy</vt:lpstr>
      <vt:lpstr>Snímek 20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Zuzanka</dc:creator>
  <cp:lastModifiedBy>Dum</cp:lastModifiedBy>
  <cp:revision>79</cp:revision>
  <dcterms:created xsi:type="dcterms:W3CDTF">2012-11-18T17:13:54Z</dcterms:created>
  <dcterms:modified xsi:type="dcterms:W3CDTF">2014-06-27T14:41:17Z</dcterms:modified>
</cp:coreProperties>
</file>