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4" r:id="rId6"/>
    <p:sldId id="265" r:id="rId7"/>
    <p:sldId id="266" r:id="rId8"/>
    <p:sldId id="269" r:id="rId9"/>
    <p:sldId id="267" r:id="rId10"/>
    <p:sldId id="268" r:id="rId11"/>
    <p:sldId id="270" r:id="rId12"/>
    <p:sldId id="258" r:id="rId13"/>
  </p:sldIdLst>
  <p:sldSz cx="10160000" cy="7620000"/>
  <p:notesSz cx="6858000" cy="9144000"/>
  <p:embeddedFontLst>
    <p:embeddedFont>
      <p:font typeface="Calibri" pitchFamily="34" charset="0"/>
      <p:regular r:id="rId14"/>
      <p:bold r:id="rId15"/>
      <p:italic r:id="rId16"/>
      <p:boldItalic r:id="rId17"/>
    </p:embeddedFont>
  </p:embeddedFontLst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653" autoAdjust="0"/>
  </p:normalViewPr>
  <p:slideViewPr>
    <p:cSldViewPr>
      <p:cViewPr varScale="1">
        <p:scale>
          <a:sx n="93" d="100"/>
          <a:sy n="93" d="100"/>
        </p:scale>
        <p:origin x="-126" y="-90"/>
      </p:cViewPr>
      <p:guideLst>
        <p:guide orient="horz" pos="2400"/>
        <p:guide pos="32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62000" y="2367141"/>
            <a:ext cx="8636000" cy="1633361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3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649A2-19E0-4C89-8079-643C8C44D618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7ADD2-6AA1-4E70-91DD-838C9580F2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4E134-D60A-4DAD-BCDF-6923D41859B8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F86AE-2025-4578-A396-30A9B76B90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570" y="4896557"/>
            <a:ext cx="8636000" cy="15134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02570" y="3229682"/>
            <a:ext cx="8636000" cy="166687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AEC87-832D-4034-B7D5-8CF97351ECDD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BF508-D58C-4052-A29C-6B58C27C2E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8000" y="1778002"/>
            <a:ext cx="4487333" cy="50288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64667" y="1778002"/>
            <a:ext cx="4487333" cy="50288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59512-F254-4E1C-B807-B994E42C0524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8E2B9-D7C4-43E5-BB8C-92C7665AB3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8000" y="1705681"/>
            <a:ext cx="4489098" cy="71084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8000" y="2416528"/>
            <a:ext cx="4489098" cy="43903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61141" y="1705681"/>
            <a:ext cx="4490861" cy="71084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61141" y="2416528"/>
            <a:ext cx="4490861" cy="43903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8065D-7E30-40CA-A92A-5143D49889EA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1C20F-24D8-4FEE-B25F-C9A310DE7C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D1577-F1B6-4739-9A84-91D91E54CD28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8A405-E2F1-4508-AF11-46C8A9DEDC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53E79-177F-44C1-851F-996F322E9EF2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A7929-EF4F-4512-AA9E-EEFEBD69B7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8001" y="303389"/>
            <a:ext cx="3342570" cy="129116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72278" y="303391"/>
            <a:ext cx="5679722" cy="650345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8001" y="1594557"/>
            <a:ext cx="3342570" cy="521229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2940C-7283-4F1D-8717-5ACB6CFB7C65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BC1A0-7817-4C38-B033-1D465F7C0D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91431" y="5334000"/>
            <a:ext cx="6096000" cy="62970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91431" y="680861"/>
            <a:ext cx="6096000" cy="4572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91431" y="5963709"/>
            <a:ext cx="6096000" cy="8942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3C6F1-CA75-4259-A188-ABAACAA83DB3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6548E-47EB-44D7-80EA-7723728D6C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EEAD2-7CFF-477C-9D9A-663A8F79EA1E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6E34D-3B07-4E9F-A113-502F1CD279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66000" y="305155"/>
            <a:ext cx="2286000" cy="650169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8001" y="305155"/>
            <a:ext cx="6688667" cy="650169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B34F8-4B01-481B-929B-F63DCBC5A071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265AA-518F-4AA6-BC2B-7DFB4C1B44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508000" y="304800"/>
            <a:ext cx="914400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508000" y="1778000"/>
            <a:ext cx="9144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08000" y="7062788"/>
            <a:ext cx="2370138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73F7834-5CA0-4B7E-BAFF-6E4AFAA235B6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71863" y="7062788"/>
            <a:ext cx="3216275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81863" y="7062788"/>
            <a:ext cx="2370137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DF0CEC-C130-4B86-9B59-E04C00A630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/index.php?search=pictures+brontosaurus&amp;title=Special%3ASearch&amp;uselang=cs" TargetMode="External"/><Relationship Id="rId2" Type="http://schemas.openxmlformats.org/officeDocument/2006/relationships/hyperlink" Target="http://cs.wikipedia.org/w/index.php?title=%C5%BDivotn%C3%AD_prost%C5%99ed%C3%AD_v_%C4%8Cesku&amp;oldid=1097150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3" descr="Logolink OPVK - oříznutý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0988" y="209550"/>
            <a:ext cx="6969125" cy="1343025"/>
          </a:xfrm>
          <a:prstGeom prst="rect">
            <a:avLst/>
          </a:prstGeom>
          <a:solidFill>
            <a:srgbClr val="000000">
              <a:alpha val="0"/>
            </a:srgbClr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2102" name="Group 54"/>
          <p:cNvGraphicFramePr>
            <a:graphicFrameLocks noGrp="1"/>
          </p:cNvGraphicFramePr>
          <p:nvPr/>
        </p:nvGraphicFramePr>
        <p:xfrm>
          <a:off x="1766888" y="2297113"/>
          <a:ext cx="6707187" cy="5201605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6988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CZ.1.07/1.5.00/34.0691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VY_32_INOVACE_EK020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Církevní střední odborná škola Bojkovice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Husova 537, Bojkovice 68771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RNDr. Anna Priessnitzová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Vzdělávací oblast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Přírodovědné vzdělávání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Vzdělávací obor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Základy přírodních věd - ekologie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Tématický okruh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Celosvětové řešení ekologických problémů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Organizace a řízení péče o životní prostředí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 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14.8. 2013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  usnadňuje žákům  orientaci v systému organizací a institucí v oblasti ochrany životního prostředí. Motivuje je k tomu, aby se zajímali o možnosti využití  právních nástrojů péče o živ. prostředí  v jejich bydlišti a konkrétní situaci.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Prezentace je určena  jako pomůcka k výkladu učiva, otázky v závěru prezentace žáci obdrží předem  jako domácí úkol.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Pokud není uvedeno jinak, použitý materiál je z vlastních zdrojů autora.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98" name="Rectangle 100"/>
          <p:cNvSpPr>
            <a:spLocks noChangeArrowheads="1"/>
          </p:cNvSpPr>
          <p:nvPr/>
        </p:nvSpPr>
        <p:spPr bwMode="auto">
          <a:xfrm>
            <a:off x="1695450" y="1865313"/>
            <a:ext cx="68929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cs-CZ" sz="3600">
                <a:latin typeface="Calibri" pitchFamily="34" charset="0"/>
              </a:rPr>
              <a:t>DIGITÁLNÍ UČEBNÍ MATERIÁL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cs-CZ" sz="4800" b="1" smtClean="0"/>
              <a:t>Organizace a řízení péče o životní prostředí</a:t>
            </a:r>
          </a:p>
        </p:txBody>
      </p:sp>
      <p:sp>
        <p:nvSpPr>
          <p:cNvPr id="3075" name="Podnadpis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/>
          <a:p>
            <a:r>
              <a:rPr lang="cs-CZ" sz="4400" b="1" smtClean="0">
                <a:solidFill>
                  <a:schemeClr val="tx1"/>
                </a:solidFill>
              </a:rPr>
              <a:t>Právní nástroje</a:t>
            </a:r>
          </a:p>
          <a:p>
            <a:r>
              <a:rPr lang="cs-CZ" sz="4400" b="1" smtClean="0">
                <a:solidFill>
                  <a:schemeClr val="tx1"/>
                </a:solidFill>
              </a:rPr>
              <a:t>Mezinárodní aspekty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508000" y="0"/>
            <a:ext cx="9144000" cy="1073150"/>
          </a:xfrm>
        </p:spPr>
        <p:txBody>
          <a:bodyPr/>
          <a:lstStyle/>
          <a:p>
            <a:r>
              <a:rPr lang="cs-CZ" sz="4000" b="1" smtClean="0"/>
              <a:t>Právní nástroje péče o životní prostředí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0" y="930275"/>
            <a:ext cx="9975850" cy="5876925"/>
          </a:xfrm>
        </p:spPr>
        <p:txBody>
          <a:bodyPr/>
          <a:lstStyle/>
          <a:p>
            <a:r>
              <a:rPr lang="cs-CZ" b="1" smtClean="0">
                <a:solidFill>
                  <a:srgbClr val="FF0000"/>
                </a:solidFill>
              </a:rPr>
              <a:t>Právní normy </a:t>
            </a:r>
            <a:r>
              <a:rPr lang="cs-CZ" smtClean="0"/>
              <a:t>– zákony : zabezpečují ochranu prostředí a zdraví před škodlivinami, stanovují limity a určují postih za jejich překročení.</a:t>
            </a:r>
          </a:p>
          <a:p>
            <a:r>
              <a:rPr lang="cs-CZ" smtClean="0"/>
              <a:t>Základní zákon = Ústava ČR, čl.7</a:t>
            </a:r>
          </a:p>
          <a:p>
            <a:r>
              <a:rPr lang="cs-CZ" b="1" smtClean="0">
                <a:solidFill>
                  <a:srgbClr val="FF0000"/>
                </a:solidFill>
              </a:rPr>
              <a:t>Listina základních práv a svobod </a:t>
            </a:r>
            <a:r>
              <a:rPr lang="cs-CZ" smtClean="0"/>
              <a:t>– každý má právo na příznivé životní prostředí a informace o stavu životního prostředí, nikdo je nesmí ohrožovat a poškozovat.</a:t>
            </a:r>
          </a:p>
          <a:p>
            <a:r>
              <a:rPr lang="cs-CZ" b="1" smtClean="0">
                <a:solidFill>
                  <a:srgbClr val="FF0000"/>
                </a:solidFill>
              </a:rPr>
              <a:t>Občanský zákoník </a:t>
            </a:r>
            <a:r>
              <a:rPr lang="cs-CZ" smtClean="0"/>
              <a:t>– občan nesmí obtěžovat své sousedy hlukem, kouřem, plyny, prachem, tekutými a pevnými odpady apod.</a:t>
            </a:r>
          </a:p>
          <a:p>
            <a:r>
              <a:rPr lang="cs-CZ" smtClean="0"/>
              <a:t>Pokuty za přestupky : znečištění veřejného prostoru, rušení nočního klidu, ukládání odpadů na černé skládky.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92088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508000" y="930275"/>
            <a:ext cx="9144000" cy="6335713"/>
          </a:xfrm>
        </p:spPr>
        <p:txBody>
          <a:bodyPr/>
          <a:lstStyle/>
          <a:p>
            <a:r>
              <a:rPr lang="cs-CZ" b="1" smtClean="0">
                <a:solidFill>
                  <a:srgbClr val="FF0000"/>
                </a:solidFill>
              </a:rPr>
              <a:t>Ekologický audit </a:t>
            </a:r>
            <a:r>
              <a:rPr lang="cs-CZ" smtClean="0"/>
              <a:t>– při realizace staveb a technologií které zasahují do životní prostředí. Je nutno provést vyhodnocení odbornou i laickou veřejností. Pokud mají občané obavy o ohrožení svého zdraví, mohou se podávat podněty, stížnosti, oznámení, petice, sdružovat se, pokojně se shromažďovat apod. </a:t>
            </a:r>
          </a:p>
          <a:p>
            <a:r>
              <a:rPr lang="cs-CZ" smtClean="0"/>
              <a:t>Pozitivní motivace  – </a:t>
            </a:r>
            <a:r>
              <a:rPr lang="cs-CZ" b="1" smtClean="0">
                <a:solidFill>
                  <a:srgbClr val="FF0000"/>
                </a:solidFill>
              </a:rPr>
              <a:t>právní předpisy umožňují daňové úlevy </a:t>
            </a:r>
            <a:r>
              <a:rPr lang="cs-CZ" smtClean="0"/>
              <a:t>při uplatňování ekologicky šetrných postupů (motivace je účinnější než sankce).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Instituce a organizace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184150" y="1778000"/>
            <a:ext cx="9467850" cy="5029200"/>
          </a:xfrm>
        </p:spPr>
        <p:txBody>
          <a:bodyPr/>
          <a:lstStyle/>
          <a:p>
            <a:r>
              <a:rPr lang="cs-CZ" b="1" smtClean="0">
                <a:solidFill>
                  <a:srgbClr val="FF0000"/>
                </a:solidFill>
              </a:rPr>
              <a:t>Parlament</a:t>
            </a:r>
            <a:r>
              <a:rPr lang="cs-CZ" b="1" smtClean="0">
                <a:solidFill>
                  <a:srgbClr val="FFFF00"/>
                </a:solidFill>
              </a:rPr>
              <a:t> </a:t>
            </a:r>
            <a:r>
              <a:rPr lang="cs-CZ" smtClean="0"/>
              <a:t>– schvaluje zákony, které se týkají životní prostředí.</a:t>
            </a:r>
          </a:p>
          <a:p>
            <a:r>
              <a:rPr lang="cs-CZ" b="1" smtClean="0">
                <a:solidFill>
                  <a:srgbClr val="FF0000"/>
                </a:solidFill>
              </a:rPr>
              <a:t>Vláda</a:t>
            </a:r>
            <a:r>
              <a:rPr lang="cs-CZ" b="1" smtClean="0">
                <a:solidFill>
                  <a:srgbClr val="FFFF00"/>
                </a:solidFill>
              </a:rPr>
              <a:t> </a:t>
            </a:r>
            <a:r>
              <a:rPr lang="cs-CZ" smtClean="0"/>
              <a:t>= výkonný orgán, konkrétně Ministerstvo životního prostředí (ochrana vodních zdrojů, ovzduší, zemědělského půdního fondu, nerostných zdrojů, geologický dohled nad těžbou, odpadové hospodářství, myslivost, rybaření, lesní hospodaření).</a:t>
            </a:r>
          </a:p>
          <a:p>
            <a:r>
              <a:rPr lang="cs-CZ" b="1" smtClean="0">
                <a:solidFill>
                  <a:srgbClr val="FF0000"/>
                </a:solidFill>
              </a:rPr>
              <a:t>Ministerstvo</a:t>
            </a:r>
            <a:r>
              <a:rPr lang="cs-CZ" smtClean="0"/>
              <a:t> je také ústředním orgánem státní moci pro koordinaci mezinárodní spolupráce v oblasti životního prostředí.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0" y="569913"/>
            <a:ext cx="10160000" cy="6237287"/>
          </a:xfrm>
        </p:spPr>
        <p:txBody>
          <a:bodyPr/>
          <a:lstStyle/>
          <a:p>
            <a:r>
              <a:rPr lang="cs-CZ" b="1" smtClean="0">
                <a:solidFill>
                  <a:srgbClr val="FF0000"/>
                </a:solidFill>
              </a:rPr>
              <a:t>Česká inspekce životního prostředí </a:t>
            </a:r>
            <a:r>
              <a:rPr lang="cs-CZ" smtClean="0"/>
              <a:t>= orgán státní správy, vykonává státní dozor. Oblastní inspektoráty – Olomouc, Brno, Plzeň atd. Řeší stížnosti občanů a organizací, dohlížejí na odstranění nedostatků, stanovují pokuty, opatření k nápravě, mohou nařídit zastavení výroby, která ohrožuje životní prostředí</a:t>
            </a:r>
            <a:r>
              <a:rPr lang="cs-CZ" b="1" smtClean="0"/>
              <a:t>.</a:t>
            </a:r>
          </a:p>
          <a:p>
            <a:r>
              <a:rPr lang="cs-CZ" b="1" smtClean="0">
                <a:solidFill>
                  <a:srgbClr val="FF0000"/>
                </a:solidFill>
              </a:rPr>
              <a:t>Státní fond životního prostředí </a:t>
            </a:r>
            <a:r>
              <a:rPr lang="cs-CZ" smtClean="0"/>
              <a:t>– financuje ochranu a zlepšování životní prostředí</a:t>
            </a:r>
            <a:r>
              <a:rPr lang="cs-CZ" b="1" smtClean="0"/>
              <a:t>.</a:t>
            </a:r>
          </a:p>
          <a:p>
            <a:r>
              <a:rPr lang="cs-CZ" b="1" smtClean="0">
                <a:solidFill>
                  <a:srgbClr val="FF0000"/>
                </a:solidFill>
              </a:rPr>
              <a:t>Okresní a pověřené obecní úřady </a:t>
            </a:r>
            <a:r>
              <a:rPr lang="cs-CZ" smtClean="0"/>
              <a:t>– odbor (referát) životního prostředí.</a:t>
            </a:r>
          </a:p>
          <a:p>
            <a:r>
              <a:rPr lang="cs-CZ" smtClean="0"/>
              <a:t>Správy národních parků a chráněných krajinných oblastí.</a:t>
            </a:r>
          </a:p>
          <a:p>
            <a:r>
              <a:rPr lang="cs-CZ" smtClean="0"/>
              <a:t>Český hydrometeorologický ústav</a:t>
            </a:r>
          </a:p>
          <a:p>
            <a:r>
              <a:rPr lang="cs-CZ" smtClean="0"/>
              <a:t>Organizace Povodí (Vltavy, Labe, Moravy…)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508000" y="0"/>
            <a:ext cx="9144000" cy="1574800"/>
          </a:xfrm>
        </p:spPr>
        <p:txBody>
          <a:bodyPr/>
          <a:lstStyle/>
          <a:p>
            <a:r>
              <a:rPr lang="cs-CZ" b="1" smtClean="0"/>
              <a:t>Nevládní organizace</a:t>
            </a: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471488" y="857250"/>
            <a:ext cx="9144000" cy="56610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b="1" smtClean="0"/>
              <a:t>Ekologická hnutí </a:t>
            </a:r>
            <a:r>
              <a:rPr lang="cs-CZ" smtClean="0"/>
              <a:t>:</a:t>
            </a:r>
          </a:p>
          <a:p>
            <a:r>
              <a:rPr lang="cs-CZ" b="1" smtClean="0"/>
              <a:t> Brontosaurus</a:t>
            </a:r>
            <a:r>
              <a:rPr lang="cs-CZ" smtClean="0"/>
              <a:t> - české občanské sdružení, založené v roce 1974. Působí v oblasti ochrany přírody, práce s mládeží a zážitkové pedagogiky. </a:t>
            </a:r>
          </a:p>
          <a:p>
            <a:pPr eaLnBrk="1" hangingPunct="1"/>
            <a:r>
              <a:rPr lang="cs-CZ" smtClean="0"/>
              <a:t> </a:t>
            </a:r>
            <a:r>
              <a:rPr lang="cs-CZ" b="1" smtClean="0"/>
              <a:t>Greenpeace </a:t>
            </a:r>
            <a:r>
              <a:rPr lang="cs-CZ" smtClean="0"/>
              <a:t>- ekologická celosvětová organizace zabývající se ochranou životního prostředí. Více jak 2,5mil. členů po celém světě.</a:t>
            </a:r>
          </a:p>
          <a:p>
            <a:pPr eaLnBrk="1" hangingPunct="1"/>
            <a:r>
              <a:rPr lang="cs-CZ" b="1" smtClean="0"/>
              <a:t>Hnutí Duha - </a:t>
            </a:r>
            <a:r>
              <a:rPr lang="cs-CZ" smtClean="0"/>
              <a:t>organizace pro ochranu životního prostředí. Funguje již 18 let. Snaží se o zachování krajinného rázu a snížení produkce odpadů.</a:t>
            </a:r>
          </a:p>
          <a:p>
            <a:pPr eaLnBrk="1" hangingPunct="1"/>
            <a:r>
              <a:rPr lang="cs-CZ" b="1" smtClean="0"/>
              <a:t>Děti Země - </a:t>
            </a:r>
            <a:r>
              <a:rPr lang="cs-CZ" smtClean="0"/>
              <a:t>organizace pro ochranu přírody a životního prostředí. Soustředí se na práci v regionech. 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508000" y="354013"/>
            <a:ext cx="9144000" cy="6453187"/>
          </a:xfrm>
        </p:spPr>
        <p:txBody>
          <a:bodyPr/>
          <a:lstStyle/>
          <a:p>
            <a:r>
              <a:rPr lang="cs-CZ" smtClean="0"/>
              <a:t> </a:t>
            </a:r>
            <a:r>
              <a:rPr lang="cs-CZ" sz="2800" smtClean="0"/>
              <a:t>Český svaz ochránců přírody </a:t>
            </a:r>
          </a:p>
          <a:p>
            <a:pPr>
              <a:buFont typeface="Arial" charset="0"/>
              <a:buNone/>
            </a:pPr>
            <a:r>
              <a:rPr lang="cs-CZ" sz="2800" smtClean="0"/>
              <a:t>  - nevládní nezisková organizace zabývající se ochranou přírody a krajiny.</a:t>
            </a:r>
          </a:p>
          <a:p>
            <a:r>
              <a:rPr lang="cs-CZ" sz="2800" smtClean="0"/>
              <a:t> Společnost pro trvale udržitelný rozvoj </a:t>
            </a:r>
          </a:p>
          <a:p>
            <a:pPr>
              <a:buFont typeface="Arial" charset="0"/>
              <a:buNone/>
            </a:pPr>
            <a:r>
              <a:rPr lang="cs-CZ" sz="2800" smtClean="0"/>
              <a:t>  Většina nevládních organizací je sdružena v</a:t>
            </a:r>
          </a:p>
          <a:p>
            <a:pPr>
              <a:buFont typeface="Arial" charset="0"/>
              <a:buNone/>
            </a:pPr>
            <a:r>
              <a:rPr lang="cs-CZ" sz="2800" smtClean="0"/>
              <a:t>  </a:t>
            </a:r>
            <a:r>
              <a:rPr lang="cs-CZ" b="1" smtClean="0">
                <a:solidFill>
                  <a:srgbClr val="00B050"/>
                </a:solidFill>
              </a:rPr>
              <a:t>Zelený kruh </a:t>
            </a:r>
            <a:r>
              <a:rPr lang="cs-CZ" sz="2800" smtClean="0"/>
              <a:t>= </a:t>
            </a:r>
          </a:p>
          <a:p>
            <a:pPr>
              <a:buFont typeface="Arial" charset="0"/>
              <a:buNone/>
            </a:pPr>
            <a:r>
              <a:rPr lang="cs-CZ" sz="2800" smtClean="0"/>
              <a:t>  nezávislé občanské </a:t>
            </a:r>
          </a:p>
          <a:p>
            <a:pPr>
              <a:buFont typeface="Arial" charset="0"/>
              <a:buNone/>
            </a:pPr>
            <a:r>
              <a:rPr lang="cs-CZ" sz="2800" smtClean="0"/>
              <a:t>  sdružení, které je </a:t>
            </a:r>
          </a:p>
          <a:p>
            <a:pPr>
              <a:buFont typeface="Arial" charset="0"/>
              <a:buNone/>
            </a:pPr>
            <a:r>
              <a:rPr lang="cs-CZ" sz="2800" smtClean="0"/>
              <a:t>  zaměřené na podporu</a:t>
            </a:r>
          </a:p>
          <a:p>
            <a:pPr>
              <a:buFont typeface="Arial" charset="0"/>
              <a:buNone/>
            </a:pPr>
            <a:r>
              <a:rPr lang="cs-CZ" sz="2800" smtClean="0"/>
              <a:t>  a ochranu životního </a:t>
            </a:r>
          </a:p>
          <a:p>
            <a:pPr>
              <a:buFont typeface="Arial" charset="0"/>
              <a:buNone/>
            </a:pPr>
            <a:r>
              <a:rPr lang="cs-CZ" sz="2800" smtClean="0"/>
              <a:t>  prostředí a udržitelného</a:t>
            </a:r>
          </a:p>
          <a:p>
            <a:pPr>
              <a:buFont typeface="Arial" charset="0"/>
              <a:buNone/>
            </a:pPr>
            <a:r>
              <a:rPr lang="cs-CZ" sz="2800" smtClean="0"/>
              <a:t>  rozvoje  společnosti.  </a:t>
            </a:r>
          </a:p>
          <a:p>
            <a:endParaRPr lang="cs-CZ" sz="2800" smtClean="0"/>
          </a:p>
        </p:txBody>
      </p:sp>
      <p:pic>
        <p:nvPicPr>
          <p:cNvPr id="9220" name="Picture 4" descr="C:\Users\ANNA\Desktop\600px-Fotothek_df_n-14_00001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3738" y="4314825"/>
            <a:ext cx="3946525" cy="316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C:\Users\ANNA\Desktop\brontosaurus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2025" y="1649413"/>
            <a:ext cx="2592388" cy="222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508000" y="0"/>
            <a:ext cx="9144000" cy="1574800"/>
          </a:xfrm>
        </p:spPr>
        <p:txBody>
          <a:bodyPr/>
          <a:lstStyle/>
          <a:p>
            <a:r>
              <a:rPr lang="cs-CZ" sz="4000" smtClean="0"/>
              <a:t>Mezinárodní aspekty péče o životní prostředí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508000" y="1433513"/>
            <a:ext cx="9144000" cy="5373687"/>
          </a:xfrm>
        </p:spPr>
        <p:txBody>
          <a:bodyPr/>
          <a:lstStyle/>
          <a:p>
            <a:r>
              <a:rPr lang="cs-CZ" smtClean="0"/>
              <a:t>ČR je signatářem mnoha dvou a vícestranných mezinárodních dohod o ochraně životního prostředí.</a:t>
            </a:r>
          </a:p>
          <a:p>
            <a:r>
              <a:rPr lang="cs-CZ" smtClean="0"/>
              <a:t>Evropská unie (sbližování právních norem, poskytování nevratné finanční pomoci do oblasti životního prostředí)</a:t>
            </a:r>
          </a:p>
          <a:p>
            <a:r>
              <a:rPr lang="cs-CZ" smtClean="0"/>
              <a:t> UNESCO = organizace spojených národů pro výchovu, vědu a kulturu </a:t>
            </a:r>
          </a:p>
          <a:p>
            <a:r>
              <a:rPr lang="cs-CZ" smtClean="0"/>
              <a:t> Evropská hospodářská komise, Rada Evropy, OECD = organizace pro hospodářskou spolupráci a rozvoj, NATO, Světová zdravotnická organizace.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Otázky a úkoly :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dirty="0" smtClean="0"/>
              <a:t>   </a:t>
            </a:r>
            <a:r>
              <a:rPr lang="cs-CZ" dirty="0" smtClean="0"/>
              <a:t>Zjisti, </a:t>
            </a:r>
            <a:r>
              <a:rPr lang="cs-CZ" dirty="0" smtClean="0"/>
              <a:t>kdy se slaví a na co se zaměřují akce : </a:t>
            </a:r>
          </a:p>
          <a:p>
            <a:r>
              <a:rPr lang="cs-CZ" dirty="0" smtClean="0"/>
              <a:t>Den Země</a:t>
            </a:r>
          </a:p>
          <a:p>
            <a:r>
              <a:rPr lang="cs-CZ" dirty="0" smtClean="0"/>
              <a:t>Den bez aut</a:t>
            </a:r>
          </a:p>
          <a:p>
            <a:endParaRPr lang="cs-CZ" dirty="0" smtClean="0"/>
          </a:p>
          <a:p>
            <a:r>
              <a:rPr lang="cs-CZ" dirty="0" smtClean="0"/>
              <a:t>Kdo je v současné době ministrem životního prostředí ČR ?</a:t>
            </a:r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Řešení :</a:t>
            </a: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smtClean="0"/>
              <a:t>Den Země </a:t>
            </a:r>
            <a:r>
              <a:rPr lang="cs-CZ" smtClean="0"/>
              <a:t>– slaví se 22. dubna, je to ekologicky motivovaný svátek, upozorňující lidi na dopady ničení životního prostředí.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r>
              <a:rPr lang="cs-CZ" b="1" smtClean="0"/>
              <a:t>Den bez aut</a:t>
            </a:r>
            <a:r>
              <a:rPr lang="cs-CZ" smtClean="0"/>
              <a:t> je mezinárodní den, který se slaví každoročně 22. září. Akce má poukázat na přijatelnější způsoby dopravy a podpořit omezování městského automobilismu.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ovéPole 4"/>
          <p:cNvSpPr txBox="1">
            <a:spLocks noChangeArrowheads="1"/>
          </p:cNvSpPr>
          <p:nvPr/>
        </p:nvSpPr>
        <p:spPr bwMode="auto">
          <a:xfrm>
            <a:off x="615950" y="1506538"/>
            <a:ext cx="8856663" cy="377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cs-CZ" sz="1600" b="1">
                <a:solidFill>
                  <a:srgbClr val="000000"/>
                </a:solidFill>
              </a:rPr>
              <a:t>ZDROJE:</a:t>
            </a:r>
          </a:p>
          <a:p>
            <a:pPr marL="342900" indent="-342900"/>
            <a:endParaRPr lang="cs-CZ" sz="1600" b="1" u="sng">
              <a:solidFill>
                <a:schemeClr val="hlink"/>
              </a:solidFill>
            </a:endParaRPr>
          </a:p>
          <a:p>
            <a:pPr marL="342900" indent="-342900"/>
            <a:r>
              <a:rPr lang="cs-CZ" sz="1400" u="sng">
                <a:solidFill>
                  <a:schemeClr val="hlink"/>
                </a:solidFill>
                <a:hlinkClick r:id="rId2"/>
              </a:rPr>
              <a:t>http://cs.wikipedia.org/w/index.php?title=%C5%BDivotn%C3%AD_prost%C5%99ed%C3%AD_v_%C4%8Cesku&amp;oldid=10971504</a:t>
            </a:r>
            <a:endParaRPr lang="cs-CZ" sz="1400" u="sng">
              <a:solidFill>
                <a:schemeClr val="hlink"/>
              </a:solidFill>
            </a:endParaRPr>
          </a:p>
          <a:p>
            <a:pPr marL="342900" indent="-342900"/>
            <a:r>
              <a:rPr lang="cs-CZ" sz="1400" u="sng">
                <a:solidFill>
                  <a:schemeClr val="hlink"/>
                </a:solidFill>
              </a:rPr>
              <a:t>http://upload.wikimedia.org/wikipedia/commons/4/46/Fotothek_df_n-14_0000106.jpg</a:t>
            </a:r>
          </a:p>
          <a:p>
            <a:pPr marL="342900" indent="-342900"/>
            <a:r>
              <a:rPr lang="cs-CZ" sz="1400" u="sng">
                <a:solidFill>
                  <a:schemeClr val="hlink"/>
                </a:solidFill>
                <a:hlinkClick r:id="rId3"/>
              </a:rPr>
              <a:t>http://commons.wikimedia.org/w/index.php?search=pictures+brontosaurus&amp;title=Special%3ASearch&amp;uselang=cs</a:t>
            </a:r>
            <a:endParaRPr lang="cs-CZ" sz="1400" u="sng">
              <a:solidFill>
                <a:schemeClr val="hlink"/>
              </a:solidFill>
            </a:endParaRPr>
          </a:p>
          <a:p>
            <a:pPr marL="342900" indent="-342900"/>
            <a:endParaRPr lang="cs-CZ" sz="1400" u="sng">
              <a:solidFill>
                <a:schemeClr val="hlink"/>
              </a:solidFill>
            </a:endParaRPr>
          </a:p>
          <a:p>
            <a:pPr marL="342900" indent="-342900"/>
            <a:r>
              <a:rPr lang="cs-CZ" sz="1400"/>
              <a:t>MUDRYCHOVÁ, Jitka, MUDRYCH, Karel: </a:t>
            </a:r>
            <a:r>
              <a:rPr lang="cs-CZ" sz="1400" i="1"/>
              <a:t>Maturitní otázky ekologie</a:t>
            </a:r>
            <a:r>
              <a:rPr lang="cs-CZ" sz="1400"/>
              <a:t>. Třebíč: Nakladatelství Radek Veselý, 1999.</a:t>
            </a:r>
          </a:p>
          <a:p>
            <a:pPr marL="342900" indent="-342900"/>
            <a:endParaRPr lang="cs-CZ" sz="1400">
              <a:solidFill>
                <a:srgbClr val="000000"/>
              </a:solidFill>
            </a:endParaRPr>
          </a:p>
          <a:p>
            <a:pPr marL="342900" indent="-342900"/>
            <a:r>
              <a:rPr lang="cs-CZ" sz="1400">
                <a:solidFill>
                  <a:srgbClr val="000000"/>
                </a:solidFill>
              </a:rPr>
              <a:t> archiv autora</a:t>
            </a:r>
          </a:p>
          <a:p>
            <a:pPr marL="342900" indent="-342900"/>
            <a:endParaRPr lang="cs-CZ" sz="1400">
              <a:solidFill>
                <a:srgbClr val="000000"/>
              </a:solidFill>
            </a:endParaRPr>
          </a:p>
          <a:p>
            <a:pPr marL="342900" indent="-342900"/>
            <a:endParaRPr lang="cs-CZ" sz="28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>
              <a:buFontTx/>
              <a:buAutoNum type="arabicPeriod"/>
            </a:pPr>
            <a:endParaRPr lang="cs-CZ" sz="28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Šablona pro DUM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pro DUM</Template>
  <TotalTime>321</TotalTime>
  <Words>826</Words>
  <Application>Microsoft Office PowerPoint</Application>
  <PresentationFormat>Vlastní</PresentationFormat>
  <Paragraphs>90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Šablona pro DUM</vt:lpstr>
      <vt:lpstr>Snímek 1</vt:lpstr>
      <vt:lpstr>Organizace a řízení péče o životní prostředí</vt:lpstr>
      <vt:lpstr>Právní nástroje péče o životní prostředí</vt:lpstr>
      <vt:lpstr>Snímek 4</vt:lpstr>
      <vt:lpstr>Instituce a organizace</vt:lpstr>
      <vt:lpstr>Snímek 6</vt:lpstr>
      <vt:lpstr>Nevládní organizace </vt:lpstr>
      <vt:lpstr>Snímek 8</vt:lpstr>
      <vt:lpstr>Mezinárodní aspekty péče o životní prostředí</vt:lpstr>
      <vt:lpstr>Otázky a úkoly :</vt:lpstr>
      <vt:lpstr>Řešení :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Zuzanka </dc:creator>
  <cp:lastModifiedBy>Dum</cp:lastModifiedBy>
  <cp:revision>39</cp:revision>
  <dcterms:created xsi:type="dcterms:W3CDTF">2012-11-18T17:13:54Z</dcterms:created>
  <dcterms:modified xsi:type="dcterms:W3CDTF">2014-06-27T14:49:30Z</dcterms:modified>
</cp:coreProperties>
</file>