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12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D1402-B7D6-4F6D-97DF-4174BDD3EACC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B236EE-79D0-4C6C-9D30-93053327BD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9FADB-C098-4B06-9512-5DFB37B097C7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2FA363-4FF9-4CD2-AB31-744F02E8CF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12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15971-3646-4B8F-987C-9CB4C5CFAA2A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FD6787-D42A-4B69-83E4-33FA105C5E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003363-CA59-4D7E-B07B-8B3DBD523C2C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A67D0-1327-4DEF-A9C5-4B1E5ECCD3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2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B03731-8318-4FA5-BEBF-958A9440004F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D2CAD0-94CA-4090-B03F-1DBCF3B45C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63546-03DD-428E-81AE-B1886E0772A1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1B267-A40F-484E-888F-8EB7CE3AC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0CB84-981C-483C-B145-5161AEFD4434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92DD8-794F-4FD0-80E4-87C8A74EE0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2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EFBFE-3E9A-4168-9A5D-FEF43CA85AB1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20BFD-349E-4A81-B977-64B9DAD127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24BCB-E04F-413B-93E9-6581516B8FA6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02BEB-A2E1-4660-BDFB-C1EE33D131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D0673-04FA-44B4-AD32-CE0968E6F7D8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737AD1-D5F1-428E-8A0D-C19C93BC03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FAE9F-E549-4163-B06C-181AD763DC21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0412E9-C11D-41F0-B00E-D9FE62EBF1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F62C66-A59E-4193-8717-1210A9BFDA85}" type="datetimeFigureOut">
              <a:rPr lang="cs-CZ"/>
              <a:pPr>
                <a:defRPr/>
              </a:pPr>
              <a:t>27.6.2014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C1F066B-A43C-4569-BA91-E7C100FA3B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93" r:id="rId2"/>
    <p:sldLayoutId id="2147483894" r:id="rId3"/>
    <p:sldLayoutId id="2147483889" r:id="rId4"/>
    <p:sldLayoutId id="2147483895" r:id="rId5"/>
    <p:sldLayoutId id="2147483890" r:id="rId6"/>
    <p:sldLayoutId id="2147483896" r:id="rId7"/>
    <p:sldLayoutId id="2147483897" r:id="rId8"/>
    <p:sldLayoutId id="2147483898" r:id="rId9"/>
    <p:sldLayoutId id="2147483891" r:id="rId10"/>
    <p:sldLayoutId id="214748389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it.wikipedia.org/wiki/File:Lisbon_set_of_images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uan_Carlos_I_of_Spain_2007-Edit.jpg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49238" y="1233488"/>
          <a:ext cx="6094412" cy="5092823"/>
        </p:xfrm>
        <a:graphic>
          <a:graphicData uri="http://schemas.openxmlformats.org/drawingml/2006/table">
            <a:tbl>
              <a:tblPr firstRow="1" firstCol="1" bandRow="1"/>
              <a:tblGrid>
                <a:gridCol w="2240722"/>
                <a:gridCol w="3853690"/>
              </a:tblGrid>
              <a:tr h="5361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přílohy: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VY_32_INOVACE_03_ Na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wybrzeżach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Atlantyku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</a:tr>
              <a:tr h="464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err="1" smtClean="0">
                          <a:effectLst/>
                        </a:rPr>
                        <a:t>Mgr.Beata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</a:rPr>
                        <a:t>Tomanek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</a:tr>
              <a:tr h="464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Vlastivěda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</a:tr>
              <a:tr h="464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Třída: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5.třída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</a:tr>
              <a:tr h="5336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Šablona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III/2 Inovace a zkvalitnění výuky prostřednictvím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</a:tr>
              <a:tr h="4764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 zařazení do výuky a zapsání do třídní knihy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</a:rPr>
                        <a:t>9.1.2012</a:t>
                      </a: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</a:tr>
              <a:tr h="264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Jazyk: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Polština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a 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Na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</a:rPr>
                        <a:t>wybrze</a:t>
                      </a:r>
                      <a:r>
                        <a:rPr lang="pl-PL" sz="1400" baseline="0" dirty="0" smtClean="0">
                          <a:effectLst/>
                        </a:rPr>
                        <a:t>żach Atlantyku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</a:tr>
              <a:tr h="2725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Druh učebního materiálu: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r>
                        <a:rPr lang="cs-CZ" sz="1400" smtClean="0">
                          <a:effectLst/>
                        </a:rPr>
                        <a:t>PowerPoint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</a:tr>
              <a:tr h="3124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Očekávaný výstup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Žák poznává pobřeží</a:t>
                      </a:r>
                      <a:r>
                        <a:rPr lang="cs-CZ" sz="1400" baseline="0" dirty="0" smtClean="0">
                          <a:effectLst/>
                        </a:rPr>
                        <a:t> Atlantického oceánu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</a:tr>
              <a:tr h="6911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Využité materiály: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AUGUSTA, Pavel a František HONZÁK. </a:t>
                      </a:r>
                      <a:r>
                        <a:rPr lang="cs-CZ" sz="1100" i="1" dirty="0" smtClean="0">
                          <a:effectLst/>
                        </a:rPr>
                        <a:t>Nauka o </a:t>
                      </a:r>
                      <a:r>
                        <a:rPr lang="cs-CZ" sz="1100" i="1" dirty="0" err="1" smtClean="0">
                          <a:effectLst/>
                        </a:rPr>
                        <a:t>kraju</a:t>
                      </a:r>
                      <a:r>
                        <a:rPr lang="cs-CZ" sz="1100" i="1" dirty="0" smtClean="0">
                          <a:effectLst/>
                        </a:rPr>
                        <a:t> 5</a:t>
                      </a:r>
                      <a:r>
                        <a:rPr lang="cs-CZ" sz="1100" dirty="0" smtClean="0">
                          <a:effectLst/>
                        </a:rPr>
                        <a:t>. 1. </a:t>
                      </a:r>
                      <a:r>
                        <a:rPr lang="cs-CZ" sz="1100" dirty="0" err="1" smtClean="0">
                          <a:effectLst/>
                        </a:rPr>
                        <a:t>wyd</a:t>
                      </a:r>
                      <a:r>
                        <a:rPr lang="cs-CZ" sz="1100" dirty="0" smtClean="0">
                          <a:effectLst/>
                        </a:rPr>
                        <a:t>. Praga: Práce, 1998, s. 48-49. ISBN 80-208-0458-7. Obrázky byly použity , http://it.wikipedia.org/wiki/</a:t>
                      </a:r>
                      <a:r>
                        <a:rPr lang="cs-CZ" sz="1100" dirty="0" err="1" smtClean="0">
                          <a:effectLst/>
                        </a:rPr>
                        <a:t>Lisbona</a:t>
                      </a:r>
                      <a:r>
                        <a:rPr lang="cs-CZ" sz="1100" dirty="0" smtClean="0">
                          <a:effectLst/>
                        </a:rPr>
                        <a:t>, http://pl.wikipedia.org/wiki/</a:t>
                      </a:r>
                      <a:r>
                        <a:rPr lang="cs-CZ" sz="1100" dirty="0" err="1" smtClean="0">
                          <a:effectLst/>
                        </a:rPr>
                        <a:t>Zofia_Grecka</a:t>
                      </a:r>
                      <a:r>
                        <a:rPr lang="cs-CZ" sz="1100" dirty="0" smtClean="0">
                          <a:effectLst/>
                        </a:rPr>
                        <a:t>, http://cs.wikipedia.org/wiki/</a:t>
                      </a:r>
                      <a:r>
                        <a:rPr lang="cs-CZ" sz="1100" dirty="0" err="1" smtClean="0">
                          <a:effectLst/>
                        </a:rPr>
                        <a:t>Juan_Carlos_I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7" marR="68567" marT="0" marB="0"/>
                </a:tc>
              </a:tr>
            </a:tbl>
          </a:graphicData>
        </a:graphic>
      </p:graphicFrame>
      <p:pic>
        <p:nvPicPr>
          <p:cNvPr id="10280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9239" y="0"/>
            <a:ext cx="3746698" cy="9239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81" name="Obdélník 2"/>
          <p:cNvSpPr>
            <a:spLocks noChangeArrowheads="1"/>
          </p:cNvSpPr>
          <p:nvPr/>
        </p:nvSpPr>
        <p:spPr bwMode="auto">
          <a:xfrm>
            <a:off x="4787900" y="0"/>
            <a:ext cx="457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Základní škola a Mateřská škola </a:t>
            </a:r>
          </a:p>
          <a:p>
            <a:r>
              <a:rPr lang="cs-CZ" altLang="cs-CZ"/>
              <a:t>s polským jazykem vyučovacím</a:t>
            </a:r>
          </a:p>
          <a:p>
            <a:r>
              <a:rPr lang="cs-CZ" altLang="cs-CZ"/>
              <a:t>Bukovec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16013" y="692150"/>
            <a:ext cx="727233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4800" b="1"/>
              <a:t>Na wybrze</a:t>
            </a:r>
            <a:r>
              <a:rPr lang="pl-PL" altLang="cs-CZ" sz="4800" b="1"/>
              <a:t>żach Atlantyku</a:t>
            </a:r>
            <a:endParaRPr lang="cs-CZ" altLang="cs-CZ" sz="4800" b="1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949450" y="1693863"/>
            <a:ext cx="5616575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altLang="cs-CZ"/>
              <a:t>Republika Portugalii</a:t>
            </a:r>
          </a:p>
          <a:p>
            <a:r>
              <a:rPr lang="pl-PL" altLang="cs-CZ"/>
              <a:t>Królestwo Hiszpanii</a:t>
            </a:r>
          </a:p>
          <a:p>
            <a:r>
              <a:rPr lang="pl-PL" altLang="cs-CZ"/>
              <a:t>Republika Irlandii</a:t>
            </a:r>
          </a:p>
          <a:p>
            <a:r>
              <a:rPr lang="pl-PL" altLang="cs-CZ"/>
              <a:t>Zjednoczone Królestwo Wielkiej Brytanii i Irlandii</a:t>
            </a:r>
          </a:p>
          <a:p>
            <a:r>
              <a:rPr lang="pl-PL" altLang="cs-CZ"/>
              <a:t>Północnej </a:t>
            </a:r>
            <a:endParaRPr lang="cs-CZ" altLang="cs-CZ"/>
          </a:p>
        </p:txBody>
      </p:sp>
      <p:pic>
        <p:nvPicPr>
          <p:cNvPr id="1026" name="Picture 2" descr="C:\Users\Beata Tomanek\AppData\Local\Microsoft\Windows\Temporary Internet Files\Content.IE5\4QWBP7VD\MC9000243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7100" y="4084638"/>
            <a:ext cx="1844675" cy="1236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Beata Tomanek\AppData\Local\Microsoft\Windows\Temporary Internet Files\Content.IE5\UYJ0MAO0\MC9002421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6750" y="4006850"/>
            <a:ext cx="1368425" cy="129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Beata Tomanek\AppData\Local\Microsoft\Windows\Temporary Internet Files\Content.IE5\4KR7KR7L\MC9000187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92663" y="4084638"/>
            <a:ext cx="1795462" cy="1360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Beata Tomanek\AppData\Local\Microsoft\Windows\Temporary Internet Files\Content.IE5\MZJI2LST\MC9004046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5825" y="4048125"/>
            <a:ext cx="1768475" cy="184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827088" y="836613"/>
            <a:ext cx="76327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pl-PL" altLang="cs-CZ" sz="4000"/>
              <a:t>Republika Portugalii</a:t>
            </a:r>
            <a:endParaRPr lang="cs-CZ" altLang="cs-CZ" sz="4000"/>
          </a:p>
        </p:txBody>
      </p:sp>
      <p:pic>
        <p:nvPicPr>
          <p:cNvPr id="2050" name="Picture 2" descr="C:\Users\Beata Tomanek\AppData\Local\Microsoft\Windows\Temporary Internet Files\Content.IE5\QS7TZTQ2\MC9003494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4588" y="1525588"/>
            <a:ext cx="2519362" cy="465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Beata Tomanek\AppData\Local\Microsoft\Windows\Temporary Internet Files\Content.IE5\247NOLBR\MC9000158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3141663"/>
            <a:ext cx="2154238" cy="173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36638" y="1277938"/>
            <a:ext cx="74168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altLang="cs-CZ"/>
              <a:t>Portugalia leży na Półwyspie Pirenejskim na wybrzeżu Atlantyku.</a:t>
            </a:r>
          </a:p>
          <a:p>
            <a:r>
              <a:rPr lang="pl-PL" altLang="cs-CZ"/>
              <a:t>Liczy ponad 10 milionów mieszkańców.</a:t>
            </a:r>
          </a:p>
          <a:p>
            <a:r>
              <a:rPr lang="pl-PL" altLang="cs-CZ"/>
              <a:t>Stolicą jest nadmorski port Lizbona.</a:t>
            </a:r>
            <a:endParaRPr lang="cs-CZ" altLang="cs-CZ"/>
          </a:p>
        </p:txBody>
      </p:sp>
      <p:pic>
        <p:nvPicPr>
          <p:cNvPr id="13315" name="Picture 7" descr="Lisbona – Veduta">
            <a:hlinkClick r:id="rId2" tooltip="Lisbona – Vedut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36638" y="2201863"/>
            <a:ext cx="7416800" cy="3459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00113" y="1412875"/>
            <a:ext cx="77755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pl-PL" altLang="cs-CZ" sz="4000"/>
              <a:t>Królestwo Hiszpanii</a:t>
            </a:r>
            <a:endParaRPr lang="cs-CZ" altLang="cs-CZ" sz="4000"/>
          </a:p>
        </p:txBody>
      </p:sp>
      <p:pic>
        <p:nvPicPr>
          <p:cNvPr id="4098" name="Picture 2" descr="C:\Users\Beata Tomanek\AppData\Local\Microsoft\Windows\Temporary Internet Files\Content.IE5\OFSM2498\MC9003494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41675" y="2276475"/>
            <a:ext cx="3092450" cy="264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Users\Beata Tomanek\AppData\Local\Microsoft\Windows\Temporary Internet Files\Content.IE5\4QWBP7VD\MC9001678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588" y="4919663"/>
            <a:ext cx="1824037" cy="138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 descr="C:\Users\Beata Tomanek\AppData\Local\Microsoft\Windows\Temporary Internet Files\Content.IE5\UYJ0MAO0\MC9003979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68388" y="4603750"/>
            <a:ext cx="1617662" cy="201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71550" y="1341438"/>
            <a:ext cx="74168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altLang="cs-CZ"/>
              <a:t>Prawie na całym Półwyspie Pirenejskim rozciąga się Hiszpania, licząca ponad 38 milionów mieszkańców.</a:t>
            </a:r>
          </a:p>
          <a:p>
            <a:r>
              <a:rPr lang="pl-PL" altLang="cs-CZ"/>
              <a:t>Hiszpanie byli słynnymi żeglarzami i kiedyś opanowali ogromne zamorskie terytoria. Właśnie w służbie u króla Hiszpanii Krzysztof Kolumb odkrył Amerykę.</a:t>
            </a:r>
          </a:p>
          <a:p>
            <a:r>
              <a:rPr lang="pl-PL" altLang="cs-CZ"/>
              <a:t>Stolicą jest Madryt, siedziba króla.</a:t>
            </a:r>
          </a:p>
          <a:p>
            <a:r>
              <a:rPr lang="pl-PL" altLang="cs-CZ"/>
              <a:t>Miliony turystów corocznie odwiedza hiszpańskie plaże  oraz raj turystyczny</a:t>
            </a:r>
          </a:p>
          <a:p>
            <a:r>
              <a:rPr lang="pl-PL" altLang="cs-CZ"/>
              <a:t>na Wyspach Kanaryjskich. </a:t>
            </a:r>
            <a:endParaRPr lang="cs-CZ" altLang="cs-CZ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4827588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3500438"/>
            <a:ext cx="3025775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4772025"/>
            <a:ext cx="2397125" cy="159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55650" y="1484313"/>
            <a:ext cx="7848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altLang="cs-CZ"/>
              <a:t>Królowa Sofia                                                 Król Chuan Carlos</a:t>
            </a:r>
            <a:endParaRPr lang="cs-CZ" alt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2349500"/>
            <a:ext cx="23590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55650" y="549275"/>
            <a:ext cx="78486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altLang="cs-CZ" sz="2800"/>
              <a:t>Król i królowa Hiszpanii</a:t>
            </a:r>
            <a:endParaRPr lang="cs-CZ" altLang="cs-CZ" sz="2800"/>
          </a:p>
        </p:txBody>
      </p:sp>
      <p:pic>
        <p:nvPicPr>
          <p:cNvPr id="16389" name="Picture 7" descr="Juan Carlos I.">
            <a:hlinkClick r:id="rId3" tooltip="Juan Carlos I.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538" y="2708275"/>
            <a:ext cx="2952750" cy="244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258888" y="1341438"/>
            <a:ext cx="6913562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pl-PL" altLang="cs-CZ" sz="4400"/>
              <a:t>Republika Irlandii</a:t>
            </a:r>
            <a:endParaRPr lang="cs-CZ" altLang="cs-CZ" sz="4400"/>
          </a:p>
        </p:txBody>
      </p:sp>
      <p:pic>
        <p:nvPicPr>
          <p:cNvPr id="7172" name="Picture 4" descr="C:\Users\Beata Tomanek\AppData\Local\Microsoft\Windows\Temporary Internet Files\Content.IE5\QS7TZTQ2\MC9004084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05213" y="2276475"/>
            <a:ext cx="2303462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6" descr="C:\Users\Beata Tomanek\AppData\Local\Microsoft\Windows\Temporary Internet Files\Content.IE5\247NOLBR\MC9000159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4652963"/>
            <a:ext cx="1643062" cy="124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5" name="Picture 7" descr="C:\Users\Beata Tomanek\AppData\Local\Microsoft\Windows\Temporary Internet Files\Content.IE5\OFSM2498\MC90044498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025" y="4076700"/>
            <a:ext cx="1614488" cy="2090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87450" y="1484313"/>
            <a:ext cx="71294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altLang="cs-CZ"/>
              <a:t>Na wyspie Irlandia na Oceanie Atlantyckim leży mała Republika Irlandii, licząca 3,5 miliona mieszkańców. </a:t>
            </a:r>
          </a:p>
          <a:p>
            <a:r>
              <a:rPr lang="pl-PL" altLang="cs-CZ"/>
              <a:t>Stolica kraju nazywa się Dublin.Patronem Irlandii jest św. Patryk.</a:t>
            </a:r>
            <a:endParaRPr lang="cs-CZ" alt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9788" y="3411538"/>
            <a:ext cx="3667125" cy="274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350" y="3176588"/>
            <a:ext cx="2419350" cy="321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55650" y="1484313"/>
            <a:ext cx="784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pl-PL" altLang="cs-CZ" sz="4400"/>
              <a:t>Wielka Brytania</a:t>
            </a:r>
            <a:endParaRPr lang="cs-CZ" altLang="cs-CZ" sz="4400"/>
          </a:p>
        </p:txBody>
      </p:sp>
      <p:pic>
        <p:nvPicPr>
          <p:cNvPr id="9218" name="Picture 2" descr="C:\Users\Beata Tomanek\AppData\Local\Microsoft\Windows\Temporary Internet Files\Content.IE5\4QWBP7VD\MC9002317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488" y="4286250"/>
            <a:ext cx="1804987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3" descr="C:\Users\Beata Tomanek\AppData\Local\Microsoft\Windows\Temporary Internet Files\Content.IE5\F4VIN46U\MC90040843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92488" y="2605088"/>
            <a:ext cx="2574925" cy="282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 descr="C:\Users\Beata Tomanek\AppData\Local\Microsoft\Windows\Temporary Internet Files\Content.IE5\MZJI2LST\MC9002155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2988" y="4017963"/>
            <a:ext cx="1497012" cy="240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84213" y="1557338"/>
            <a:ext cx="7920037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altLang="cs-CZ"/>
              <a:t>Wielka Brytania jest państwem wyspiarskim. Od Europy oddziela ją kanał La Manche. Wielka Brytania liczy około 56 milionów mieszkańców. W skład państwa wchodzi Anglia, Szkocja, Walia, Północna Irlandia.</a:t>
            </a:r>
          </a:p>
          <a:p>
            <a:r>
              <a:rPr lang="pl-PL" altLang="cs-CZ"/>
              <a:t>Stolicą Wielkiej Brytanii jest Londyn, należący do największych miast świata, liczy około 7 milionów mieszkańców. Przepływa przez niego rzeka Tamiza.</a:t>
            </a:r>
            <a:endParaRPr lang="cs-CZ" altLang="cs-CZ"/>
          </a:p>
        </p:txBody>
      </p:sp>
      <p:pic>
        <p:nvPicPr>
          <p:cNvPr id="20483" name="Picture 6" descr="C:\Users\ucetni\AppData\Local\Microsoft\Windows\Temporary Internet Files\Content.IE5\TFX9JD41\MP9004071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84875" y="3925888"/>
            <a:ext cx="2894013" cy="231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8" descr="C:\Users\ucetni\AppData\Local\Microsoft\Windows\Temporary Internet Files\Content.IE5\TFX9JD41\MC900406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6963" y="4029075"/>
            <a:ext cx="1838325" cy="171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9" descr="C:\Users\ucetni\AppData\Local\Microsoft\Windows\Temporary Internet Files\Content.IE5\X0VK6Y5O\MC90040636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8888" y="4260850"/>
            <a:ext cx="1844675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146</TotalTime>
  <Words>251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Franklin Gothic Book</vt:lpstr>
      <vt:lpstr>Arial</vt:lpstr>
      <vt:lpstr>Franklin Gothic Medium</vt:lpstr>
      <vt:lpstr>Wingdings 2</vt:lpstr>
      <vt:lpstr>Calibri</vt:lpstr>
      <vt:lpstr>Times New Roman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Beata Tomanek</dc:creator>
  <cp:lastModifiedBy>Dum</cp:lastModifiedBy>
  <cp:revision>27</cp:revision>
  <dcterms:created xsi:type="dcterms:W3CDTF">2012-03-13T16:45:30Z</dcterms:created>
  <dcterms:modified xsi:type="dcterms:W3CDTF">2014-06-27T15:25:42Z</dcterms:modified>
</cp:coreProperties>
</file>