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7"/>
  </p:notesMasterIdLst>
  <p:sldIdLst>
    <p:sldId id="278" r:id="rId3"/>
    <p:sldId id="256" r:id="rId4"/>
    <p:sldId id="265" r:id="rId5"/>
    <p:sldId id="266" r:id="rId6"/>
    <p:sldId id="267" r:id="rId7"/>
    <p:sldId id="268" r:id="rId8"/>
    <p:sldId id="269" r:id="rId9"/>
    <p:sldId id="271" r:id="rId10"/>
    <p:sldId id="272" r:id="rId11"/>
    <p:sldId id="273" r:id="rId12"/>
    <p:sldId id="274" r:id="rId13"/>
    <p:sldId id="275" r:id="rId14"/>
    <p:sldId id="276" r:id="rId15"/>
    <p:sldId id="280" r:id="rId16"/>
  </p:sldIdLst>
  <p:sldSz cx="9144000" cy="6858000" type="screen4x3"/>
  <p:notesSz cx="6946900" cy="92837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0066FF"/>
    <a:srgbClr val="0099FF"/>
    <a:srgbClr val="99CCFF"/>
    <a:srgbClr val="3366CC"/>
    <a:srgbClr val="CCECFF"/>
    <a:srgbClr val="0033CC"/>
    <a:srgbClr val="6699FF"/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70" autoAdjust="0"/>
  </p:normalViewPr>
  <p:slideViewPr>
    <p:cSldViewPr>
      <p:cViewPr>
        <p:scale>
          <a:sx n="60" d="100"/>
          <a:sy n="60" d="100"/>
        </p:scale>
        <p:origin x="-1434" y="-10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3700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25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25513" y="4410075"/>
            <a:ext cx="5095875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3700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fld id="{160AAD2E-7E06-484F-A81A-76F2718A1EB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333813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0AAD2E-7E06-484F-A81A-76F2718A1EB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823564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1828800" y="2173288"/>
            <a:ext cx="4954588" cy="1219200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dirty="0" smtClean="0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828800" y="3429000"/>
            <a:ext cx="4953000" cy="1868488"/>
          </a:xfrm>
        </p:spPr>
        <p:txBody>
          <a:bodyPr/>
          <a:lstStyle>
            <a:lvl1pPr marL="0" indent="0">
              <a:buFontTx/>
              <a:buNone/>
              <a:defRPr sz="280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dirty="0" smtClean="0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7467019F-76C2-43CE-B09A-E9213445CC2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09F208-2FAE-4DED-A3C3-14EDDA6F938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13697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DE4668-3CCC-4BA8-A56A-58E2980D89E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09947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E5D73E-98E8-4BB2-8E13-261A0ABD3DF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73480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BCD76F-D7CE-488F-84FB-BBBA164E00F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86433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34C593-B1BE-488C-9002-6F2184CA21D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0056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C7B6EC-5B96-4D5E-9898-1DE2014F93B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74176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D6BC4-6A56-44DF-AFA4-68D6593E7E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65076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129284-EABA-48E6-A44B-CC9ED62AB27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69004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3774A5-33E0-45DE-B6CA-328EB3E4D2E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46650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81000"/>
            <a:ext cx="17145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0013" y="381000"/>
            <a:ext cx="4992687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A66105-7E4D-4241-A807-E8084B53873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33560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colorTemperature colorTemp="9500"/>
                    </a14:imgEffect>
                    <a14:imgEffect>
                      <a14:saturation sat="205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81000"/>
            <a:ext cx="6859587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dirty="0" smtClean="0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1600" y="1676400"/>
            <a:ext cx="68580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228600" y="6326188"/>
            <a:ext cx="1905000" cy="379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6000" y="6324600"/>
            <a:ext cx="28956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8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410200" y="6324600"/>
            <a:ext cx="19050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 b="1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57AAB56A-8B48-4FB3-ACB6-F1CAE31208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200">
          <a:solidFill>
            <a:schemeClr val="tx2">
              <a:lumMod val="75000"/>
            </a:schemeClr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2">
              <a:lumMod val="75000"/>
            </a:schemeClr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2">
              <a:lumMod val="75000"/>
            </a:schemeClr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2">
              <a:lumMod val="75000"/>
            </a:schemeClr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49749303"/>
              </p:ext>
            </p:extLst>
          </p:nvPr>
        </p:nvGraphicFramePr>
        <p:xfrm>
          <a:off x="468313" y="1268413"/>
          <a:ext cx="8229600" cy="4444050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60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VY_52_INOVACE_ZV_1_5E_NEC_02_DUSEVNI_PORUCHY_II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Psychohygiena, psychopatologie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a KVINTA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14.2.2014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seznamuje studenty s definicí a předmětem oboru, jeho terminologií, principy.  Stručně shrnuje  možnosti léčby duševních nemocí.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Např.: prezentace je určena jako výklad do hodiny i jako materiál k samostudiu Možnosti využití: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promítání, práce jednotlivců nebo dvojic u PC, vytištění pracovního listu.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749707"/>
            <a:ext cx="6048648" cy="110829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64198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35696" y="4437112"/>
            <a:ext cx="5472607" cy="1219200"/>
          </a:xfrm>
          <a:noFill/>
          <a:ln/>
        </p:spPr>
        <p:txBody>
          <a:bodyPr/>
          <a:lstStyle/>
          <a:p>
            <a:pPr algn="r"/>
            <a:r>
              <a:rPr lang="cs-CZ" dirty="0" smtClean="0"/>
              <a:t>Duševní poruchy II.</a:t>
            </a:r>
            <a:br>
              <a:rPr lang="cs-CZ" dirty="0" smtClean="0"/>
            </a:br>
            <a:r>
              <a:rPr lang="cs-CZ" i="1" dirty="0" smtClean="0"/>
              <a:t>psychopatie</a:t>
            </a:r>
            <a:endParaRPr lang="en-US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08103" y="4040693"/>
            <a:ext cx="1800200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/>
              <a:t>http://commons.wikimedia.org/wiki/File:Brain_animated_color_nevit.gif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00500" y="350658"/>
            <a:ext cx="4675956" cy="350696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196752"/>
            <a:ext cx="6859587" cy="1143000"/>
          </a:xfrm>
        </p:spPr>
        <p:txBody>
          <a:bodyPr/>
          <a:lstStyle/>
          <a:p>
            <a:pPr algn="ctr"/>
            <a:r>
              <a:rPr lang="cs-CZ" dirty="0"/>
              <a:t>Dělení psychických </a:t>
            </a:r>
            <a:r>
              <a:rPr lang="cs-CZ" dirty="0" smtClean="0"/>
              <a:t>poruch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71800" y="2590800"/>
            <a:ext cx="6858000" cy="4267200"/>
          </a:xfrm>
        </p:spPr>
        <p:txBody>
          <a:bodyPr/>
          <a:lstStyle/>
          <a:p>
            <a:pPr lvl="0"/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Psychopatie  </a:t>
            </a:r>
          </a:p>
          <a:p>
            <a:pPr lvl="0"/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Psychózy </a:t>
            </a:r>
          </a:p>
          <a:p>
            <a:pPr lvl="0"/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Neurózy</a:t>
            </a:r>
          </a:p>
          <a:p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Závislosti </a:t>
            </a:r>
          </a:p>
        </p:txBody>
      </p:sp>
    </p:spTree>
    <p:extLst>
      <p:ext uri="{BB962C8B-B14F-4D97-AF65-F5344CB8AC3E}">
        <p14:creationId xmlns:p14="http://schemas.microsoft.com/office/powerpoint/2010/main" xmlns="" val="387452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Psychopatie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poruchy osobnosti, nejde přímo o psychické onemocnění, ale o trvalou povahovou odchylku. </a:t>
            </a:r>
            <a:endParaRPr lang="cs-CZ" dirty="0" smtClean="0"/>
          </a:p>
          <a:p>
            <a:r>
              <a:rPr lang="cs-CZ" smtClean="0"/>
              <a:t>Osobnost </a:t>
            </a:r>
            <a:r>
              <a:rPr lang="cs-CZ" dirty="0"/>
              <a:t>psychopata postrádá vyváženost a harmonii</a:t>
            </a:r>
            <a:r>
              <a:rPr lang="cs-CZ"/>
              <a:t>. </a:t>
            </a:r>
            <a:endParaRPr lang="cs-CZ" smtClean="0"/>
          </a:p>
          <a:p>
            <a:r>
              <a:rPr lang="cs-CZ" smtClean="0"/>
              <a:t>Psychopaté </a:t>
            </a:r>
            <a:r>
              <a:rPr lang="cs-CZ" dirty="0"/>
              <a:t>jsou pro své okolí nepříjemní a těžko se s nimi vychází.</a:t>
            </a:r>
          </a:p>
        </p:txBody>
      </p:sp>
    </p:spTree>
    <p:extLst>
      <p:ext uri="{BB962C8B-B14F-4D97-AF65-F5344CB8AC3E}">
        <p14:creationId xmlns:p14="http://schemas.microsoft.com/office/powerpoint/2010/main" xmlns="" val="2312284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/>
              <a:t>Typy psychopatie</a:t>
            </a:r>
            <a:r>
              <a:rPr lang="cs-CZ" i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i="1" dirty="0" smtClean="0"/>
              <a:t>1. Paranoidní </a:t>
            </a:r>
            <a:r>
              <a:rPr lang="cs-CZ" b="1" i="1" dirty="0"/>
              <a:t>porucha</a:t>
            </a:r>
          </a:p>
          <a:p>
            <a:r>
              <a:rPr lang="cs-CZ" dirty="0"/>
              <a:t>trvalá zášť vůči většině lidí, podezíravost, sklon vykládat si neutrální nebo i přátelské chování druhých jako nepřátelské. </a:t>
            </a:r>
            <a:endParaRPr lang="cs-CZ" dirty="0" smtClean="0"/>
          </a:p>
          <a:p>
            <a:r>
              <a:rPr lang="cs-CZ" dirty="0" smtClean="0"/>
              <a:t>Jsou </a:t>
            </a:r>
            <a:r>
              <a:rPr lang="cs-CZ" dirty="0"/>
              <a:t>přesvědčeni o své pravdě, neuznávají logiku, ten, kdo se jim snaží jejich přesvědčení vyvrátit, se stává jejich nepřítelem. 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své blízké žárlí, kontrolují je, nedůvěřují jim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8052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/>
              <a:t>Typy psychopatie</a:t>
            </a:r>
            <a:r>
              <a:rPr lang="cs-CZ" i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 smtClean="0"/>
              <a:t>2</a:t>
            </a:r>
            <a:r>
              <a:rPr lang="cs-CZ" b="1" i="1" dirty="0"/>
              <a:t>. Schizoidní porucha</a:t>
            </a:r>
          </a:p>
          <a:p>
            <a:r>
              <a:rPr lang="cs-CZ" dirty="0"/>
              <a:t>projevuje se emočním chladem, omezenou schopností vyjadřovat svoje city, lhostejností vůči druhým, samotářstvím, </a:t>
            </a:r>
            <a:r>
              <a:rPr lang="cs-CZ" dirty="0" smtClean="0"/>
              <a:t>málomluvností.</a:t>
            </a:r>
          </a:p>
          <a:p>
            <a:r>
              <a:rPr lang="cs-CZ" dirty="0" smtClean="0"/>
              <a:t>Člověk </a:t>
            </a:r>
            <a:r>
              <a:rPr lang="cs-CZ" dirty="0"/>
              <a:t>s touto poruchou žije ve vlastním světě, ve svých fantaziích.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4640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/>
              <a:t>Typy psychopatie</a:t>
            </a:r>
            <a:r>
              <a:rPr lang="cs-CZ" i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/>
              <a:t>3. </a:t>
            </a:r>
            <a:r>
              <a:rPr lang="cs-CZ" b="1" i="1" dirty="0" err="1"/>
              <a:t>Dissociální</a:t>
            </a:r>
            <a:r>
              <a:rPr lang="cs-CZ" b="1" i="1" dirty="0"/>
              <a:t> porucha</a:t>
            </a:r>
          </a:p>
          <a:p>
            <a:r>
              <a:rPr lang="cs-CZ" dirty="0"/>
              <a:t> nezájem o city druhých, neschopnost udržet trvalé vztahy, bezohlednost vůči společenským normám. </a:t>
            </a:r>
            <a:endParaRPr lang="cs-CZ" dirty="0" smtClean="0"/>
          </a:p>
          <a:p>
            <a:r>
              <a:rPr lang="cs-CZ" dirty="0" smtClean="0"/>
              <a:t>Častá </a:t>
            </a:r>
            <a:r>
              <a:rPr lang="cs-CZ" dirty="0"/>
              <a:t>je  agresivní reakce na podněty. </a:t>
            </a:r>
            <a:endParaRPr lang="cs-CZ" dirty="0" smtClean="0"/>
          </a:p>
          <a:p>
            <a:r>
              <a:rPr lang="cs-CZ" dirty="0" smtClean="0"/>
              <a:t>Jsou </a:t>
            </a:r>
            <a:r>
              <a:rPr lang="cs-CZ" dirty="0"/>
              <a:t>velmi vzrušiví, nemají strach před trestem, nedokážou se z trestu poučit. </a:t>
            </a:r>
            <a:endParaRPr lang="cs-CZ" dirty="0" smtClean="0"/>
          </a:p>
          <a:p>
            <a:r>
              <a:rPr lang="cs-CZ" dirty="0" smtClean="0"/>
              <a:t>Většinou </a:t>
            </a:r>
            <a:r>
              <a:rPr lang="cs-CZ" dirty="0"/>
              <a:t>do této kategorie patří lidé s opakovanými trestnými činy, nájemní </a:t>
            </a:r>
            <a:r>
              <a:rPr lang="cs-CZ" dirty="0" smtClean="0"/>
              <a:t>vrazi apod.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0075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/>
              <a:t>Typy psychopatie</a:t>
            </a:r>
            <a:r>
              <a:rPr lang="cs-CZ" i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/>
              <a:t>4. Emočně nestabilní osobnost</a:t>
            </a:r>
          </a:p>
          <a:p>
            <a:r>
              <a:rPr lang="cs-CZ" dirty="0"/>
              <a:t> podobná </a:t>
            </a:r>
            <a:r>
              <a:rPr lang="cs-CZ" dirty="0" err="1"/>
              <a:t>dissociální</a:t>
            </a:r>
            <a:r>
              <a:rPr lang="cs-CZ" dirty="0"/>
              <a:t> poruše. </a:t>
            </a:r>
            <a:endParaRPr lang="cs-CZ" dirty="0" smtClean="0"/>
          </a:p>
          <a:p>
            <a:r>
              <a:rPr lang="cs-CZ" dirty="0" smtClean="0"/>
              <a:t>Tito </a:t>
            </a:r>
            <a:r>
              <a:rPr lang="cs-CZ" dirty="0"/>
              <a:t>lidé jednají impulzivně, bez uvážení následků, bez schopnosti plánovat život dopředu. </a:t>
            </a:r>
            <a:endParaRPr lang="cs-CZ" dirty="0" smtClean="0"/>
          </a:p>
          <a:p>
            <a:r>
              <a:rPr lang="cs-CZ" dirty="0" smtClean="0"/>
              <a:t>Chybí </a:t>
            </a:r>
            <a:r>
              <a:rPr lang="cs-CZ" dirty="0"/>
              <a:t>sebekontrola a ohled na druhé lidi. </a:t>
            </a:r>
            <a:endParaRPr lang="cs-CZ" dirty="0" smtClean="0"/>
          </a:p>
          <a:p>
            <a:r>
              <a:rPr lang="cs-CZ" dirty="0" smtClean="0"/>
              <a:t>Projevují </a:t>
            </a:r>
            <a:r>
              <a:rPr lang="cs-CZ" dirty="0"/>
              <a:t>se u nich výbuchy silné zlosti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734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/>
              <a:t>Typy psychopatie</a:t>
            </a:r>
            <a:r>
              <a:rPr lang="cs-CZ" i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/>
              <a:t>5. </a:t>
            </a:r>
            <a:r>
              <a:rPr lang="cs-CZ" b="1" i="1" dirty="0" err="1" smtClean="0"/>
              <a:t>Histriónská</a:t>
            </a:r>
            <a:r>
              <a:rPr lang="cs-CZ" b="1" i="1" dirty="0" smtClean="0"/>
              <a:t> </a:t>
            </a:r>
            <a:r>
              <a:rPr lang="cs-CZ" b="1" i="1" dirty="0"/>
              <a:t>porucha</a:t>
            </a:r>
          </a:p>
          <a:p>
            <a:r>
              <a:rPr lang="cs-CZ" dirty="0" err="1"/>
              <a:t>sebedramatizece</a:t>
            </a:r>
            <a:r>
              <a:rPr lang="cs-CZ" dirty="0"/>
              <a:t>, teatrálnost, vyhledávání vzrušení, egocentrismus. </a:t>
            </a:r>
            <a:endParaRPr lang="cs-CZ" dirty="0" smtClean="0"/>
          </a:p>
          <a:p>
            <a:r>
              <a:rPr lang="cs-CZ" dirty="0" smtClean="0"/>
              <a:t>Člověk </a:t>
            </a:r>
            <a:r>
              <a:rPr lang="cs-CZ" dirty="0"/>
              <a:t>s touto poruchou manipuluje s ostatními, aby dosáhl svých cílů, chová se dětsky, infantilně. 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nadměrně soustředěn na svou fyzickou přitažlivost, </a:t>
            </a:r>
            <a:r>
              <a:rPr lang="cs-CZ" dirty="0" smtClean="0"/>
              <a:t>často </a:t>
            </a:r>
            <a:r>
              <a:rPr lang="cs-CZ" dirty="0"/>
              <a:t>se přehnaně a  nápadně obléká.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346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/>
              <a:t>Typy psychopatie</a:t>
            </a:r>
            <a:r>
              <a:rPr lang="cs-CZ" i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/>
              <a:t>5. </a:t>
            </a:r>
            <a:r>
              <a:rPr lang="cs-CZ" b="1" i="1" dirty="0" err="1" smtClean="0"/>
              <a:t>Histriónská</a:t>
            </a:r>
            <a:r>
              <a:rPr lang="cs-CZ" b="1" i="1" dirty="0" smtClean="0"/>
              <a:t> </a:t>
            </a:r>
            <a:r>
              <a:rPr lang="cs-CZ" b="1" i="1" dirty="0"/>
              <a:t>porucha</a:t>
            </a:r>
          </a:p>
          <a:p>
            <a:r>
              <a:rPr lang="cs-CZ" dirty="0" err="1"/>
              <a:t>sebedramatizece</a:t>
            </a:r>
            <a:r>
              <a:rPr lang="cs-CZ" dirty="0"/>
              <a:t>, teatrálnost, vyhledávání vzrušení, egocentrismus. </a:t>
            </a:r>
            <a:endParaRPr lang="cs-CZ" dirty="0" smtClean="0"/>
          </a:p>
          <a:p>
            <a:r>
              <a:rPr lang="cs-CZ" dirty="0" smtClean="0"/>
              <a:t>Člověk </a:t>
            </a:r>
            <a:r>
              <a:rPr lang="cs-CZ" dirty="0"/>
              <a:t>s touto poruchou manipuluje s ostatními, aby dosáhl svých cílů, chová se dětsky, infantilně. 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nadměrně soustředěn na svou fyzickou přitažlivost, </a:t>
            </a:r>
            <a:r>
              <a:rPr lang="cs-CZ" dirty="0" smtClean="0"/>
              <a:t>často </a:t>
            </a:r>
            <a:r>
              <a:rPr lang="cs-CZ" dirty="0"/>
              <a:t>se přehnaně a  nápadně obléká.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335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/>
              <a:t>Typy psychopatie</a:t>
            </a:r>
            <a:r>
              <a:rPr lang="cs-CZ" i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/>
              <a:t>6. </a:t>
            </a:r>
            <a:r>
              <a:rPr lang="cs-CZ" b="1" i="1" dirty="0" err="1"/>
              <a:t>Anankastická</a:t>
            </a:r>
            <a:r>
              <a:rPr lang="cs-CZ" b="1" i="1" dirty="0"/>
              <a:t> porucha</a:t>
            </a:r>
          </a:p>
          <a:p>
            <a:r>
              <a:rPr lang="cs-CZ" dirty="0"/>
              <a:t>vyznačuje se stálými </a:t>
            </a:r>
            <a:r>
              <a:rPr lang="cs-CZ" dirty="0" smtClean="0"/>
              <a:t>obavami, opatrností</a:t>
            </a:r>
            <a:r>
              <a:rPr lang="cs-CZ" dirty="0"/>
              <a:t>, perfekcionismem, nadměrnou svědomitostí, puntičkářstvím, nedůtklivostí a tvrdohlavostí. </a:t>
            </a:r>
            <a:endParaRPr lang="cs-CZ" dirty="0" smtClean="0"/>
          </a:p>
          <a:p>
            <a:r>
              <a:rPr lang="cs-CZ" dirty="0" smtClean="0"/>
              <a:t>Tito </a:t>
            </a:r>
            <a:r>
              <a:rPr lang="cs-CZ" dirty="0"/>
              <a:t>lidé se neumí přizpůsobovat ostatním, těžko se s nimi vychází a spolupracuje.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5100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/>
              <a:t>Typy psychopatie</a:t>
            </a:r>
            <a:r>
              <a:rPr lang="cs-CZ" i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/>
              <a:t>7. Anxiózní (vyhýbavá) porucha</a:t>
            </a:r>
          </a:p>
          <a:p>
            <a:r>
              <a:rPr lang="cs-CZ" dirty="0"/>
              <a:t>člověk  je přesvědčen o vlastní nešikovnosti, přehnaně se bojí kritiky a odmítnutí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Vyhýbá </a:t>
            </a:r>
            <a:r>
              <a:rPr lang="cs-CZ" dirty="0"/>
              <a:t>se  práci, kde musí docházet k mezilidskému styku.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504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/>
              <a:t>Typy psychopatie</a:t>
            </a:r>
            <a:r>
              <a:rPr lang="cs-CZ" i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 smtClean="0"/>
              <a:t>8</a:t>
            </a:r>
            <a:r>
              <a:rPr lang="cs-CZ" b="1" i="1" dirty="0"/>
              <a:t>. Poruchy sexuální preference</a:t>
            </a:r>
          </a:p>
          <a:p>
            <a:r>
              <a:rPr lang="cs-CZ" dirty="0"/>
              <a:t>exhibicionismus –  sebeodhalování na veřejnosti. Nedochází k němu trvale, ale v době zvýšeného emočního napětí či v emoční krizi. Porucha se projevuje prakticky jen u mužů.</a:t>
            </a:r>
          </a:p>
          <a:p>
            <a:r>
              <a:rPr lang="cs-CZ" dirty="0"/>
              <a:t>pedofilie – sexuální preference dětí před dospělými. Vyskytuje se téměř výhradně u mužů</a:t>
            </a:r>
          </a:p>
        </p:txBody>
      </p:sp>
    </p:spTree>
    <p:extLst>
      <p:ext uri="{BB962C8B-B14F-4D97-AF65-F5344CB8AC3E}">
        <p14:creationId xmlns:p14="http://schemas.microsoft.com/office/powerpoint/2010/main" xmlns="" val="11503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MIROSLAV OREL.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Grada</a:t>
            </a:r>
            <a:r>
              <a:rPr lang="cs-CZ" sz="2000" dirty="0" smtClean="0"/>
              <a:t>, 2012, 179 s. č. 134. ISBN 80-851-2164-6. </a:t>
            </a:r>
          </a:p>
          <a:p>
            <a:r>
              <a:rPr lang="cs-CZ" sz="2000" dirty="0" smtClean="0"/>
              <a:t>Duševní poruchy a poruchy chování: mezinárodní klasifikace nemocí - 10. revize : diagnostická kritéria pro výzkum.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Psychiatrické centrum, 1996, 179 s. Zprávy, č. 134. ISBN 80-851-2164-6.</a:t>
            </a:r>
          </a:p>
          <a:p>
            <a:r>
              <a:rPr lang="cs-CZ" sz="2000" dirty="0" err="1" smtClean="0"/>
              <a:t>Wikipedia.cz</a:t>
            </a:r>
            <a:r>
              <a:rPr lang="cs-CZ" sz="2000" dirty="0" smtClean="0"/>
              <a:t>, </a:t>
            </a:r>
            <a:r>
              <a:rPr lang="cs-CZ" sz="2000" dirty="0" err="1" smtClean="0"/>
              <a:t>Wikiskripta</a:t>
            </a:r>
            <a:endParaRPr lang="cs-CZ" sz="2000" dirty="0" smtClean="0"/>
          </a:p>
          <a:p>
            <a:r>
              <a:rPr lang="cs-CZ" sz="2000" dirty="0" smtClean="0"/>
              <a:t>http://commons.wikimedia.org/wiki/ </a:t>
            </a:r>
          </a:p>
          <a:p>
            <a:r>
              <a:rPr lang="cs-CZ" sz="2000" dirty="0" smtClean="0"/>
              <a:t>Zdroje použitých obrázků citovány přímo v textu </a:t>
            </a:r>
          </a:p>
          <a:p>
            <a:r>
              <a:rPr lang="cs-CZ" sz="2000" dirty="0" smtClean="0"/>
              <a:t>Materiál stažen 2.2.2014</a:t>
            </a:r>
          </a:p>
          <a:p>
            <a:endParaRPr lang="cs-CZ" dirty="0" smtClean="0"/>
          </a:p>
        </p:txBody>
      </p:sp>
      <p:pic>
        <p:nvPicPr>
          <p:cNvPr id="819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S102806421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Default Desig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xmlns="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xmlns="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Default Design 1">
        <a:dk1>
          <a:srgbClr val="336699"/>
        </a:dk1>
        <a:lt1>
          <a:srgbClr val="FFFFFF"/>
        </a:lt1>
        <a:dk2>
          <a:srgbClr val="0066FF"/>
        </a:dk2>
        <a:lt2>
          <a:srgbClr val="AFB5D2"/>
        </a:lt2>
        <a:accent1>
          <a:srgbClr val="66CCFF"/>
        </a:accent1>
        <a:accent2>
          <a:srgbClr val="99FFCC"/>
        </a:accent2>
        <a:accent3>
          <a:srgbClr val="FFFFFF"/>
        </a:accent3>
        <a:accent4>
          <a:srgbClr val="2A5682"/>
        </a:accent4>
        <a:accent5>
          <a:srgbClr val="B8E2FF"/>
        </a:accent5>
        <a:accent6>
          <a:srgbClr val="8AE7B9"/>
        </a:accent6>
        <a:hlink>
          <a:srgbClr val="FF99FF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3366"/>
        </a:dk1>
        <a:lt1>
          <a:srgbClr val="CCECFF"/>
        </a:lt1>
        <a:dk2>
          <a:srgbClr val="4B3384"/>
        </a:dk2>
        <a:lt2>
          <a:srgbClr val="849CBB"/>
        </a:lt2>
        <a:accent1>
          <a:srgbClr val="90DBFF"/>
        </a:accent1>
        <a:accent2>
          <a:srgbClr val="99FFCC"/>
        </a:accent2>
        <a:accent3>
          <a:srgbClr val="E2F4FF"/>
        </a:accent3>
        <a:accent4>
          <a:srgbClr val="002A56"/>
        </a:accent4>
        <a:accent5>
          <a:srgbClr val="C6EAFF"/>
        </a:accent5>
        <a:accent6>
          <a:srgbClr val="8AE7B9"/>
        </a:accent6>
        <a:hlink>
          <a:srgbClr val="DFC0FF"/>
        </a:hlink>
        <a:folHlink>
          <a:srgbClr val="6DC5D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0E47465-1BBE-45E0-8364-7439AF5AE95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315</TotalTime>
  <Words>408</Words>
  <Application>Microsoft Office PowerPoint</Application>
  <PresentationFormat>Předvádění na obrazovce (4:3)</PresentationFormat>
  <Paragraphs>83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TS102806421</vt:lpstr>
      <vt:lpstr>Snímek 1</vt:lpstr>
      <vt:lpstr>Duševní poruchy II. psychopatie</vt:lpstr>
      <vt:lpstr>Dělení psychických poruch</vt:lpstr>
      <vt:lpstr>Psychopatie</vt:lpstr>
      <vt:lpstr>Typy psychopatie:</vt:lpstr>
      <vt:lpstr>Typy psychopatie:</vt:lpstr>
      <vt:lpstr>Typy psychopatie:</vt:lpstr>
      <vt:lpstr>Typy psychopatie:</vt:lpstr>
      <vt:lpstr>Typy psychopatie:</vt:lpstr>
      <vt:lpstr>Typy psychopatie:</vt:lpstr>
      <vt:lpstr>Typy psychopatie:</vt:lpstr>
      <vt:lpstr>Typy psychopatie:</vt:lpstr>
      <vt:lpstr>Typy psychopatie: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Vědomí</dc:title>
  <dc:creator>David</dc:creator>
  <cp:lastModifiedBy>Lenka</cp:lastModifiedBy>
  <cp:revision>18</cp:revision>
  <cp:lastPrinted>1601-01-01T00:00:00Z</cp:lastPrinted>
  <dcterms:created xsi:type="dcterms:W3CDTF">2014-01-31T17:45:27Z</dcterms:created>
  <dcterms:modified xsi:type="dcterms:W3CDTF">2014-04-30T09:08:02Z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TC010178121033</vt:lpwstr>
  </property>
</Properties>
</file>