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2"/>
  </p:notesMasterIdLst>
  <p:sldIdLst>
    <p:sldId id="265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7" r:id="rId11"/>
  </p:sldIdLst>
  <p:sldSz cx="9144000" cy="6858000" type="screen4x3"/>
  <p:notesSz cx="6946900" cy="92837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66FF"/>
    <a:srgbClr val="0099FF"/>
    <a:srgbClr val="99CCFF"/>
    <a:srgbClr val="3366CC"/>
    <a:srgbClr val="CCECFF"/>
    <a:srgbClr val="0033CC"/>
    <a:srgbClr val="6699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70" autoAdjust="0"/>
  </p:normalViewPr>
  <p:slideViewPr>
    <p:cSldViewPr>
      <p:cViewPr>
        <p:scale>
          <a:sx n="60" d="100"/>
          <a:sy n="60" d="100"/>
        </p:scale>
        <p:origin x="-1842" y="-6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3700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25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25513" y="4410075"/>
            <a:ext cx="5095875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3700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fld id="{160AAD2E-7E06-484F-A81A-76F2718A1EB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3813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0AAD2E-7E06-484F-A81A-76F2718A1EB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564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1828800" y="2173288"/>
            <a:ext cx="4954588" cy="1219200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dirty="0" smtClean="0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828800" y="3429000"/>
            <a:ext cx="4953000" cy="1868488"/>
          </a:xfrm>
        </p:spPr>
        <p:txBody>
          <a:bodyPr/>
          <a:lstStyle>
            <a:lvl1pPr marL="0" indent="0">
              <a:buFontTx/>
              <a:buNone/>
              <a:defRPr sz="280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dirty="0" smtClean="0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7467019F-76C2-43CE-B09A-E9213445CC2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09F208-2FAE-4DED-A3C3-14EDDA6F938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697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DE4668-3CCC-4BA8-A56A-58E2980D89E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947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E5D73E-98E8-4BB2-8E13-261A0ABD3DF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480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BCD76F-D7CE-488F-84FB-BBBA164E00F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433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34C593-B1BE-488C-9002-6F2184CA21D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56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C7B6EC-5B96-4D5E-9898-1DE2014F93B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176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D6BC4-6A56-44DF-AFA4-68D6593E7E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076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129284-EABA-48E6-A44B-CC9ED62AB27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004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3774A5-33E0-45DE-B6CA-328EB3E4D2E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650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81000"/>
            <a:ext cx="17145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381000"/>
            <a:ext cx="4992687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A66105-7E4D-4241-A807-E8084B53873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5608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74FBD45-B77C-433D-819E-C7C4C2753DC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19093E-33D1-4D4C-A274-060555207DF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colorTemperature colorTemp="9500"/>
                    </a14:imgEffect>
                    <a14:imgEffect>
                      <a14:saturation sat="205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81000"/>
            <a:ext cx="685958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dirty="0" smtClean="0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1600" y="1676400"/>
            <a:ext cx="68580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228600" y="6326188"/>
            <a:ext cx="1905000" cy="379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6000" y="6324600"/>
            <a:ext cx="28956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8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410200" y="6324600"/>
            <a:ext cx="19050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b="1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57AAB56A-8B48-4FB3-ACB6-F1CAE31208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200">
          <a:solidFill>
            <a:schemeClr val="tx2">
              <a:lumMod val="75000"/>
            </a:schemeClr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2">
              <a:lumMod val="75000"/>
            </a:schemeClr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2">
              <a:lumMod val="75000"/>
            </a:schemeClr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2">
              <a:lumMod val="75000"/>
            </a:schemeClr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7544" y="1268760"/>
          <a:ext cx="8229600" cy="4261170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VY_52_INOVACE_ZV_1_5E_NEC_03_DUSEVNI_PORUCHY_III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Psychohygiena, psychopatologie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a KVINTA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14.2.2014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seznamuje studenty s definicí a předmětem oboru, jeho terminologií, principy.  Stručně shrnuje emoce a jejich možné poruchy.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Např.: 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PC, vytištění pracovního listu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80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18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77148" y="5608884"/>
            <a:ext cx="5112568" cy="124911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79712" y="5013176"/>
            <a:ext cx="5544616" cy="1219200"/>
          </a:xfrm>
          <a:noFill/>
          <a:ln/>
        </p:spPr>
        <p:txBody>
          <a:bodyPr/>
          <a:lstStyle/>
          <a:p>
            <a:pPr algn="r"/>
            <a:r>
              <a:rPr lang="cs-CZ" dirty="0" smtClean="0"/>
              <a:t>Duševní poruchy III.</a:t>
            </a:r>
            <a:br>
              <a:rPr lang="cs-CZ" dirty="0" smtClean="0"/>
            </a:br>
            <a:r>
              <a:rPr lang="cs-CZ" i="1" dirty="0" smtClean="0"/>
              <a:t>Psychózy </a:t>
            </a:r>
            <a:r>
              <a:rPr lang="cs-CZ" i="1" smtClean="0"/>
              <a:t>a </a:t>
            </a:r>
            <a:br>
              <a:rPr lang="cs-CZ" i="1" smtClean="0"/>
            </a:br>
            <a:r>
              <a:rPr lang="cs-CZ" i="1" smtClean="0"/>
              <a:t>závislosti</a:t>
            </a:r>
            <a:endParaRPr lang="en-US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08103" y="4040693"/>
            <a:ext cx="1800200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/>
              <a:t>http://commons.wikimedia.org/wiki/File:Brain_animated_color_nevit.gif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0500" y="350658"/>
            <a:ext cx="4675956" cy="350696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Psychózy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Jedná se o nejvážnější duševní onemocnění.</a:t>
            </a:r>
          </a:p>
          <a:p>
            <a:r>
              <a:rPr lang="cs-CZ" dirty="0" smtClean="0"/>
              <a:t>Jde o neschopnost </a:t>
            </a:r>
            <a:r>
              <a:rPr lang="cs-CZ" dirty="0"/>
              <a:t>chovat se a jednat v souladu s okolnostmi. 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to vlastně </a:t>
            </a:r>
            <a:r>
              <a:rPr lang="cs-CZ" dirty="0" smtClean="0"/>
              <a:t>nesoulad mezi </a:t>
            </a:r>
            <a:r>
              <a:rPr lang="cs-CZ" dirty="0"/>
              <a:t>vnímáním, chováním a </a:t>
            </a:r>
            <a:r>
              <a:rPr lang="cs-CZ" dirty="0" smtClean="0"/>
              <a:t>prožíváním.</a:t>
            </a:r>
          </a:p>
          <a:p>
            <a:r>
              <a:rPr lang="cs-CZ" dirty="0" smtClean="0"/>
              <a:t>Mění </a:t>
            </a:r>
            <a:r>
              <a:rPr lang="cs-CZ" dirty="0"/>
              <a:t>se vztah nemocného k realitě.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66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/>
              <a:t>Typy psychóz</a:t>
            </a:r>
            <a:r>
              <a:rPr lang="cs-CZ" i="1" dirty="0" smtClean="0"/>
              <a:t>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36678" y="1676400"/>
            <a:ext cx="5392921" cy="4488904"/>
          </a:xfrm>
        </p:spPr>
        <p:txBody>
          <a:bodyPr/>
          <a:lstStyle/>
          <a:p>
            <a:pPr marL="0" indent="0">
              <a:buNone/>
            </a:pPr>
            <a:r>
              <a:rPr lang="cs-CZ" b="1" i="1" dirty="0"/>
              <a:t>1. Schizofrenie</a:t>
            </a:r>
          </a:p>
          <a:p>
            <a:pPr lvl="0"/>
            <a:r>
              <a:rPr lang="cs-CZ" dirty="0"/>
              <a:t>Projevuje se bludy a halucinacemi – chorobná přesvědčení o existenci určitých věcí, které ve skutečnosti neexistují.</a:t>
            </a:r>
          </a:p>
          <a:p>
            <a:pPr lvl="0"/>
            <a:r>
              <a:rPr lang="cs-CZ" dirty="0"/>
              <a:t>Paranoidní schizofrenie – člověk trpí neustálým pocitem, že je pronásledován, slyší hlasy, které mu vyhrožují a dávají příkazy</a:t>
            </a:r>
          </a:p>
          <a:p>
            <a:pPr lvl="0"/>
            <a:r>
              <a:rPr lang="cs-CZ" dirty="0"/>
              <a:t>Simplexní schizofrenie – člověk přestává mít zájem o svůj budoucí život a postupně o cokoli jiného. 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420888"/>
            <a:ext cx="2227280" cy="3137018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39552" y="5733256"/>
            <a:ext cx="222728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http://commons.wikimedia.org/wiki/File:Pelagroas%C4%83_maniacal%C4%83_cu_umfl%C4%83turi_%C5%9Fi_abcese_pe_m%C3%A2ini_%28Dragomire%C5%9Fti%29.JPG</a:t>
            </a:r>
          </a:p>
        </p:txBody>
      </p:sp>
    </p:spTree>
    <p:extLst>
      <p:ext uri="{BB962C8B-B14F-4D97-AF65-F5344CB8AC3E}">
        <p14:creationId xmlns:p14="http://schemas.microsoft.com/office/powerpoint/2010/main" val="238586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/>
              <a:t>Typy psychóz</a:t>
            </a:r>
            <a:r>
              <a:rPr lang="cs-CZ" i="1" dirty="0" smtClean="0"/>
              <a:t>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/>
              <a:t>2. </a:t>
            </a:r>
            <a:r>
              <a:rPr lang="cs-CZ" b="1" i="1" dirty="0" err="1"/>
              <a:t>Maniodepresivita</a:t>
            </a:r>
            <a:endParaRPr lang="cs-CZ" b="1" i="1" dirty="0"/>
          </a:p>
          <a:p>
            <a:r>
              <a:rPr lang="cs-CZ" dirty="0"/>
              <a:t>extrémní výkyvy nálad, afektů. U člověka se střídají období </a:t>
            </a:r>
            <a:r>
              <a:rPr lang="cs-CZ" dirty="0" err="1"/>
              <a:t>manie</a:t>
            </a:r>
            <a:r>
              <a:rPr lang="cs-CZ" dirty="0"/>
              <a:t> a deprese.</a:t>
            </a:r>
          </a:p>
          <a:p>
            <a:pPr lvl="0"/>
            <a:r>
              <a:rPr lang="cs-CZ" dirty="0" err="1"/>
              <a:t>Manie</a:t>
            </a:r>
            <a:r>
              <a:rPr lang="cs-CZ" dirty="0"/>
              <a:t> – nepřirozené veselí, bezstarostnost, pocit schopnosti měnit svůj život, podnikat, přemrštěná radost ze všeho, nekritičnost, emotivní jednání,  sebepřeceňování, </a:t>
            </a:r>
            <a:r>
              <a:rPr lang="cs-CZ" dirty="0" err="1"/>
              <a:t>sebepovznesení</a:t>
            </a:r>
            <a:r>
              <a:rPr lang="cs-CZ" dirty="0"/>
              <a:t>, pocit nadřazenosti</a:t>
            </a:r>
          </a:p>
          <a:p>
            <a:pPr lvl="0"/>
            <a:r>
              <a:rPr lang="cs-CZ" dirty="0"/>
              <a:t>Deprese – prožívání stavů beznaděje, bědování nad těžkostmi života, sklon k sebevraždě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4221088"/>
            <a:ext cx="1828800" cy="18288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876256" y="6165304"/>
            <a:ext cx="106186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http://commons.wikimedia.org/wiki/File:Depressed_%284649749639%29.jpg</a:t>
            </a:r>
          </a:p>
        </p:txBody>
      </p:sp>
    </p:spTree>
    <p:extLst>
      <p:ext uri="{BB962C8B-B14F-4D97-AF65-F5344CB8AC3E}">
        <p14:creationId xmlns:p14="http://schemas.microsoft.com/office/powerpoint/2010/main" val="501075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/>
              <a:t>Typy psychóz</a:t>
            </a:r>
            <a:r>
              <a:rPr lang="cs-CZ" i="1" dirty="0" smtClean="0"/>
              <a:t>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/>
              <a:t>3. Laktační psychóza</a:t>
            </a:r>
          </a:p>
          <a:p>
            <a:pPr lvl="0"/>
            <a:r>
              <a:rPr lang="cs-CZ" dirty="0"/>
              <a:t>Speciální onemocnění žen – matek po porodu. Matka nemá zájem o narozené dítě, nezáleží jí na něm, odmítá ho. </a:t>
            </a:r>
            <a:endParaRPr lang="cs-CZ" dirty="0" smtClean="0"/>
          </a:p>
          <a:p>
            <a:pPr lvl="0"/>
            <a:r>
              <a:rPr lang="cs-CZ" dirty="0" smtClean="0"/>
              <a:t>Někdy </a:t>
            </a:r>
            <a:r>
              <a:rPr lang="cs-CZ" dirty="0"/>
              <a:t>usiluje i o jeho poškození a dokonce zabití. </a:t>
            </a:r>
            <a:endParaRPr lang="cs-CZ" dirty="0" smtClean="0"/>
          </a:p>
          <a:p>
            <a:pPr lvl="0"/>
            <a:r>
              <a:rPr lang="cs-CZ" dirty="0" smtClean="0"/>
              <a:t>Toto </a:t>
            </a:r>
            <a:r>
              <a:rPr lang="cs-CZ" dirty="0"/>
              <a:t>onemocnění po několika dnech nebo týdnech (do šestinedělí) ustupuje.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313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Závislosti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závislost je stav, při kterém absence (nepřítomnost) látky nebo jiného podnětu vyvolává v organismu fyzické nebo duševní obtíže.</a:t>
            </a:r>
          </a:p>
          <a:p>
            <a:r>
              <a:rPr lang="cs-CZ" dirty="0"/>
              <a:t>vzniká po opakovaném nebo chronickém užívání určité látky (droga, alkohol, nikotin, lék), ale i při určité činnosti (hra na hracích automatech).</a:t>
            </a:r>
          </a:p>
          <a:p>
            <a:r>
              <a:rPr lang="cs-CZ" dirty="0"/>
              <a:t>vede k narušení osobnosti, ke snížení výkonnosti i inteligence.</a:t>
            </a:r>
          </a:p>
        </p:txBody>
      </p:sp>
    </p:spTree>
    <p:extLst>
      <p:ext uri="{BB962C8B-B14F-4D97-AF65-F5344CB8AC3E}">
        <p14:creationId xmlns:p14="http://schemas.microsoft.com/office/powerpoint/2010/main" val="3544954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/>
              <a:t>Typy závislostí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psychická – projevy: poruchy spánku, úzkost, deprese, agresivita, sebepoškozování, skony k sebevraždě</a:t>
            </a:r>
          </a:p>
          <a:p>
            <a:pPr lvl="0"/>
            <a:r>
              <a:rPr lang="cs-CZ" dirty="0"/>
              <a:t>fyzická – projevy: třes, křeče, pocení, zažívací obtíže, závratě. Jedná se o tzv. abstinenční symptom (příznak) = projev stavu, kdy si organismus žádá novou dávku látky, na níž je závislý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4509120"/>
            <a:ext cx="3481834" cy="2219593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834422" y="6390159"/>
            <a:ext cx="6298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http://commons.wikimedia.org/wiki/File:Heroin_aufkochen.JPG</a:t>
            </a:r>
          </a:p>
        </p:txBody>
      </p:sp>
    </p:spTree>
    <p:extLst>
      <p:ext uri="{BB962C8B-B14F-4D97-AF65-F5344CB8AC3E}">
        <p14:creationId xmlns:p14="http://schemas.microsoft.com/office/powerpoint/2010/main" val="2156610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MIROSLAV OREL.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Grada</a:t>
            </a:r>
            <a:r>
              <a:rPr lang="cs-CZ" sz="2000" dirty="0" smtClean="0"/>
              <a:t>, 2012, 179 s. č. 134. ISBN 80-851-2164-6. </a:t>
            </a:r>
          </a:p>
          <a:p>
            <a:r>
              <a:rPr lang="cs-CZ" sz="2000" dirty="0" smtClean="0"/>
              <a:t>Duševní poruchy a poruchy chování: mezinárodní klasifikace nemocí - 10. revize : diagnostická kritéria pro výzkum.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Psychiatrické centrum, 1996, 179 s. Zprávy, č. 134. ISBN 80-851-2164-6.</a:t>
            </a:r>
          </a:p>
          <a:p>
            <a:r>
              <a:rPr lang="cs-CZ" sz="2000" dirty="0" err="1" smtClean="0"/>
              <a:t>Wikipedia.cz</a:t>
            </a:r>
            <a:r>
              <a:rPr lang="cs-CZ" sz="2000" dirty="0" smtClean="0"/>
              <a:t>, </a:t>
            </a:r>
            <a:r>
              <a:rPr lang="cs-CZ" sz="2000" dirty="0" err="1" smtClean="0"/>
              <a:t>Wikiskripta</a:t>
            </a:r>
            <a:endParaRPr lang="cs-CZ" sz="2000" dirty="0" smtClean="0"/>
          </a:p>
          <a:p>
            <a:r>
              <a:rPr lang="cs-CZ" sz="2000" dirty="0" smtClean="0"/>
              <a:t>http://commons.wikimedia.org/wiki/ </a:t>
            </a:r>
          </a:p>
          <a:p>
            <a:r>
              <a:rPr lang="cs-CZ" sz="2000" dirty="0" smtClean="0"/>
              <a:t>Zdroje použitých obrázků citovány přímo v textu </a:t>
            </a:r>
          </a:p>
          <a:p>
            <a:r>
              <a:rPr lang="cs-CZ" sz="2000" dirty="0" smtClean="0"/>
              <a:t>Materiál stažen 2.2.2014</a:t>
            </a:r>
          </a:p>
          <a:p>
            <a:endParaRPr lang="cs-CZ" sz="1600" dirty="0" smtClean="0"/>
          </a:p>
        </p:txBody>
      </p:sp>
      <p:pic>
        <p:nvPicPr>
          <p:cNvPr id="819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S102806421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Default Desig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Default Design 1">
        <a:dk1>
          <a:srgbClr val="336699"/>
        </a:dk1>
        <a:lt1>
          <a:srgbClr val="FFFFFF"/>
        </a:lt1>
        <a:dk2>
          <a:srgbClr val="0066FF"/>
        </a:dk2>
        <a:lt2>
          <a:srgbClr val="AFB5D2"/>
        </a:lt2>
        <a:accent1>
          <a:srgbClr val="66CCFF"/>
        </a:accent1>
        <a:accent2>
          <a:srgbClr val="99FFCC"/>
        </a:accent2>
        <a:accent3>
          <a:srgbClr val="FFFFFF"/>
        </a:accent3>
        <a:accent4>
          <a:srgbClr val="2A5682"/>
        </a:accent4>
        <a:accent5>
          <a:srgbClr val="B8E2FF"/>
        </a:accent5>
        <a:accent6>
          <a:srgbClr val="8AE7B9"/>
        </a:accent6>
        <a:hlink>
          <a:srgbClr val="FF99FF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3366"/>
        </a:dk1>
        <a:lt1>
          <a:srgbClr val="CCECFF"/>
        </a:lt1>
        <a:dk2>
          <a:srgbClr val="4B3384"/>
        </a:dk2>
        <a:lt2>
          <a:srgbClr val="849CBB"/>
        </a:lt2>
        <a:accent1>
          <a:srgbClr val="90DBFF"/>
        </a:accent1>
        <a:accent2>
          <a:srgbClr val="99FFCC"/>
        </a:accent2>
        <a:accent3>
          <a:srgbClr val="E2F4FF"/>
        </a:accent3>
        <a:accent4>
          <a:srgbClr val="002A56"/>
        </a:accent4>
        <a:accent5>
          <a:srgbClr val="C6EAFF"/>
        </a:accent5>
        <a:accent6>
          <a:srgbClr val="8AE7B9"/>
        </a:accent6>
        <a:hlink>
          <a:srgbClr val="DFC0FF"/>
        </a:hlink>
        <a:folHlink>
          <a:srgbClr val="6DC5D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0E47465-1BBE-45E0-8364-7439AF5AE95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332</TotalTime>
  <Words>280</Words>
  <Application>Microsoft Office PowerPoint</Application>
  <PresentationFormat>Předvádění na obrazovce (4:3)</PresentationFormat>
  <Paragraphs>61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TS102806421</vt:lpstr>
      <vt:lpstr>Prezentace aplikace PowerPoint</vt:lpstr>
      <vt:lpstr>Duševní poruchy III. Psychózy a  závislosti</vt:lpstr>
      <vt:lpstr>Psychózy</vt:lpstr>
      <vt:lpstr>Typy psychóz:</vt:lpstr>
      <vt:lpstr>Typy psychóz:</vt:lpstr>
      <vt:lpstr>Typy psychóz:</vt:lpstr>
      <vt:lpstr>Závislosti</vt:lpstr>
      <vt:lpstr>Typy závislostí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Vědomí</dc:title>
  <dc:creator>David</dc:creator>
  <cp:lastModifiedBy>David Nečil</cp:lastModifiedBy>
  <cp:revision>20</cp:revision>
  <cp:lastPrinted>1601-01-01T00:00:00Z</cp:lastPrinted>
  <dcterms:created xsi:type="dcterms:W3CDTF">2014-01-31T17:45:27Z</dcterms:created>
  <dcterms:modified xsi:type="dcterms:W3CDTF">2014-03-24T23:34:29Z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TC010178121033</vt:lpwstr>
  </property>
</Properties>
</file>