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2"/>
  </p:notesMasterIdLst>
  <p:sldIdLst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</p:sldIdLst>
  <p:sldSz cx="9144000" cy="6858000" type="screen4x3"/>
  <p:notesSz cx="6946900" cy="92837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FF"/>
    <a:srgbClr val="0099FF"/>
    <a:srgbClr val="99CCFF"/>
    <a:srgbClr val="3366CC"/>
    <a:srgbClr val="CCECFF"/>
    <a:srgbClr val="0033CC"/>
    <a:srgbClr val="6699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70" autoAdjust="0"/>
  </p:normalViewPr>
  <p:slideViewPr>
    <p:cSldViewPr>
      <p:cViewPr>
        <p:scale>
          <a:sx n="60" d="100"/>
          <a:sy n="60" d="100"/>
        </p:scale>
        <p:origin x="-1842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algn="r"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410075"/>
            <a:ext cx="5095875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algn="r" defTabSz="927100">
              <a:defRPr kumimoji="0" sz="1200">
                <a:latin typeface="Times New Roman" pitchFamily="18" charset="0"/>
              </a:defRPr>
            </a:lvl1pPr>
          </a:lstStyle>
          <a:p>
            <a:fld id="{160AAD2E-7E06-484F-A81A-76F2718A1E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3813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AAD2E-7E06-484F-A81A-76F2718A1EB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564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1828800" y="2173288"/>
            <a:ext cx="4954588" cy="1219200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Kliknutím lze upravit styl.</a:t>
            </a:r>
            <a:endParaRPr lang="en-US" noProof="0" dirty="0" smtClean="0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429000"/>
            <a:ext cx="4953000" cy="1868488"/>
          </a:xfrm>
        </p:spPr>
        <p:txBody>
          <a:bodyPr/>
          <a:lstStyle>
            <a:lvl1pPr marL="0" indent="0">
              <a:buFontTx/>
              <a:buNone/>
              <a:defRPr sz="2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lvl="0"/>
            <a:r>
              <a:rPr lang="cs-CZ" noProof="0" smtClean="0"/>
              <a:t>Kliknutím lze upravit styl předlohy.</a:t>
            </a:r>
            <a:endParaRPr lang="en-US" noProof="0" dirty="0" smtClean="0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fld id="{7467019F-76C2-43CE-B09A-E9213445CC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9F208-2FAE-4DED-A3C3-14EDDA6F938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697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DE4668-3CCC-4BA8-A56A-58E2980D89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47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676400"/>
            <a:ext cx="33528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76400"/>
            <a:ext cx="33528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5D73E-98E8-4BB2-8E13-261A0ABD3DF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480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BCD76F-D7CE-488F-84FB-BBBA164E00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433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4C593-B1BE-488C-9002-6F2184CA21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562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C7B6EC-5B96-4D5E-9898-1DE2014F93B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176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D6BC4-6A56-44DF-AFA4-68D6593E7E4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076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29284-EABA-48E6-A44B-CC9ED62AB2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00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774A5-33E0-45DE-B6CA-328EB3E4D2E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650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714500" cy="5562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381000"/>
            <a:ext cx="4992687" cy="55626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A66105-7E4D-4241-A807-E8084B53873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560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4FBD45-B77C-433D-819E-C7C4C2753DC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9093E-33D1-4D4C-A274-060555207DF0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colorTemperature colorTemp="9500"/>
                    </a14:imgEffect>
                    <a14:imgEffect>
                      <a14:saturation sat="205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81000"/>
            <a:ext cx="685958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dirty="0" smtClean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676400"/>
            <a:ext cx="6858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228600" y="6326188"/>
            <a:ext cx="1905000" cy="379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324600"/>
            <a:ext cx="2895600" cy="37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410200" y="6324600"/>
            <a:ext cx="1905000" cy="37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 b="1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fld id="{57AAB56A-8B48-4FB3-ACB6-F1CAE31208F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200">
          <a:solidFill>
            <a:schemeClr val="tx2">
              <a:lumMod val="75000"/>
            </a:schemeClr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2">
              <a:lumMod val="75000"/>
            </a:schemeClr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2">
              <a:lumMod val="75000"/>
            </a:schemeClr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2">
              <a:lumMod val="75000"/>
            </a:schemeClr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261170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VY_52_INOVACE_ZV_1_5E_04_DUSEVNI_PORUCHY_IV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Nečilová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společenských věd – Psychohygiena, psychopatologie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a KVINTA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14.2.2014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seznamuje studenty s definicí a předmětem oboru, jeho terminologií, principy.  Stručně shrnuje emoce a jejich možné poruchy.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Např.: 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PC, vytištění pracovního listu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80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61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8861" y="5591272"/>
            <a:ext cx="5472587" cy="126672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35696" y="5013176"/>
            <a:ext cx="5472607" cy="1219200"/>
          </a:xfrm>
          <a:noFill/>
          <a:ln/>
        </p:spPr>
        <p:txBody>
          <a:bodyPr/>
          <a:lstStyle/>
          <a:p>
            <a:pPr algn="r"/>
            <a:r>
              <a:rPr lang="cs-CZ" dirty="0" smtClean="0"/>
              <a:t>Duševní poruchy IV.</a:t>
            </a:r>
            <a:br>
              <a:rPr lang="cs-CZ" dirty="0" smtClean="0"/>
            </a:br>
            <a:r>
              <a:rPr lang="cs-CZ" i="1" dirty="0" smtClean="0"/>
              <a:t>Neurózy</a:t>
            </a:r>
            <a:endParaRPr lang="en-US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08103" y="4040693"/>
            <a:ext cx="1800200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" dirty="0"/>
              <a:t>http://commons.wikimedia.org/wiki/File:Brain_animated_color_nevit.gif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350658"/>
            <a:ext cx="4675956" cy="35069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Neurózy</a:t>
            </a: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vzniká tehdy, když člověk neměl možnost vyřešit konflikty. </a:t>
            </a:r>
            <a:endParaRPr lang="cs-CZ" dirty="0" smtClean="0"/>
          </a:p>
          <a:p>
            <a:r>
              <a:rPr lang="cs-CZ" dirty="0" smtClean="0"/>
              <a:t>Samotná </a:t>
            </a:r>
            <a:r>
              <a:rPr lang="cs-CZ" dirty="0"/>
              <a:t>krizová situace ještě neurózu nevyvolává, ale pokud nedojde k uspokojivému vyřešení krize, může být neuróza nastartována.</a:t>
            </a:r>
          </a:p>
        </p:txBody>
      </p:sp>
    </p:spTree>
    <p:extLst>
      <p:ext uri="{BB962C8B-B14F-4D97-AF65-F5344CB8AC3E}">
        <p14:creationId xmlns:p14="http://schemas.microsoft.com/office/powerpoint/2010/main" val="43366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/>
              <a:t>Typy </a:t>
            </a:r>
            <a:r>
              <a:rPr lang="cs-CZ" i="1" dirty="0" smtClean="0"/>
              <a:t>neuróz: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dirty="0"/>
              <a:t>1. Úzkost</a:t>
            </a:r>
          </a:p>
          <a:p>
            <a:r>
              <a:rPr lang="cs-CZ" dirty="0"/>
              <a:t>reakce na faktickou nebo představovanou situaci nebo událost. </a:t>
            </a:r>
            <a:endParaRPr lang="cs-CZ" dirty="0" smtClean="0"/>
          </a:p>
          <a:p>
            <a:r>
              <a:rPr lang="cs-CZ" dirty="0" smtClean="0"/>
              <a:t>Úzkost </a:t>
            </a:r>
            <a:r>
              <a:rPr lang="cs-CZ" dirty="0"/>
              <a:t>prožívá každý člověk, ale pokud se její prožívání liší od normálu svou intenzitou a masivností, jedná se o psychickou poruchu. </a:t>
            </a:r>
            <a:endParaRPr lang="cs-CZ" dirty="0" smtClean="0"/>
          </a:p>
          <a:p>
            <a:r>
              <a:rPr lang="cs-CZ" dirty="0" smtClean="0"/>
              <a:t>Lidé </a:t>
            </a:r>
            <a:r>
              <a:rPr lang="cs-CZ" dirty="0"/>
              <a:t>chorobně úzkostliví se vyhýbají každodenním situacím</a:t>
            </a:r>
            <a:r>
              <a:rPr lang="cs-CZ" dirty="0" smtClean="0"/>
              <a:t>, bojí </a:t>
            </a:r>
            <a:r>
              <a:rPr lang="cs-CZ" dirty="0"/>
              <a:t>se např. veřejných míst, obchodů, dopravních prostředků. </a:t>
            </a:r>
            <a:endParaRPr lang="cs-CZ" dirty="0" smtClean="0"/>
          </a:p>
          <a:p>
            <a:r>
              <a:rPr lang="cs-CZ" dirty="0" smtClean="0"/>
              <a:t>Nepomáhá </a:t>
            </a:r>
            <a:r>
              <a:rPr lang="cs-CZ" dirty="0"/>
              <a:t>vysvětlování či pomoc ze strany druhých. </a:t>
            </a:r>
          </a:p>
        </p:txBody>
      </p:sp>
    </p:spTree>
    <p:extLst>
      <p:ext uri="{BB962C8B-B14F-4D97-AF65-F5344CB8AC3E}">
        <p14:creationId xmlns:p14="http://schemas.microsoft.com/office/powerpoint/2010/main" val="238586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/>
              <a:t>Typy </a:t>
            </a:r>
            <a:r>
              <a:rPr lang="cs-CZ" i="1" dirty="0" smtClean="0"/>
              <a:t>neuróz: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dirty="0"/>
              <a:t>2. Fobie</a:t>
            </a:r>
          </a:p>
          <a:p>
            <a:r>
              <a:rPr lang="cs-CZ" dirty="0"/>
              <a:t>vtíravé obavy, které postižený pociťuje vůči některým objektům, lidem nebo situacím. </a:t>
            </a:r>
            <a:endParaRPr lang="cs-CZ" dirty="0" smtClean="0"/>
          </a:p>
          <a:p>
            <a:r>
              <a:rPr lang="cs-CZ" dirty="0" smtClean="0"/>
              <a:t>Strach </a:t>
            </a:r>
            <a:r>
              <a:rPr lang="cs-CZ" dirty="0"/>
              <a:t>je nesmyslně  velký a iracionální vzhledem k reálnému nebezpečí. </a:t>
            </a:r>
            <a:endParaRPr lang="cs-CZ" dirty="0" smtClean="0"/>
          </a:p>
          <a:p>
            <a:r>
              <a:rPr lang="cs-CZ" dirty="0" smtClean="0"/>
              <a:t>Nemocný </a:t>
            </a:r>
            <a:r>
              <a:rPr lang="cs-CZ" dirty="0"/>
              <a:t>si uvědomuje, že jeho obavy jsou iracionální. ale není schopen svůj strach ovládat.</a:t>
            </a:r>
          </a:p>
        </p:txBody>
      </p:sp>
      <p:sp>
        <p:nvSpPr>
          <p:cNvPr id="4" name="Obdélník 3"/>
          <p:cNvSpPr/>
          <p:nvPr/>
        </p:nvSpPr>
        <p:spPr>
          <a:xfrm>
            <a:off x="7092280" y="5301208"/>
            <a:ext cx="8458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" dirty="0"/>
              <a:t>http://commons.wikimedia.org/wiki/File:Girl_suffering_form_anxiety.JPG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866" y="4797152"/>
            <a:ext cx="2381250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07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/>
              <a:t>Typy </a:t>
            </a:r>
            <a:r>
              <a:rPr lang="cs-CZ" i="1" dirty="0" smtClean="0"/>
              <a:t>neuróz: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dirty="0" smtClean="0"/>
              <a:t>3</a:t>
            </a:r>
            <a:r>
              <a:rPr lang="cs-CZ" b="1" i="1" dirty="0"/>
              <a:t>. Obsese</a:t>
            </a:r>
          </a:p>
          <a:p>
            <a:r>
              <a:rPr lang="cs-CZ" dirty="0"/>
              <a:t>nutkavé myšlenky, které v člověku působí proti jeho vůli a nutí ho k určitému jednání. </a:t>
            </a:r>
            <a:endParaRPr lang="cs-CZ" dirty="0" smtClean="0"/>
          </a:p>
          <a:p>
            <a:r>
              <a:rPr lang="cs-CZ" dirty="0" smtClean="0"/>
              <a:t>Člověk </a:t>
            </a:r>
            <a:r>
              <a:rPr lang="cs-CZ" dirty="0"/>
              <a:t>se jich nemůže </a:t>
            </a:r>
            <a:r>
              <a:rPr lang="cs-CZ" dirty="0" smtClean="0"/>
              <a:t>zbavit.</a:t>
            </a:r>
          </a:p>
          <a:p>
            <a:r>
              <a:rPr lang="cs-CZ" dirty="0" smtClean="0"/>
              <a:t>Člověk </a:t>
            </a:r>
            <a:r>
              <a:rPr lang="cs-CZ" dirty="0"/>
              <a:t>s touto poruchou stále něco kontroluje, vykonává složité rituály. Jejich nedodržení ho děsí.</a:t>
            </a:r>
          </a:p>
        </p:txBody>
      </p:sp>
    </p:spTree>
    <p:extLst>
      <p:ext uri="{BB962C8B-B14F-4D97-AF65-F5344CB8AC3E}">
        <p14:creationId xmlns:p14="http://schemas.microsoft.com/office/powerpoint/2010/main" val="387937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/>
              <a:t>Typy </a:t>
            </a:r>
            <a:r>
              <a:rPr lang="cs-CZ" i="1" dirty="0" smtClean="0"/>
              <a:t>neuróz: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dirty="0" smtClean="0"/>
              <a:t>4. </a:t>
            </a:r>
            <a:r>
              <a:rPr lang="cs-CZ" b="1" i="1" dirty="0"/>
              <a:t>Hysterie</a:t>
            </a:r>
          </a:p>
          <a:p>
            <a:r>
              <a:rPr lang="cs-CZ" dirty="0"/>
              <a:t>ztráta kontroly sama nad sebou. Vzniká jako důsledkem složitých emočních stavů. </a:t>
            </a:r>
            <a:endParaRPr lang="cs-CZ" dirty="0" smtClean="0"/>
          </a:p>
          <a:p>
            <a:r>
              <a:rPr lang="cs-CZ" dirty="0" smtClean="0"/>
              <a:t>Hysterici </a:t>
            </a:r>
            <a:r>
              <a:rPr lang="cs-CZ" dirty="0"/>
              <a:t>prožívají svět dramaticky, zapomínají minulé události a často si vymýšlejí – tzv. „bájivé lhaní“ </a:t>
            </a:r>
            <a:endParaRPr lang="cs-CZ" dirty="0" smtClean="0"/>
          </a:p>
          <a:p>
            <a:r>
              <a:rPr lang="cs-CZ" dirty="0" smtClean="0"/>
              <a:t>Chtějí </a:t>
            </a:r>
            <a:r>
              <a:rPr lang="cs-CZ" dirty="0"/>
              <a:t>být stále středem pozornosti a přizpůsobují realitu svým emočním potřebám.</a:t>
            </a:r>
          </a:p>
        </p:txBody>
      </p:sp>
    </p:spTree>
    <p:extLst>
      <p:ext uri="{BB962C8B-B14F-4D97-AF65-F5344CB8AC3E}">
        <p14:creationId xmlns:p14="http://schemas.microsoft.com/office/powerpoint/2010/main" val="280136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/>
              <a:t>Typy </a:t>
            </a:r>
            <a:r>
              <a:rPr lang="cs-CZ" i="1" dirty="0" smtClean="0"/>
              <a:t>neuróz: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dirty="0"/>
              <a:t>5. Neurastenie</a:t>
            </a:r>
          </a:p>
          <a:p>
            <a:r>
              <a:rPr lang="cs-CZ" dirty="0"/>
              <a:t>projevuje se neustálou únavou, bolestí hlavy, podrážděností.  </a:t>
            </a:r>
            <a:endParaRPr lang="cs-CZ" dirty="0" smtClean="0"/>
          </a:p>
          <a:p>
            <a:r>
              <a:rPr lang="cs-CZ" dirty="0" smtClean="0"/>
              <a:t>člověk </a:t>
            </a:r>
            <a:r>
              <a:rPr lang="cs-CZ" dirty="0"/>
              <a:t>s touto poruchou těžko snáší zvuky, hluk, prudké světlo, citlivě a nepříjemně vnímá změny teploty. </a:t>
            </a:r>
            <a:endParaRPr lang="cs-CZ" dirty="0" smtClean="0"/>
          </a:p>
          <a:p>
            <a:r>
              <a:rPr lang="cs-CZ" dirty="0" smtClean="0"/>
              <a:t>Každá </a:t>
            </a:r>
            <a:r>
              <a:rPr lang="cs-CZ" dirty="0"/>
              <a:t>změna či problém ho vyčerpávají, není schopen je řešit.</a:t>
            </a:r>
          </a:p>
        </p:txBody>
      </p:sp>
    </p:spTree>
    <p:extLst>
      <p:ext uri="{BB962C8B-B14F-4D97-AF65-F5344CB8AC3E}">
        <p14:creationId xmlns:p14="http://schemas.microsoft.com/office/powerpoint/2010/main" val="25317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000" dirty="0" smtClean="0"/>
              <a:t>MIROSLAV OREL.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</a:t>
            </a:r>
            <a:r>
              <a:rPr lang="cs-CZ" sz="2000" dirty="0" err="1" smtClean="0"/>
              <a:t>Grada</a:t>
            </a:r>
            <a:r>
              <a:rPr lang="cs-CZ" sz="2000" dirty="0" smtClean="0"/>
              <a:t>, 2012, 179 s. č. 134. ISBN 80-851-2164-6. </a:t>
            </a:r>
          </a:p>
          <a:p>
            <a:r>
              <a:rPr lang="cs-CZ" sz="2000" dirty="0" smtClean="0"/>
              <a:t>Duševní poruchy a poruchy chování: mezinárodní klasifikace nemocí - 10. revize : diagnostická kritéria pro výzkum.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Psychiatrické centrum, 1996, 179 s. Zprávy, č. 134. ISBN 80-851-2164-6.</a:t>
            </a:r>
          </a:p>
          <a:p>
            <a:r>
              <a:rPr lang="cs-CZ" sz="2000" dirty="0" err="1" smtClean="0"/>
              <a:t>Wikipedia.cz</a:t>
            </a:r>
            <a:r>
              <a:rPr lang="cs-CZ" sz="2000" dirty="0" smtClean="0"/>
              <a:t>, </a:t>
            </a:r>
            <a:r>
              <a:rPr lang="cs-CZ" sz="2000" dirty="0" err="1" smtClean="0"/>
              <a:t>Wikiskripta</a:t>
            </a:r>
            <a:endParaRPr lang="cs-CZ" sz="2000" dirty="0" smtClean="0"/>
          </a:p>
          <a:p>
            <a:r>
              <a:rPr lang="cs-CZ" sz="2000" dirty="0" smtClean="0"/>
              <a:t>http://commons.wikimedia.org/wiki/ </a:t>
            </a:r>
          </a:p>
          <a:p>
            <a:r>
              <a:rPr lang="cs-CZ" sz="2000" dirty="0" smtClean="0"/>
              <a:t>Zdroje použitých obrázků citovány přímo v textu </a:t>
            </a:r>
          </a:p>
          <a:p>
            <a:r>
              <a:rPr lang="cs-CZ" sz="2000" dirty="0" smtClean="0"/>
              <a:t>Materiál stažen 2.2.2014</a:t>
            </a:r>
          </a:p>
          <a:p>
            <a:endParaRPr lang="cs-CZ" sz="2000" dirty="0" smtClean="0"/>
          </a:p>
        </p:txBody>
      </p:sp>
      <p:pic>
        <p:nvPicPr>
          <p:cNvPr id="819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S102806421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Default Design 1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FFFFFF"/>
        </a:accent3>
        <a:accent4>
          <a:srgbClr val="2A5682"/>
        </a:accent4>
        <a:accent5>
          <a:srgbClr val="B8E2FF"/>
        </a:accent5>
        <a:accent6>
          <a:srgbClr val="8AE7B9"/>
        </a:accent6>
        <a:hlink>
          <a:srgbClr val="FF99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E2F4FF"/>
        </a:accent3>
        <a:accent4>
          <a:srgbClr val="002A56"/>
        </a:accent4>
        <a:accent5>
          <a:srgbClr val="C6EAFF"/>
        </a:accent5>
        <a:accent6>
          <a:srgbClr val="8AE7B9"/>
        </a:accent6>
        <a:hlink>
          <a:srgbClr val="DFC0FF"/>
        </a:hlink>
        <a:folHlink>
          <a:srgbClr val="6DC5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0E47465-1BBE-45E0-8364-7439AF5AE95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</TotalTime>
  <Words>337</Words>
  <Application>Microsoft Office PowerPoint</Application>
  <PresentationFormat>Předvádění na obrazovce (4:3)</PresentationFormat>
  <Paragraphs>61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TS102806421</vt:lpstr>
      <vt:lpstr>Prezentace aplikace PowerPoint</vt:lpstr>
      <vt:lpstr>Duševní poruchy IV. Neurózy</vt:lpstr>
      <vt:lpstr>Neurózy</vt:lpstr>
      <vt:lpstr>Typy neuróz:</vt:lpstr>
      <vt:lpstr>Typy neuróz:</vt:lpstr>
      <vt:lpstr>Typy neuróz:</vt:lpstr>
      <vt:lpstr>Typy neuróz:</vt:lpstr>
      <vt:lpstr>Typy neuróz: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Vědomí</dc:title>
  <dc:creator>David</dc:creator>
  <cp:lastModifiedBy>David Nečil</cp:lastModifiedBy>
  <cp:revision>20</cp:revision>
  <cp:lastPrinted>1601-01-01T00:00:00Z</cp:lastPrinted>
  <dcterms:created xsi:type="dcterms:W3CDTF">2014-01-31T17:45:27Z</dcterms:created>
  <dcterms:modified xsi:type="dcterms:W3CDTF">2014-03-24T23:34:51Z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TC010178121033</vt:lpwstr>
  </property>
</Properties>
</file>