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5"/>
  </p:notesMasterIdLst>
  <p:sldIdLst>
    <p:sldId id="275" r:id="rId3"/>
    <p:sldId id="256" r:id="rId4"/>
    <p:sldId id="257" r:id="rId5"/>
    <p:sldId id="258" r:id="rId6"/>
    <p:sldId id="260" r:id="rId7"/>
    <p:sldId id="262" r:id="rId8"/>
    <p:sldId id="263" r:id="rId9"/>
    <p:sldId id="268" r:id="rId10"/>
    <p:sldId id="269" r:id="rId11"/>
    <p:sldId id="270" r:id="rId12"/>
    <p:sldId id="271" r:id="rId13"/>
    <p:sldId id="273" r:id="rId14"/>
  </p:sldIdLst>
  <p:sldSz cx="9144000" cy="6858000" type="screen4x3"/>
  <p:notesSz cx="6946900" cy="92837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3366CC"/>
    <a:srgbClr val="0066FF"/>
    <a:srgbClr val="0099FF"/>
    <a:srgbClr val="99CCFF"/>
    <a:srgbClr val="CCECFF"/>
    <a:srgbClr val="0033CC"/>
    <a:srgbClr val="6699FF"/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70" autoAdjust="0"/>
  </p:normalViewPr>
  <p:slideViewPr>
    <p:cSldViewPr>
      <p:cViewPr>
        <p:scale>
          <a:sx n="60" d="100"/>
          <a:sy n="60" d="100"/>
        </p:scale>
        <p:origin x="-1434" y="-10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3700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25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25513" y="4410075"/>
            <a:ext cx="5095875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3700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fld id="{160AAD2E-7E06-484F-A81A-76F2718A1EB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333813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1828800" y="2173288"/>
            <a:ext cx="4954588" cy="1219200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dirty="0" smtClean="0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828800" y="3429000"/>
            <a:ext cx="4953000" cy="1868488"/>
          </a:xfrm>
        </p:spPr>
        <p:txBody>
          <a:bodyPr/>
          <a:lstStyle>
            <a:lvl1pPr marL="0" indent="0">
              <a:buFontTx/>
              <a:buNone/>
              <a:defRPr sz="280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dirty="0" smtClean="0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7467019F-76C2-43CE-B09A-E9213445CC2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09F208-2FAE-4DED-A3C3-14EDDA6F938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13697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DE4668-3CCC-4BA8-A56A-58E2980D89E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09947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E5D73E-98E8-4BB2-8E13-261A0ABD3DF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73480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BCD76F-D7CE-488F-84FB-BBBA164E00F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86433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34C593-B1BE-488C-9002-6F2184CA21D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0056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C7B6EC-5B96-4D5E-9898-1DE2014F93B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74176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D6BC4-6A56-44DF-AFA4-68D6593E7E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65076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129284-EABA-48E6-A44B-CC9ED62AB27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69004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3774A5-33E0-45DE-B6CA-328EB3E4D2E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46650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81000"/>
            <a:ext cx="17145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381000"/>
            <a:ext cx="4992687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A66105-7E4D-4241-A807-E8084B53873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335608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74FBD45-B77C-433D-819E-C7C4C2753DC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19093E-33D1-4D4C-A274-060555207DF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colorTemperature colorTemp="9500"/>
                    </a14:imgEffect>
                    <a14:imgEffect>
                      <a14:saturation sat="20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81000"/>
            <a:ext cx="685958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dirty="0" smtClean="0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1600" y="1676400"/>
            <a:ext cx="68580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228600" y="6326188"/>
            <a:ext cx="1905000" cy="379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6000" y="6324600"/>
            <a:ext cx="28956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8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410200" y="6324600"/>
            <a:ext cx="19050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b="1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57AAB56A-8B48-4FB3-ACB6-F1CAE31208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200">
          <a:solidFill>
            <a:schemeClr val="tx2">
              <a:lumMod val="75000"/>
            </a:schemeClr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2">
              <a:lumMod val="75000"/>
            </a:schemeClr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2">
              <a:lumMod val="75000"/>
            </a:schemeClr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2">
              <a:lumMod val="75000"/>
            </a:schemeClr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61170"/>
        </p:xfrm>
        <a:graphic>
          <a:graphicData uri="http://schemas.openxmlformats.org/drawingml/2006/table">
            <a:tbl>
              <a:tblPr firstRow="1"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3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366CC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VY_52_INOVACE_ZV_1_5E_NEC_11_PORUCHY_INTELIGENCE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Psychohygiena, psychopatologie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a KVINTA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14.2.2014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seznamuje studenty s definicí a předmětem oboru, jeho terminologií, principy.  Stručně shrnuje  možnosti léčby duševních nemocí.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Např.: 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PC, vytištění pracovního listu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1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5554023"/>
            <a:ext cx="5904631" cy="13028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80" name="Picture 46" descr="logo_pruh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4174" y="5018112"/>
            <a:ext cx="4954588" cy="1219200"/>
          </a:xfrm>
          <a:noFill/>
          <a:ln/>
        </p:spPr>
        <p:txBody>
          <a:bodyPr/>
          <a:lstStyle/>
          <a:p>
            <a:r>
              <a:rPr lang="cs-CZ" dirty="0" smtClean="0"/>
              <a:t>Inteligence</a:t>
            </a:r>
            <a:endParaRPr lang="en-US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1999" y="4652385"/>
            <a:ext cx="2592288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/>
              <a:t>http://commons.wikimedia.org/wiki/File:AUGUST_RODIN_O_pensador_%28vista_frontal%29.png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34422" y="1250449"/>
            <a:ext cx="2312649" cy="33541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475656" y="1268760"/>
            <a:ext cx="6859587" cy="1143000"/>
          </a:xfrm>
          <a:noFill/>
          <a:ln/>
        </p:spPr>
        <p:txBody>
          <a:bodyPr/>
          <a:lstStyle/>
          <a:p>
            <a:r>
              <a:rPr lang="cs-CZ" dirty="0" smtClean="0"/>
              <a:t>Inteligence </a:t>
            </a:r>
            <a:endParaRPr lang="cs-CZ" dirty="0"/>
          </a:p>
        </p:txBody>
      </p:sp>
      <p:sp>
        <p:nvSpPr>
          <p:cNvPr id="5218" name="Rectangle 98"/>
          <p:cNvSpPr>
            <a:spLocks noGrp="1" noChangeArrowheads="1"/>
          </p:cNvSpPr>
          <p:nvPr>
            <p:ph type="body" idx="1"/>
          </p:nvPr>
        </p:nvSpPr>
        <p:spPr>
          <a:xfrm>
            <a:off x="1331640" y="2492896"/>
            <a:ext cx="6858000" cy="1676400"/>
          </a:xfrm>
        </p:spPr>
        <p:txBody>
          <a:bodyPr/>
          <a:lstStyle/>
          <a:p>
            <a:r>
              <a:rPr lang="cs-CZ" dirty="0"/>
              <a:t>umožňuje člověku přizpůsobit se  měnícím se podmínkám, reagovat na ně, řešit </a:t>
            </a:r>
            <a:r>
              <a:rPr lang="cs-CZ" dirty="0" smtClean="0"/>
              <a:t>problémy.</a:t>
            </a:r>
          </a:p>
          <a:p>
            <a:r>
              <a:rPr lang="cs-CZ" dirty="0" smtClean="0"/>
              <a:t>souvisí </a:t>
            </a:r>
            <a:r>
              <a:rPr lang="cs-CZ" dirty="0"/>
              <a:t>s tělesným i duševním vývojem. 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inteligenci má vliv celá řada faktorů, významný je genetický potenciál.</a:t>
            </a:r>
          </a:p>
          <a:p>
            <a:r>
              <a:rPr lang="cs-CZ" dirty="0"/>
              <a:t>úroveň roste  </a:t>
            </a:r>
            <a:r>
              <a:rPr lang="cs-CZ" dirty="0" smtClean="0"/>
              <a:t>do </a:t>
            </a:r>
            <a:r>
              <a:rPr lang="cs-CZ" dirty="0"/>
              <a:t>16–17 let roste a od 24 let pomalu klesá. Tehdy začíná být nahrazována životními zkušenostmi.</a:t>
            </a:r>
          </a:p>
          <a:p>
            <a:r>
              <a:rPr lang="cs-CZ" dirty="0"/>
              <a:t>měříme ji inteligenčními testy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886060" y="908720"/>
            <a:ext cx="6859587" cy="1143000"/>
          </a:xfrm>
        </p:spPr>
        <p:txBody>
          <a:bodyPr/>
          <a:lstStyle/>
          <a:p>
            <a:r>
              <a:rPr lang="cs-CZ" dirty="0"/>
              <a:t>Poruchy  intelektu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39751" y="2113092"/>
            <a:ext cx="6373635" cy="426720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mohou být způsobeny 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tělesnými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faktory</a:t>
            </a:r>
            <a:r>
              <a:rPr lang="cs-CZ" dirty="0" smtClean="0"/>
              <a:t> (např</a:t>
            </a:r>
            <a:r>
              <a:rPr lang="cs-CZ" dirty="0"/>
              <a:t>. genetická vada u tzv. Downova syndromu, dále poškození při porodu)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nedostatkem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sociálních vlivů</a:t>
            </a:r>
            <a:r>
              <a:rPr lang="cs-CZ" dirty="0"/>
              <a:t>. Při výrazné sociální zanedbanosti  vzniká tzv. sociální slabomyslnost.</a:t>
            </a:r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6381328"/>
            <a:ext cx="163792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http://commons.wikimedia.org/wiki/File:Boy_with_Down_Syndrome.JPG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4868" y="3572677"/>
            <a:ext cx="2092876" cy="27905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664" y="1052736"/>
            <a:ext cx="6859587" cy="1143000"/>
          </a:xfrm>
        </p:spPr>
        <p:txBody>
          <a:bodyPr/>
          <a:lstStyle/>
          <a:p>
            <a:r>
              <a:rPr lang="cs-CZ" dirty="0" smtClean="0"/>
              <a:t>Inteligenční kvocient </a:t>
            </a:r>
            <a:r>
              <a:rPr lang="cs-CZ" dirty="0"/>
              <a:t>– IQ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2420888"/>
            <a:ext cx="5472608" cy="426720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O poruše intelektu mluvíme u těchto </a:t>
            </a:r>
            <a:r>
              <a:rPr lang="cs-CZ" dirty="0" smtClean="0"/>
              <a:t>hodnot:</a:t>
            </a:r>
            <a:endParaRPr lang="cs-CZ" dirty="0"/>
          </a:p>
          <a:p>
            <a:r>
              <a:rPr lang="cs-CZ" dirty="0"/>
              <a:t>IQ  &lt; 20 hluboká mentální retardace</a:t>
            </a:r>
          </a:p>
          <a:p>
            <a:r>
              <a:rPr lang="cs-CZ" dirty="0"/>
              <a:t>IQ 20 – 34 těžká mentální retardace</a:t>
            </a:r>
          </a:p>
          <a:p>
            <a:r>
              <a:rPr lang="cs-CZ" dirty="0"/>
              <a:t>IQ 35 – 49 střední mentální retardace</a:t>
            </a:r>
          </a:p>
          <a:p>
            <a:r>
              <a:rPr lang="cs-CZ" dirty="0"/>
              <a:t>IQ 50-69 lehká mentální retardace</a:t>
            </a:r>
          </a:p>
          <a:p>
            <a:r>
              <a:rPr lang="cs-CZ" dirty="0"/>
              <a:t>IQ&lt; 70 pásmo mentální retardace</a:t>
            </a:r>
          </a:p>
        </p:txBody>
      </p:sp>
      <p:sp>
        <p:nvSpPr>
          <p:cNvPr id="2" name="Obdélník 1"/>
          <p:cNvSpPr/>
          <p:nvPr/>
        </p:nvSpPr>
        <p:spPr>
          <a:xfrm>
            <a:off x="8172400" y="2777844"/>
            <a:ext cx="5760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http://upload.wikimedia.org/wikipedia/commons/thumb/3/39/IQ_distribution.svg/1000px-IQ_distribution.svg.png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98858" y="2724427"/>
            <a:ext cx="3854312" cy="2320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38540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475656" y="1844824"/>
            <a:ext cx="6859587" cy="1143000"/>
          </a:xfrm>
        </p:spPr>
        <p:txBody>
          <a:bodyPr/>
          <a:lstStyle/>
          <a:p>
            <a:r>
              <a:rPr lang="cs-CZ" dirty="0"/>
              <a:t>Mentální retardace  a její příčiny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03648" y="2996952"/>
            <a:ext cx="6858000" cy="4267200"/>
          </a:xfrm>
        </p:spPr>
        <p:txBody>
          <a:bodyPr/>
          <a:lstStyle/>
          <a:p>
            <a:r>
              <a:rPr lang="cs-CZ" dirty="0" smtClean="0"/>
              <a:t>vzniká </a:t>
            </a:r>
            <a:r>
              <a:rPr lang="cs-CZ" dirty="0"/>
              <a:t>v raném dětství (do dvou let), značný vliv má dědičnost, někdy bývá označována jako oligofrenie</a:t>
            </a:r>
          </a:p>
          <a:p>
            <a:r>
              <a:rPr lang="cs-CZ" dirty="0"/>
              <a:t>závažné postižení rozumových schopností, vede k omezení adaptace dítěte nebo dospělého v sociálním prostředí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3227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664" y="1052736"/>
            <a:ext cx="7488832" cy="1143000"/>
          </a:xfrm>
        </p:spPr>
        <p:txBody>
          <a:bodyPr/>
          <a:lstStyle/>
          <a:p>
            <a:r>
              <a:rPr lang="cs-CZ" sz="2800" dirty="0"/>
              <a:t>Lehká mentální retardace − IQ 50–69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47664" y="2204864"/>
            <a:ext cx="6984776" cy="4267200"/>
          </a:xfrm>
        </p:spPr>
        <p:txBody>
          <a:bodyPr/>
          <a:lstStyle/>
          <a:p>
            <a:r>
              <a:rPr lang="cs-CZ" dirty="0" smtClean="0"/>
              <a:t>bývá </a:t>
            </a:r>
            <a:r>
              <a:rPr lang="cs-CZ" dirty="0"/>
              <a:t>zřejmá až při řešení složitějších úkolů</a:t>
            </a:r>
          </a:p>
          <a:p>
            <a:r>
              <a:rPr lang="cs-CZ" dirty="0"/>
              <a:t>nebývá omezen vývoj řeči, dítě zvládá výuku v praktické škole, ve výjimečných případech zvládá základní školu</a:t>
            </a:r>
          </a:p>
          <a:p>
            <a:r>
              <a:rPr lang="cs-CZ" dirty="0"/>
              <a:t>postižena je schopnost abstrakce a logického usuzování, myšlení bývá stereotypní a málo pružné</a:t>
            </a:r>
          </a:p>
          <a:p>
            <a:r>
              <a:rPr lang="cs-CZ" dirty="0"/>
              <a:t>časté jsou specifické poruchy učení</a:t>
            </a:r>
          </a:p>
          <a:p>
            <a:r>
              <a:rPr lang="cs-CZ" dirty="0"/>
              <a:t>Většina těchto lidí je schopna vést běžný, samostatný život s občasnou pomocí okolí ve výjimečných případech.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731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908720"/>
            <a:ext cx="7488832" cy="1143000"/>
          </a:xfrm>
        </p:spPr>
        <p:txBody>
          <a:bodyPr/>
          <a:lstStyle/>
          <a:p>
            <a:r>
              <a:rPr lang="cs-CZ" sz="2800" dirty="0"/>
              <a:t>Středně těžká mentální retardace − IQ 35–49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9592" y="2204864"/>
            <a:ext cx="7920880" cy="4267200"/>
          </a:xfrm>
        </p:spPr>
        <p:txBody>
          <a:bodyPr/>
          <a:lstStyle/>
          <a:p>
            <a:r>
              <a:rPr lang="cs-CZ" sz="2200" dirty="0" smtClean="0"/>
              <a:t>opožďování </a:t>
            </a:r>
            <a:r>
              <a:rPr lang="cs-CZ" sz="2200" dirty="0"/>
              <a:t>vývoje je zřejmé již v kojeneckém a batolecím věku</a:t>
            </a:r>
          </a:p>
          <a:p>
            <a:r>
              <a:rPr lang="cs-CZ" sz="2200" dirty="0"/>
              <a:t>opožděný pohybový vývoj</a:t>
            </a:r>
          </a:p>
          <a:p>
            <a:r>
              <a:rPr lang="cs-CZ" sz="2200" dirty="0"/>
              <a:t>značná retardace ve vývoji řeči, dítě je schopno osvojit si minimální slovní zásobu</a:t>
            </a:r>
          </a:p>
          <a:p>
            <a:r>
              <a:rPr lang="cs-CZ" sz="2200" dirty="0"/>
              <a:t>některé zvládají praktickou školu, většina však potřebuje speciální vzdělání. Důraz je kladen na osvojení praktických zkušeností.</a:t>
            </a:r>
          </a:p>
          <a:p>
            <a:r>
              <a:rPr lang="cs-CZ" sz="2200" dirty="0"/>
              <a:t>většina dětí dobře zvládne sebeobsluhu a osvojí si jednoduché pracovní činnosti.</a:t>
            </a:r>
          </a:p>
          <a:p>
            <a:r>
              <a:rPr lang="cs-CZ" sz="2200" dirty="0"/>
              <a:t>v dospělosti se mohou pracovně uplatnit v chráněných dílnách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2936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633464" y="1412776"/>
            <a:ext cx="7488832" cy="1143000"/>
          </a:xfrm>
        </p:spPr>
        <p:txBody>
          <a:bodyPr/>
          <a:lstStyle/>
          <a:p>
            <a:r>
              <a:rPr lang="cs-CZ" sz="2800" dirty="0"/>
              <a:t>Těžká mentální retardace − IQ 20–34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47664" y="2620023"/>
            <a:ext cx="6984776" cy="4267200"/>
          </a:xfrm>
        </p:spPr>
        <p:txBody>
          <a:bodyPr/>
          <a:lstStyle/>
          <a:p>
            <a:r>
              <a:rPr lang="cs-CZ" dirty="0" smtClean="0"/>
              <a:t>zřetelná </a:t>
            </a:r>
            <a:r>
              <a:rPr lang="cs-CZ" dirty="0"/>
              <a:t>už od útlého věku, jde o kombinované postižení (vedle mentálního i tělesný deficit)</a:t>
            </a:r>
          </a:p>
          <a:p>
            <a:r>
              <a:rPr lang="cs-CZ" dirty="0"/>
              <a:t>děti se nenaučí mluvit, některé zvládají několik slov, učí se sebeobsluze, porozumět běžným životním situacím</a:t>
            </a:r>
          </a:p>
          <a:p>
            <a:r>
              <a:rPr lang="cs-CZ" dirty="0"/>
              <a:t>při dobrém vedení zvládají dílčí pracovní činnosti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0913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1412776"/>
            <a:ext cx="7488832" cy="1143000"/>
          </a:xfrm>
        </p:spPr>
        <p:txBody>
          <a:bodyPr/>
          <a:lstStyle/>
          <a:p>
            <a:r>
              <a:rPr lang="cs-CZ" sz="2800" dirty="0"/>
              <a:t>Hluboká mentální retardace − IQ pod 20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47664" y="2620023"/>
            <a:ext cx="6984776" cy="4267200"/>
          </a:xfrm>
        </p:spPr>
        <p:txBody>
          <a:bodyPr/>
          <a:lstStyle/>
          <a:p>
            <a:r>
              <a:rPr lang="cs-CZ" dirty="0" smtClean="0"/>
              <a:t>vedle </a:t>
            </a:r>
            <a:r>
              <a:rPr lang="cs-CZ" dirty="0"/>
              <a:t>intelektu bývají postiženy i pohybové schopnosti (jedinci jsou schopni vykonávat jen minimální pohyb, často jsou imobilní)</a:t>
            </a:r>
          </a:p>
          <a:p>
            <a:r>
              <a:rPr lang="cs-CZ" dirty="0"/>
              <a:t>neschopnost řeči, omezené porozumění</a:t>
            </a:r>
          </a:p>
          <a:p>
            <a:r>
              <a:rPr lang="cs-CZ" dirty="0"/>
              <a:t>citlivě reagují na zvuky, zabarvení hlasu, reakce na zrakové podněty bývá značně omezena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3292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1412776"/>
            <a:ext cx="7488832" cy="1143000"/>
          </a:xfrm>
        </p:spPr>
        <p:txBody>
          <a:bodyPr/>
          <a:lstStyle/>
          <a:p>
            <a:r>
              <a:rPr lang="cs-CZ" sz="2800" dirty="0"/>
              <a:t>Demence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9592" y="2620023"/>
            <a:ext cx="7632848" cy="4267200"/>
          </a:xfrm>
        </p:spPr>
        <p:txBody>
          <a:bodyPr/>
          <a:lstStyle/>
          <a:p>
            <a:r>
              <a:rPr lang="cs-CZ" dirty="0" smtClean="0"/>
              <a:t>pokles </a:t>
            </a:r>
            <a:r>
              <a:rPr lang="cs-CZ" dirty="0"/>
              <a:t>intelektových schopností  po druhém roce života, často je postupný</a:t>
            </a:r>
          </a:p>
          <a:p>
            <a:r>
              <a:rPr lang="cs-CZ" dirty="0"/>
              <a:t>většina forem demence postihuje jedince nad 60 let.</a:t>
            </a:r>
          </a:p>
          <a:p>
            <a:r>
              <a:rPr lang="cs-CZ" dirty="0"/>
              <a:t>dochází ke ztrátě získaných duševních schopností</a:t>
            </a:r>
          </a:p>
          <a:p>
            <a:r>
              <a:rPr lang="cs-CZ" dirty="0"/>
              <a:t>Globální forma – postihuje intelekt celkově</a:t>
            </a:r>
          </a:p>
          <a:p>
            <a:r>
              <a:rPr lang="cs-CZ" dirty="0"/>
              <a:t>Parciální forma – postihuje jen dílčí intelektové funkce</a:t>
            </a:r>
          </a:p>
        </p:txBody>
      </p:sp>
    </p:spTree>
    <p:extLst>
      <p:ext uri="{BB962C8B-B14F-4D97-AF65-F5344CB8AC3E}">
        <p14:creationId xmlns:p14="http://schemas.microsoft.com/office/powerpoint/2010/main" xmlns="" val="3804005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MIROSLAV OREL.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Grada</a:t>
            </a:r>
            <a:r>
              <a:rPr lang="cs-CZ" sz="2000" dirty="0" smtClean="0"/>
              <a:t>, 2012, 179 s. č. 134. ISBN 80-851-2164-6. </a:t>
            </a:r>
          </a:p>
          <a:p>
            <a:r>
              <a:rPr lang="cs-CZ" sz="2000" dirty="0" smtClean="0"/>
              <a:t>Duševní poruchy a poruchy chování: mezinárodní klasifikace nemocí - 10. revize : diagnostická kritéria pro výzkum.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Psychiatrické centrum, 1996, 179 s. Zprávy, č. 134. ISBN 80-851-2164-6.</a:t>
            </a:r>
          </a:p>
          <a:p>
            <a:r>
              <a:rPr lang="cs-CZ" sz="2000" dirty="0" err="1" smtClean="0"/>
              <a:t>Wikipedia.cz</a:t>
            </a:r>
            <a:r>
              <a:rPr lang="cs-CZ" sz="2000" dirty="0" smtClean="0"/>
              <a:t>, </a:t>
            </a:r>
            <a:r>
              <a:rPr lang="cs-CZ" sz="2000" dirty="0" err="1" smtClean="0"/>
              <a:t>Wikiskripta</a:t>
            </a:r>
            <a:endParaRPr lang="cs-CZ" sz="2000" dirty="0" smtClean="0"/>
          </a:p>
          <a:p>
            <a:r>
              <a:rPr lang="cs-CZ" sz="2000" dirty="0" smtClean="0"/>
              <a:t>http://commons.wikimedia.org/wiki/ </a:t>
            </a:r>
          </a:p>
          <a:p>
            <a:r>
              <a:rPr lang="cs-CZ" sz="2000" dirty="0" smtClean="0"/>
              <a:t>Zdroje použitých obrázků citovány přímo v textu </a:t>
            </a:r>
          </a:p>
          <a:p>
            <a:r>
              <a:rPr lang="cs-CZ" sz="2000" dirty="0" smtClean="0"/>
              <a:t>Materiál stažen 2.2.2014</a:t>
            </a:r>
          </a:p>
          <a:p>
            <a:endParaRPr lang="cs-CZ" dirty="0" smtClean="0"/>
          </a:p>
        </p:txBody>
      </p:sp>
      <p:pic>
        <p:nvPicPr>
          <p:cNvPr id="819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S102806421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Default Desig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xmlns="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xmlns="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Default Design 1">
        <a:dk1>
          <a:srgbClr val="336699"/>
        </a:dk1>
        <a:lt1>
          <a:srgbClr val="FFFFFF"/>
        </a:lt1>
        <a:dk2>
          <a:srgbClr val="0066FF"/>
        </a:dk2>
        <a:lt2>
          <a:srgbClr val="AFB5D2"/>
        </a:lt2>
        <a:accent1>
          <a:srgbClr val="66CCFF"/>
        </a:accent1>
        <a:accent2>
          <a:srgbClr val="99FFCC"/>
        </a:accent2>
        <a:accent3>
          <a:srgbClr val="FFFFFF"/>
        </a:accent3>
        <a:accent4>
          <a:srgbClr val="2A5682"/>
        </a:accent4>
        <a:accent5>
          <a:srgbClr val="B8E2FF"/>
        </a:accent5>
        <a:accent6>
          <a:srgbClr val="8AE7B9"/>
        </a:accent6>
        <a:hlink>
          <a:srgbClr val="FF99FF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3366"/>
        </a:dk1>
        <a:lt1>
          <a:srgbClr val="CCECFF"/>
        </a:lt1>
        <a:dk2>
          <a:srgbClr val="4B3384"/>
        </a:dk2>
        <a:lt2>
          <a:srgbClr val="849CBB"/>
        </a:lt2>
        <a:accent1>
          <a:srgbClr val="90DBFF"/>
        </a:accent1>
        <a:accent2>
          <a:srgbClr val="99FFCC"/>
        </a:accent2>
        <a:accent3>
          <a:srgbClr val="E2F4FF"/>
        </a:accent3>
        <a:accent4>
          <a:srgbClr val="002A56"/>
        </a:accent4>
        <a:accent5>
          <a:srgbClr val="C6EAFF"/>
        </a:accent5>
        <a:accent6>
          <a:srgbClr val="8AE7B9"/>
        </a:accent6>
        <a:hlink>
          <a:srgbClr val="DFC0FF"/>
        </a:hlink>
        <a:folHlink>
          <a:srgbClr val="6DC5D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0E47465-1BBE-45E0-8364-7439AF5AE95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TS102806421</Template>
  <TotalTime>297</TotalTime>
  <Words>478</Words>
  <Application>Microsoft Office PowerPoint</Application>
  <PresentationFormat>Předvádění na obrazovce (4:3)</PresentationFormat>
  <Paragraphs>79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TS102806421</vt:lpstr>
      <vt:lpstr>Snímek 1</vt:lpstr>
      <vt:lpstr>Inteligence</vt:lpstr>
      <vt:lpstr>Inteligence </vt:lpstr>
      <vt:lpstr>Poruchy  intelektu</vt:lpstr>
      <vt:lpstr>Inteligenční kvocient – IQ</vt:lpstr>
      <vt:lpstr>Mentální retardace  a její příčiny</vt:lpstr>
      <vt:lpstr>Lehká mentální retardace − IQ 50–69</vt:lpstr>
      <vt:lpstr>Středně těžká mentální retardace − IQ 35–49</vt:lpstr>
      <vt:lpstr>Těžká mentální retardace − IQ 20–34</vt:lpstr>
      <vt:lpstr>Hluboká mentální retardace − IQ pod 20 </vt:lpstr>
      <vt:lpstr>Demence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Vědomí</dc:title>
  <dc:creator>David</dc:creator>
  <cp:lastModifiedBy>Lenka</cp:lastModifiedBy>
  <cp:revision>15</cp:revision>
  <cp:lastPrinted>1601-01-01T00:00:00Z</cp:lastPrinted>
  <dcterms:created xsi:type="dcterms:W3CDTF">2014-01-31T17:45:27Z</dcterms:created>
  <dcterms:modified xsi:type="dcterms:W3CDTF">2014-03-25T21:43:53Z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TC010178121033</vt:lpwstr>
  </property>
</Properties>
</file>