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5"/>
  </p:notesMasterIdLst>
  <p:sldIdLst>
    <p:sldId id="276" r:id="rId3"/>
    <p:sldId id="256" r:id="rId4"/>
    <p:sldId id="257" r:id="rId5"/>
    <p:sldId id="258" r:id="rId6"/>
    <p:sldId id="269" r:id="rId7"/>
    <p:sldId id="268" r:id="rId8"/>
    <p:sldId id="270" r:id="rId9"/>
    <p:sldId id="271" r:id="rId10"/>
    <p:sldId id="272" r:id="rId11"/>
    <p:sldId id="273" r:id="rId12"/>
    <p:sldId id="274" r:id="rId13"/>
    <p:sldId id="278" r:id="rId14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70" d="100"/>
          <a:sy n="70" d="100"/>
        </p:scale>
        <p:origin x="-157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60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4FBD45-B77C-433D-819E-C7C4C2753D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9093E-33D1-4D4C-A274-060555207DF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117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VY_52_INOVACE_ZV_1_5E_NEC_12_PORUCHY_MYSLENI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34679" y="5547594"/>
            <a:ext cx="5589650" cy="129847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Myšlení</a:t>
            </a:r>
            <a:endParaRPr lang="en-US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76056" y="692696"/>
            <a:ext cx="2312649" cy="33541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36236" y="4221088"/>
            <a:ext cx="2592288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http://commons.wikimedia.org/wiki/File:AUGUST_RODIN_O_pensador_%28vista_frontal%29.png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234888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475656" y="3501008"/>
            <a:ext cx="6858000" cy="1676400"/>
          </a:xfrm>
        </p:spPr>
        <p:txBody>
          <a:bodyPr/>
          <a:lstStyle/>
          <a:p>
            <a:r>
              <a:rPr lang="cs-CZ" dirty="0" smtClean="0"/>
              <a:t>nejvyšší </a:t>
            </a:r>
            <a:r>
              <a:rPr lang="cs-CZ" dirty="0"/>
              <a:t>forma </a:t>
            </a:r>
            <a:r>
              <a:rPr lang="cs-CZ" dirty="0" smtClean="0"/>
              <a:t>poznávání</a:t>
            </a:r>
          </a:p>
          <a:p>
            <a:r>
              <a:rPr lang="cs-CZ" dirty="0" smtClean="0"/>
              <a:t>je </a:t>
            </a:r>
            <a:r>
              <a:rPr lang="cs-CZ" dirty="0"/>
              <a:t>spojeno s řečí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dynamiky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</a:p>
          <a:p>
            <a:r>
              <a:rPr lang="cs-CZ" dirty="0"/>
              <a:t>dochází ke změně rychlosti myšlenkových procesů</a:t>
            </a:r>
          </a:p>
          <a:p>
            <a:r>
              <a:rPr lang="cs-CZ" dirty="0"/>
              <a:t>Rozlišujeme </a:t>
            </a:r>
            <a:endParaRPr lang="cs-CZ" dirty="0" smtClean="0"/>
          </a:p>
          <a:p>
            <a:pPr lvl="1"/>
            <a:r>
              <a:rPr lang="cs-CZ" b="1" dirty="0" smtClean="0"/>
              <a:t>myšlenkový útlum </a:t>
            </a:r>
            <a:r>
              <a:rPr lang="cs-CZ" dirty="0" smtClean="0"/>
              <a:t>– </a:t>
            </a:r>
            <a:r>
              <a:rPr lang="cs-CZ" dirty="0"/>
              <a:t>zpomalení </a:t>
            </a:r>
            <a:endParaRPr lang="cs-CZ" dirty="0" smtClean="0"/>
          </a:p>
          <a:p>
            <a:pPr lvl="1"/>
            <a:r>
              <a:rPr lang="cs-CZ" b="1" dirty="0" smtClean="0"/>
              <a:t>myšlenkový </a:t>
            </a:r>
            <a:r>
              <a:rPr lang="cs-CZ" b="1" dirty="0"/>
              <a:t>trysk </a:t>
            </a:r>
            <a:r>
              <a:rPr lang="cs-CZ" dirty="0"/>
              <a:t>– zrychlení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struktury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</a:p>
          <a:p>
            <a:r>
              <a:rPr lang="cs-CZ" b="1" dirty="0"/>
              <a:t>ulpívavé myšlení </a:t>
            </a:r>
            <a:r>
              <a:rPr lang="cs-CZ" dirty="0"/>
              <a:t>– stereotypně setrvává u jednoho slova, představy</a:t>
            </a:r>
          </a:p>
          <a:p>
            <a:r>
              <a:rPr lang="cs-CZ" b="1" dirty="0"/>
              <a:t>nevýpravné myšlení </a:t>
            </a:r>
            <a:r>
              <a:rPr lang="cs-CZ" dirty="0"/>
              <a:t>-  zůstává u jedné myšlenky či představy, nerozvíjí ji</a:t>
            </a:r>
          </a:p>
          <a:p>
            <a:r>
              <a:rPr lang="cs-CZ" b="1" dirty="0" err="1"/>
              <a:t>zabíhavé</a:t>
            </a:r>
            <a:r>
              <a:rPr lang="cs-CZ" b="1" dirty="0"/>
              <a:t> myšlení </a:t>
            </a:r>
            <a:r>
              <a:rPr lang="cs-CZ" dirty="0"/>
              <a:t>– odbočuje do detailů, nepodstatných podrobností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0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struktury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</a:p>
          <a:p>
            <a:r>
              <a:rPr lang="cs-CZ" b="1" dirty="0" err="1"/>
              <a:t>paralogické</a:t>
            </a:r>
            <a:r>
              <a:rPr lang="cs-CZ" b="1" dirty="0"/>
              <a:t> myšlení </a:t>
            </a:r>
            <a:r>
              <a:rPr lang="cs-CZ" dirty="0"/>
              <a:t>– ztráta logických vazeb, vytváření nových logických celků</a:t>
            </a:r>
          </a:p>
          <a:p>
            <a:r>
              <a:rPr lang="cs-CZ" b="1" dirty="0"/>
              <a:t>inkoherentní myšlení </a:t>
            </a:r>
            <a:r>
              <a:rPr lang="cs-CZ" dirty="0"/>
              <a:t>– postrádá logické vazby, narušená je i forma (nesmyslná slova, věty</a:t>
            </a:r>
            <a:r>
              <a:rPr lang="cs-CZ" dirty="0" smtClean="0"/>
              <a:t>)</a:t>
            </a:r>
          </a:p>
          <a:p>
            <a:r>
              <a:rPr lang="cs-CZ" b="1" dirty="0"/>
              <a:t>obsedantní myšlení </a:t>
            </a:r>
            <a:r>
              <a:rPr lang="cs-CZ" dirty="0"/>
              <a:t>– neodbytně se vracejí a vnucují určité myšlenky, nelze je potlačit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30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1" y="2348880"/>
            <a:ext cx="4608512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struktury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</a:p>
          <a:p>
            <a:r>
              <a:rPr lang="cs-CZ" b="1" dirty="0" err="1"/>
              <a:t>katatymní</a:t>
            </a:r>
            <a:r>
              <a:rPr lang="cs-CZ" b="1" dirty="0"/>
              <a:t> myšlení </a:t>
            </a:r>
            <a:r>
              <a:rPr lang="cs-CZ" dirty="0"/>
              <a:t>– ovlivněné emocemi</a:t>
            </a:r>
          </a:p>
          <a:p>
            <a:r>
              <a:rPr lang="cs-CZ" b="1" dirty="0"/>
              <a:t>autistické myšlení </a:t>
            </a:r>
            <a:r>
              <a:rPr lang="cs-CZ" dirty="0"/>
              <a:t>– izolované od okolního světa, subjektivní představy a fantazie nahrazují realitu</a:t>
            </a:r>
          </a:p>
          <a:p>
            <a:r>
              <a:rPr lang="cs-CZ" b="1" dirty="0" err="1"/>
              <a:t>pseudofilozofování</a:t>
            </a:r>
            <a:r>
              <a:rPr lang="cs-CZ" dirty="0"/>
              <a:t> – rozvíjení neplodných </a:t>
            </a:r>
            <a:r>
              <a:rPr lang="cs-CZ" dirty="0" smtClean="0"/>
              <a:t>úvah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World-autism-awareness-da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9122"/>
            <a:ext cx="2648099" cy="349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2828836"/>
            <a:ext cx="185395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http://commons.wikimedia.org/wiki/File:World-autism-awareness-day.jpg</a:t>
            </a:r>
          </a:p>
        </p:txBody>
      </p:sp>
    </p:spTree>
    <p:extLst>
      <p:ext uri="{BB962C8B-B14F-4D97-AF65-F5344CB8AC3E}">
        <p14:creationId xmlns:p14="http://schemas.microsoft.com/office/powerpoint/2010/main" val="326975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struktury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</a:p>
          <a:p>
            <a:r>
              <a:rPr lang="cs-CZ" b="1" dirty="0" smtClean="0"/>
              <a:t>symbolické myšlení </a:t>
            </a:r>
            <a:r>
              <a:rPr lang="cs-CZ" dirty="0" smtClean="0"/>
              <a:t>– užívání nesrozumitelných symbolů a významů</a:t>
            </a:r>
          </a:p>
          <a:p>
            <a:r>
              <a:rPr lang="cs-CZ" b="1" dirty="0" smtClean="0"/>
              <a:t>paranoidní </a:t>
            </a:r>
            <a:r>
              <a:rPr lang="cs-CZ" b="1" dirty="0"/>
              <a:t>myšlení </a:t>
            </a:r>
            <a:r>
              <a:rPr lang="cs-CZ" dirty="0"/>
              <a:t>– vztahuje vše na vlastní osobu, neutrální situace jsou vnímány podezřívavě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57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0" y="2420888"/>
            <a:ext cx="3940749" cy="3404140"/>
          </a:xfrm>
        </p:spPr>
        <p:txBody>
          <a:bodyPr/>
          <a:lstStyle/>
          <a:p>
            <a:pPr marL="0" lv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chorobně vzniklá, nepodložená přesvědčení, které neodpovídá realitě – tzv. bludy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0675" y="6358080"/>
            <a:ext cx="163792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http://commons.wikimedia.org/wiki/File:PF-paranoia.jpg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486036"/>
            <a:ext cx="3070979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41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1124744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6677053" cy="3404140"/>
          </a:xfrm>
        </p:spPr>
        <p:txBody>
          <a:bodyPr/>
          <a:lstStyle/>
          <a:p>
            <a:pPr marL="0" lv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bludy – dělení podle vzniku a trvání</a:t>
            </a:r>
          </a:p>
          <a:p>
            <a:r>
              <a:rPr lang="cs-CZ" b="1" dirty="0"/>
              <a:t>bludy primární </a:t>
            </a:r>
            <a:r>
              <a:rPr lang="cs-CZ" dirty="0"/>
              <a:t>– nesouvisí s náladou, vznikají v závislosti na mylné interpretaci</a:t>
            </a:r>
          </a:p>
          <a:p>
            <a:r>
              <a:rPr lang="cs-CZ" b="1" dirty="0"/>
              <a:t>bludy sekundární </a:t>
            </a:r>
            <a:r>
              <a:rPr lang="cs-CZ" dirty="0"/>
              <a:t>– odvozeny od poruchy nálady</a:t>
            </a:r>
          </a:p>
          <a:p>
            <a:r>
              <a:rPr lang="cs-CZ" b="1" dirty="0"/>
              <a:t>bludy tranzitorní </a:t>
            </a:r>
            <a:r>
              <a:rPr lang="cs-CZ" dirty="0"/>
              <a:t>– objevují se přechodně, časem vymizí</a:t>
            </a:r>
          </a:p>
          <a:p>
            <a:r>
              <a:rPr lang="cs-CZ" b="1" dirty="0"/>
              <a:t>bludy kontinuální </a:t>
            </a:r>
            <a:r>
              <a:rPr lang="cs-CZ" dirty="0"/>
              <a:t>– přetrvávají se a vyvíjí</a:t>
            </a:r>
          </a:p>
        </p:txBody>
      </p:sp>
    </p:spTree>
    <p:extLst>
      <p:ext uri="{BB962C8B-B14F-4D97-AF65-F5344CB8AC3E}">
        <p14:creationId xmlns:p14="http://schemas.microsoft.com/office/powerpoint/2010/main" val="351402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620688"/>
            <a:ext cx="6859587" cy="1143000"/>
          </a:xfrm>
        </p:spPr>
        <p:txBody>
          <a:bodyPr/>
          <a:lstStyle/>
          <a:p>
            <a:r>
              <a:rPr lang="cs-CZ" dirty="0"/>
              <a:t>Poruchy myšlení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5616" y="1844824"/>
            <a:ext cx="7253117" cy="3404140"/>
          </a:xfrm>
        </p:spPr>
        <p:txBody>
          <a:bodyPr/>
          <a:lstStyle/>
          <a:p>
            <a:pPr marL="0" lv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poruchy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myšlení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bludy – dělení </a:t>
            </a:r>
            <a:b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obsahu bludů</a:t>
            </a:r>
          </a:p>
          <a:p>
            <a:r>
              <a:rPr lang="cs-CZ" b="1" dirty="0"/>
              <a:t>depresivní  bludy  </a:t>
            </a:r>
            <a:r>
              <a:rPr lang="cs-CZ" dirty="0"/>
              <a:t>- podceňující sebe sama, sebeobviňující, hypochondrické…</a:t>
            </a:r>
          </a:p>
          <a:p>
            <a:r>
              <a:rPr lang="cs-CZ" b="1" dirty="0"/>
              <a:t>expanzivní</a:t>
            </a:r>
            <a:r>
              <a:rPr lang="cs-CZ" dirty="0"/>
              <a:t>  - přeceňující vlastní význam, přesvědčení o vlastních mimořádných schopnostech, původu, vzhledu, vlastních převratných objevech…</a:t>
            </a:r>
          </a:p>
          <a:p>
            <a:r>
              <a:rPr lang="cs-CZ" b="1" dirty="0"/>
              <a:t>paranoidní bludy  </a:t>
            </a:r>
            <a:r>
              <a:rPr lang="cs-CZ" dirty="0"/>
              <a:t>- vždy obsahují chorobnou podezřívavost a vztahovačnost k vlastní osobě (např. </a:t>
            </a:r>
            <a:r>
              <a:rPr lang="cs-CZ" dirty="0" err="1"/>
              <a:t>prezekuční</a:t>
            </a:r>
            <a:r>
              <a:rPr lang="cs-CZ" dirty="0"/>
              <a:t> –přesvědčení o pronásledování, </a:t>
            </a:r>
            <a:r>
              <a:rPr lang="cs-CZ" dirty="0" err="1"/>
              <a:t>kverulační</a:t>
            </a:r>
            <a:r>
              <a:rPr lang="cs-CZ" dirty="0"/>
              <a:t> -domnělá nespravedlnost  atd.)</a:t>
            </a:r>
          </a:p>
        </p:txBody>
      </p:sp>
    </p:spTree>
    <p:extLst>
      <p:ext uri="{BB962C8B-B14F-4D97-AF65-F5344CB8AC3E}">
        <p14:creationId xmlns:p14="http://schemas.microsoft.com/office/powerpoint/2010/main" val="225603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277</TotalTime>
  <Words>419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TS102806421</vt:lpstr>
      <vt:lpstr>Prezentace aplikace PowerPoint</vt:lpstr>
      <vt:lpstr>Myšlení</vt:lpstr>
      <vt:lpstr>Myšlení</vt:lpstr>
      <vt:lpstr>Poruchy myšlení</vt:lpstr>
      <vt:lpstr>Poruchy myšlení</vt:lpstr>
      <vt:lpstr>Poruchy myšlení</vt:lpstr>
      <vt:lpstr>Poruchy myšlení</vt:lpstr>
      <vt:lpstr>Poruchy myšlení</vt:lpstr>
      <vt:lpstr>Poruchy myšlení</vt:lpstr>
      <vt:lpstr>Poruchy myšlení</vt:lpstr>
      <vt:lpstr>Poruchy myšlení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David Nečil</cp:lastModifiedBy>
  <cp:revision>14</cp:revision>
  <cp:lastPrinted>1601-01-01T00:00:00Z</cp:lastPrinted>
  <dcterms:created xsi:type="dcterms:W3CDTF">2014-01-31T17:45:27Z</dcterms:created>
  <dcterms:modified xsi:type="dcterms:W3CDTF">2014-03-24T23:33:17Z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