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docProps/custom.xml" ContentType="application/vnd.openxmlformats-officedocument.custom-properties+xml"/>
  <Default Extension="wdp" ContentType="image/vnd.ms-photo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2"/>
  </p:sldMasterIdLst>
  <p:notesMasterIdLst>
    <p:notesMasterId r:id="rId14"/>
  </p:notesMasterIdLst>
  <p:sldIdLst>
    <p:sldId id="275" r:id="rId3"/>
    <p:sldId id="256" r:id="rId4"/>
    <p:sldId id="257" r:id="rId5"/>
    <p:sldId id="258" r:id="rId6"/>
    <p:sldId id="268" r:id="rId7"/>
    <p:sldId id="269" r:id="rId8"/>
    <p:sldId id="270" r:id="rId9"/>
    <p:sldId id="271" r:id="rId10"/>
    <p:sldId id="272" r:id="rId11"/>
    <p:sldId id="273" r:id="rId12"/>
    <p:sldId id="278" r:id="rId13"/>
  </p:sldIdLst>
  <p:sldSz cx="9144000" cy="6858000" type="screen4x3"/>
  <p:notesSz cx="6946900" cy="92837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umimoji="1" sz="2400" kern="1200">
        <a:solidFill>
          <a:schemeClr val="tx1"/>
        </a:solidFill>
        <a:latin typeface="Tahoma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umimoji="1" sz="2400" kern="1200">
        <a:solidFill>
          <a:schemeClr val="tx1"/>
        </a:solidFill>
        <a:latin typeface="Tahoma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umimoji="1" sz="2400" kern="1200">
        <a:solidFill>
          <a:schemeClr val="tx1"/>
        </a:solidFill>
        <a:latin typeface="Tahoma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umimoji="1" sz="2400" kern="1200">
        <a:solidFill>
          <a:schemeClr val="tx1"/>
        </a:solidFill>
        <a:latin typeface="Tahoma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umimoji="1" sz="2400" kern="1200">
        <a:solidFill>
          <a:schemeClr val="tx1"/>
        </a:solidFill>
        <a:latin typeface="Tahoma" pitchFamily="34" charset="0"/>
        <a:ea typeface="+mn-ea"/>
        <a:cs typeface="+mn-cs"/>
      </a:defRPr>
    </a:lvl5pPr>
    <a:lvl6pPr marL="2286000" algn="l" defTabSz="914400" rtl="0" eaLnBrk="1" latinLnBrk="0" hangingPunct="1">
      <a:defRPr kumimoji="1" sz="2400" kern="1200">
        <a:solidFill>
          <a:schemeClr val="tx1"/>
        </a:solidFill>
        <a:latin typeface="Tahoma" pitchFamily="34" charset="0"/>
        <a:ea typeface="+mn-ea"/>
        <a:cs typeface="+mn-cs"/>
      </a:defRPr>
    </a:lvl6pPr>
    <a:lvl7pPr marL="2743200" algn="l" defTabSz="914400" rtl="0" eaLnBrk="1" latinLnBrk="0" hangingPunct="1">
      <a:defRPr kumimoji="1" sz="2400" kern="1200">
        <a:solidFill>
          <a:schemeClr val="tx1"/>
        </a:solidFill>
        <a:latin typeface="Tahoma" pitchFamily="34" charset="0"/>
        <a:ea typeface="+mn-ea"/>
        <a:cs typeface="+mn-cs"/>
      </a:defRPr>
    </a:lvl7pPr>
    <a:lvl8pPr marL="3200400" algn="l" defTabSz="914400" rtl="0" eaLnBrk="1" latinLnBrk="0" hangingPunct="1">
      <a:defRPr kumimoji="1" sz="2400" kern="1200">
        <a:solidFill>
          <a:schemeClr val="tx1"/>
        </a:solidFill>
        <a:latin typeface="Tahoma" pitchFamily="34" charset="0"/>
        <a:ea typeface="+mn-ea"/>
        <a:cs typeface="+mn-cs"/>
      </a:defRPr>
    </a:lvl8pPr>
    <a:lvl9pPr marL="3657600" algn="l" defTabSz="914400" rtl="0" eaLnBrk="1" latinLnBrk="0" hangingPunct="1">
      <a:defRPr kumimoji="1" sz="2400" kern="1200">
        <a:solidFill>
          <a:schemeClr val="tx1"/>
        </a:solidFill>
        <a:latin typeface="Tahoma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0"/>
      </p:ext>
    </p:extLst>
  </p:showPr>
  <p:clrMru>
    <a:srgbClr val="0066FF"/>
    <a:srgbClr val="0099FF"/>
    <a:srgbClr val="99CCFF"/>
    <a:srgbClr val="3366CC"/>
    <a:srgbClr val="CCECFF"/>
    <a:srgbClr val="0033CC"/>
    <a:srgbClr val="6699FF"/>
    <a:srgbClr val="0000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70" autoAdjust="0"/>
  </p:normalViewPr>
  <p:slideViewPr>
    <p:cSldViewPr>
      <p:cViewPr>
        <p:scale>
          <a:sx n="70" d="100"/>
          <a:sy n="70" d="100"/>
        </p:scale>
        <p:origin x="-1164" y="-8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ableStyles" Target="tableStyle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heme" Target="theme/theme1.xml"/><Relationship Id="rId2" Type="http://schemas.openxmlformats.org/officeDocument/2006/relationships/slideMaster" Target="slideMasters/slideMaster1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presProps" Target="pres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009900" cy="463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 cap="sq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738" tIns="46369" rIns="92738" bIns="46369" numCol="1" anchor="t" anchorCtr="0" compatLnSpc="1">
            <a:prstTxWarp prst="textNoShape">
              <a:avLst/>
            </a:prstTxWarp>
          </a:bodyPr>
          <a:lstStyle>
            <a:lvl1pPr defTabSz="927100">
              <a:defRPr kumimoji="0" sz="1200">
                <a:latin typeface="Times New Roman" pitchFamily="18" charset="0"/>
              </a:defRPr>
            </a:lvl1pPr>
          </a:lstStyle>
          <a:p>
            <a:endParaRPr lang="en-US"/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937000" y="0"/>
            <a:ext cx="3009900" cy="463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 cap="sq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738" tIns="46369" rIns="92738" bIns="46369" numCol="1" anchor="t" anchorCtr="0" compatLnSpc="1">
            <a:prstTxWarp prst="textNoShape">
              <a:avLst/>
            </a:prstTxWarp>
          </a:bodyPr>
          <a:lstStyle>
            <a:lvl1pPr algn="r" defTabSz="927100">
              <a:defRPr kumimoji="0" sz="1200">
                <a:latin typeface="Times New Roman" pitchFamily="18" charset="0"/>
              </a:defRPr>
            </a:lvl1pPr>
          </a:lstStyle>
          <a:p>
            <a:endParaRPr lang="en-US"/>
          </a:p>
        </p:txBody>
      </p:sp>
      <p:sp>
        <p:nvSpPr>
          <p:cNvPr id="2355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52525" y="696913"/>
            <a:ext cx="4641850" cy="34813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xmlns="" val="1"/>
            </a:ext>
          </a:extLst>
        </p:spPr>
      </p:sp>
      <p:sp>
        <p:nvSpPr>
          <p:cNvPr id="2355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25513" y="4410075"/>
            <a:ext cx="5095875" cy="417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 cap="sq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738" tIns="46369" rIns="92738" bIns="46369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2355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820150"/>
            <a:ext cx="3009900" cy="463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 cap="sq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738" tIns="46369" rIns="92738" bIns="46369" numCol="1" anchor="b" anchorCtr="0" compatLnSpc="1">
            <a:prstTxWarp prst="textNoShape">
              <a:avLst/>
            </a:prstTxWarp>
          </a:bodyPr>
          <a:lstStyle>
            <a:lvl1pPr defTabSz="927100">
              <a:defRPr kumimoji="0" sz="1200">
                <a:latin typeface="Times New Roman" pitchFamily="18" charset="0"/>
              </a:defRPr>
            </a:lvl1pPr>
          </a:lstStyle>
          <a:p>
            <a:endParaRPr lang="en-US"/>
          </a:p>
        </p:txBody>
      </p:sp>
      <p:sp>
        <p:nvSpPr>
          <p:cNvPr id="2355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937000" y="8820150"/>
            <a:ext cx="3009900" cy="463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12700" cap="sq">
                <a:solidFill>
                  <a:schemeClr val="tx1"/>
                </a:solidFill>
                <a:miter lim="800000"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2738" tIns="46369" rIns="92738" bIns="46369" numCol="1" anchor="b" anchorCtr="0" compatLnSpc="1">
            <a:prstTxWarp prst="textNoShape">
              <a:avLst/>
            </a:prstTxWarp>
          </a:bodyPr>
          <a:lstStyle>
            <a:lvl1pPr algn="r" defTabSz="927100">
              <a:defRPr kumimoji="0" sz="1200">
                <a:latin typeface="Times New Roman" pitchFamily="18" charset="0"/>
              </a:defRPr>
            </a:lvl1pPr>
          </a:lstStyle>
          <a:p>
            <a:fld id="{160AAD2E-7E06-484F-A81A-76F2718A1EBB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53338134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9" name="Rectangle 7"/>
          <p:cNvSpPr>
            <a:spLocks noGrp="1" noChangeArrowheads="1"/>
          </p:cNvSpPr>
          <p:nvPr>
            <p:ph type="ctrTitle" sz="quarter"/>
          </p:nvPr>
        </p:nvSpPr>
        <p:spPr>
          <a:xfrm>
            <a:off x="1828800" y="2173288"/>
            <a:ext cx="4954588" cy="1219200"/>
          </a:xfrm>
        </p:spPr>
        <p:txBody>
          <a:bodyPr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pPr lvl="0"/>
            <a:r>
              <a:rPr lang="cs-CZ" noProof="0" smtClean="0"/>
              <a:t>Kliknutím lze upravit styl.</a:t>
            </a:r>
            <a:endParaRPr lang="en-US" noProof="0" dirty="0" smtClean="0"/>
          </a:p>
        </p:txBody>
      </p:sp>
      <p:sp>
        <p:nvSpPr>
          <p:cNvPr id="3080" name="Rectangle 8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828800" y="3429000"/>
            <a:ext cx="4953000" cy="1868488"/>
          </a:xfrm>
        </p:spPr>
        <p:txBody>
          <a:bodyPr/>
          <a:lstStyle>
            <a:lvl1pPr marL="0" indent="0">
              <a:buFontTx/>
              <a:buNone/>
              <a:defRPr sz="2800">
                <a:solidFill>
                  <a:schemeClr val="tx2">
                    <a:lumMod val="75000"/>
                  </a:schemeClr>
                </a:solidFill>
              </a:defRPr>
            </a:lvl1pPr>
          </a:lstStyle>
          <a:p>
            <a:pPr lvl="0"/>
            <a:r>
              <a:rPr lang="cs-CZ" noProof="0" smtClean="0"/>
              <a:t>Kliknutím lze upravit styl předlohy.</a:t>
            </a:r>
            <a:endParaRPr lang="en-US" noProof="0" dirty="0" smtClean="0"/>
          </a:p>
        </p:txBody>
      </p:sp>
      <p:sp>
        <p:nvSpPr>
          <p:cNvPr id="3081" name="Rectangle 9"/>
          <p:cNvSpPr>
            <a:spLocks noGrp="1" noChangeArrowheads="1"/>
          </p:cNvSpPr>
          <p:nvPr>
            <p:ph type="dt" sz="quarter" idx="2"/>
          </p:nvPr>
        </p:nvSpPr>
        <p:spPr/>
        <p:txBody>
          <a:bodyPr/>
          <a:lstStyle>
            <a:lvl1pPr>
              <a:defRPr>
                <a:solidFill>
                  <a:schemeClr val="tx2">
                    <a:lumMod val="75000"/>
                  </a:schemeClr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3082" name="Rectangle 10"/>
          <p:cNvSpPr>
            <a:spLocks noGrp="1" noChangeArrowheads="1"/>
          </p:cNvSpPr>
          <p:nvPr>
            <p:ph type="ftr" sz="quarter" idx="3"/>
          </p:nvPr>
        </p:nvSpPr>
        <p:spPr/>
        <p:txBody>
          <a:bodyPr/>
          <a:lstStyle>
            <a:lvl1pPr>
              <a:defRPr>
                <a:solidFill>
                  <a:schemeClr val="tx2">
                    <a:lumMod val="75000"/>
                  </a:schemeClr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3083" name="Rectangle 11"/>
          <p:cNvSpPr>
            <a:spLocks noGrp="1" noChangeArrowheads="1"/>
          </p:cNvSpPr>
          <p:nvPr>
            <p:ph type="sldNum" sz="quarter" idx="4"/>
          </p:nvPr>
        </p:nvSpPr>
        <p:spPr/>
        <p:txBody>
          <a:bodyPr/>
          <a:lstStyle>
            <a:lvl1pPr>
              <a:defRPr>
                <a:solidFill>
                  <a:schemeClr val="tx2">
                    <a:lumMod val="75000"/>
                  </a:schemeClr>
                </a:solidFill>
                <a:latin typeface="+mn-lt"/>
              </a:defRPr>
            </a:lvl1pPr>
          </a:lstStyle>
          <a:p>
            <a:fld id="{7467019F-76C2-43CE-B09A-E9213445CC20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809F208-2FAE-4DED-A3C3-14EDDA6F9381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41136978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1DE4668-3CCC-4BA8-A56A-58E2980D89E1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3099475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1676400"/>
            <a:ext cx="3352800" cy="4267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76800" y="1676400"/>
            <a:ext cx="3352800" cy="4267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3E5D73E-98E8-4BB2-8E13-261A0ABD3DFD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3734802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5BCD76F-D7CE-488F-84FB-BBBA164E00FF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30864339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734C593-B1BE-488C-9002-6F2184CA21DC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4005622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FC7B6EC-5B96-4D5E-9898-1DE2014F93BC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6741761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89D6BC4-6A56-44DF-AFA4-68D6593E7E4B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9650761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0129284-EABA-48E6-A44B-CC9ED62AB27A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5690048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33774A5-33E0-45DE-B6CA-328EB3E4D2E6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1466500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381000"/>
            <a:ext cx="1714500" cy="55626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0013" y="381000"/>
            <a:ext cx="4992687" cy="55626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FA66105-7E4D-4241-A807-E8084B538739}" type="slidenum">
              <a:rPr lang="en-US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17335608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colorTemperature colorTemp="9500"/>
                    </a14:imgEffect>
                    <a14:imgEffect>
                      <a14:saturation sat="205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1" name="Rectangle 7"/>
          <p:cNvSpPr>
            <a:spLocks noGrp="1" noChangeArrowheads="1"/>
          </p:cNvSpPr>
          <p:nvPr>
            <p:ph type="title"/>
          </p:nvPr>
        </p:nvSpPr>
        <p:spPr bwMode="auto">
          <a:xfrm>
            <a:off x="1370013" y="381000"/>
            <a:ext cx="6859587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dirty="0" smtClean="0"/>
          </a:p>
        </p:txBody>
      </p:sp>
      <p:sp>
        <p:nvSpPr>
          <p:cNvPr id="1032" name="Rectangle 8"/>
          <p:cNvSpPr>
            <a:spLocks noGrp="1" noChangeArrowheads="1"/>
          </p:cNvSpPr>
          <p:nvPr>
            <p:ph type="body" idx="1"/>
          </p:nvPr>
        </p:nvSpPr>
        <p:spPr bwMode="auto">
          <a:xfrm>
            <a:off x="1371600" y="1676400"/>
            <a:ext cx="6858000" cy="426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1036" name="Rectangle 12"/>
          <p:cNvSpPr>
            <a:spLocks noGrp="1" noChangeArrowheads="1"/>
          </p:cNvSpPr>
          <p:nvPr>
            <p:ph type="dt" sz="quarter" idx="2"/>
          </p:nvPr>
        </p:nvSpPr>
        <p:spPr bwMode="auto">
          <a:xfrm>
            <a:off x="228600" y="6326188"/>
            <a:ext cx="1905000" cy="3794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ctr" anchorCtr="0" compatLnSpc="1">
            <a:prstTxWarp prst="textNoShape">
              <a:avLst/>
            </a:prstTxWarp>
          </a:bodyPr>
          <a:lstStyle>
            <a:lvl1pPr eaLnBrk="1" hangingPunct="1">
              <a:defRPr kumimoji="0" sz="1200">
                <a:solidFill>
                  <a:schemeClr val="tx2">
                    <a:lumMod val="75000"/>
                  </a:schemeClr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1037" name="Rectangle 13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2286000" y="6324600"/>
            <a:ext cx="2895600" cy="379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2075" tIns="46038" rIns="92075" bIns="46038" numCol="1" anchor="ctr" anchorCtr="0" compatLnSpc="1">
            <a:prstTxWarp prst="textNoShape">
              <a:avLst/>
            </a:prstTxWarp>
          </a:bodyPr>
          <a:lstStyle>
            <a:lvl1pPr algn="ctr" eaLnBrk="1" hangingPunct="1">
              <a:defRPr kumimoji="0" sz="1200">
                <a:solidFill>
                  <a:schemeClr val="tx2">
                    <a:lumMod val="75000"/>
                  </a:schemeClr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1038" name="Rectangle 14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5410200" y="6324600"/>
            <a:ext cx="1905000" cy="379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none" lIns="92075" tIns="46038" rIns="92075" bIns="46038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kumimoji="0" sz="1200" b="1">
                <a:solidFill>
                  <a:schemeClr val="tx2">
                    <a:lumMod val="75000"/>
                  </a:schemeClr>
                </a:solidFill>
                <a:latin typeface="+mn-lt"/>
              </a:defRPr>
            </a:lvl1pPr>
          </a:lstStyle>
          <a:p>
            <a:fld id="{57AAB56A-8B48-4FB3-ACB6-F1CAE31208F8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rtl="0" eaLnBrk="1" fontAlgn="base" hangingPunct="1">
        <a:spcBef>
          <a:spcPct val="0"/>
        </a:spcBef>
        <a:spcAft>
          <a:spcPct val="0"/>
        </a:spcAft>
        <a:defRPr sz="32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3200" b="1">
          <a:solidFill>
            <a:srgbClr val="000000"/>
          </a:solidFill>
          <a:latin typeface="Tahoma" pitchFamily="34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3200" b="1">
          <a:solidFill>
            <a:srgbClr val="000000"/>
          </a:solidFill>
          <a:latin typeface="Tahoma" pitchFamily="34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3200" b="1">
          <a:solidFill>
            <a:srgbClr val="000000"/>
          </a:solidFill>
          <a:latin typeface="Tahoma" pitchFamily="34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3200" b="1">
          <a:solidFill>
            <a:srgbClr val="000000"/>
          </a:solidFill>
          <a:latin typeface="Tahoma" pitchFamily="34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3200" b="1">
          <a:solidFill>
            <a:srgbClr val="000000"/>
          </a:solidFill>
          <a:latin typeface="Tahoma" pitchFamily="34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3200" b="1">
          <a:solidFill>
            <a:srgbClr val="000000"/>
          </a:solidFill>
          <a:latin typeface="Tahoma" pitchFamily="34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3200" b="1">
          <a:solidFill>
            <a:srgbClr val="000000"/>
          </a:solidFill>
          <a:latin typeface="Tahoma" pitchFamily="34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3200" b="1">
          <a:solidFill>
            <a:srgbClr val="000000"/>
          </a:solidFill>
          <a:latin typeface="Tahoma" pitchFamily="34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2400">
          <a:solidFill>
            <a:schemeClr val="tx2">
              <a:lumMod val="75000"/>
            </a:schemeClr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200">
          <a:solidFill>
            <a:schemeClr val="tx2">
              <a:lumMod val="75000"/>
            </a:schemeClr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000">
          <a:solidFill>
            <a:schemeClr val="tx2">
              <a:lumMod val="75000"/>
            </a:schemeClr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>
          <a:solidFill>
            <a:schemeClr val="tx2">
              <a:lumMod val="75000"/>
            </a:schemeClr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•"/>
        <a:defRPr>
          <a:solidFill>
            <a:schemeClr val="tx2">
              <a:lumMod val="75000"/>
            </a:schemeClr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•"/>
        <a:defRPr>
          <a:solidFill>
            <a:srgbClr val="000000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•"/>
        <a:defRPr>
          <a:solidFill>
            <a:srgbClr val="000000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•"/>
        <a:defRPr>
          <a:solidFill>
            <a:srgbClr val="000000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•"/>
        <a:defRPr>
          <a:solidFill>
            <a:srgbClr val="000000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Group 40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779081242"/>
              </p:ext>
            </p:extLst>
          </p:nvPr>
        </p:nvGraphicFramePr>
        <p:xfrm>
          <a:off x="468313" y="1268413"/>
          <a:ext cx="8229600" cy="4444050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800" kern="1200" baseline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VY_52_INOVACE_ZV_1_5E_NEC_06_FOBIE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Lenka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Nečilová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Základy společenských věd – Psychohygiena, psychopatologie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1. a KVINTA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14.2.2014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seznamuje studenty s definicí a předmětem oboru, jeho terminologií, principy.  Seznamuje s pojmem fobie.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7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Např.: prezentace je určena jako výklad do hodiny i jako materiál k samostudiu Možnosti využití:</a:t>
                      </a:r>
                    </a:p>
                    <a:p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promítání, práce jednotlivců nebo dvojic u PC, vytištění pracovního listu.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7200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</a:rPr>
              <a:t>DIGITÁLNÍ UČEBNÍ MATERIÁL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58121" y="5749707"/>
            <a:ext cx="6048648" cy="1108293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15875"/>
            <a:ext cx="9153525" cy="552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46" descr="logo_pruhl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8641980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4174" y="5018112"/>
            <a:ext cx="4954588" cy="1219200"/>
          </a:xfrm>
          <a:noFill/>
          <a:ln/>
        </p:spPr>
        <p:txBody>
          <a:bodyPr/>
          <a:lstStyle/>
          <a:p>
            <a:r>
              <a:rPr lang="cs-CZ" dirty="0" smtClean="0"/>
              <a:t>Nálada a fobie</a:t>
            </a:r>
            <a:r>
              <a:rPr lang="cs-CZ" dirty="0"/>
              <a:t/>
            </a:r>
            <a:br>
              <a:rPr lang="cs-CZ" dirty="0"/>
            </a:br>
            <a:endParaRPr lang="en-US" dirty="0"/>
          </a:p>
        </p:txBody>
      </p:sp>
      <p:sp>
        <p:nvSpPr>
          <p:cNvPr id="4" name="Obdélník 3"/>
          <p:cNvSpPr/>
          <p:nvPr/>
        </p:nvSpPr>
        <p:spPr>
          <a:xfrm>
            <a:off x="5436096" y="5013176"/>
            <a:ext cx="1656184" cy="1538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" dirty="0"/>
              <a:t>http://commons.wikimedia.org/wiki/File:Faradarmani.gif</a:t>
            </a: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030778" y="548680"/>
            <a:ext cx="4315916" cy="431591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1475656" y="1268760"/>
            <a:ext cx="6859587" cy="1143000"/>
          </a:xfrm>
          <a:noFill/>
          <a:ln/>
        </p:spPr>
        <p:txBody>
          <a:bodyPr/>
          <a:lstStyle/>
          <a:p>
            <a:r>
              <a:rPr lang="cs-CZ" dirty="0" smtClean="0"/>
              <a:t>Nálada</a:t>
            </a:r>
            <a:endParaRPr lang="cs-CZ" dirty="0"/>
          </a:p>
        </p:txBody>
      </p:sp>
      <p:sp>
        <p:nvSpPr>
          <p:cNvPr id="5218" name="Rectangle 98"/>
          <p:cNvSpPr>
            <a:spLocks noGrp="1" noChangeArrowheads="1"/>
          </p:cNvSpPr>
          <p:nvPr>
            <p:ph type="body" idx="1"/>
          </p:nvPr>
        </p:nvSpPr>
        <p:spPr>
          <a:xfrm>
            <a:off x="1331640" y="2492896"/>
            <a:ext cx="6858000" cy="1676400"/>
          </a:xfrm>
        </p:spPr>
        <p:txBody>
          <a:bodyPr/>
          <a:lstStyle/>
          <a:p>
            <a:pPr lvl="0"/>
            <a:r>
              <a:rPr lang="cs-CZ" dirty="0"/>
              <a:t>trvá déle, má určitý směr, bývá méně intenzivní, ovlivňuje  psychické i tělesné projevy</a:t>
            </a:r>
          </a:p>
          <a:p>
            <a:pPr marL="0" indent="0"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1886060" y="908720"/>
            <a:ext cx="6859587" cy="1143000"/>
          </a:xfrm>
        </p:spPr>
        <p:txBody>
          <a:bodyPr/>
          <a:lstStyle/>
          <a:p>
            <a:r>
              <a:rPr lang="cs-CZ" dirty="0"/>
              <a:t>Poruchy </a:t>
            </a:r>
            <a:r>
              <a:rPr lang="cs-CZ" dirty="0" smtClean="0"/>
              <a:t>nálad</a:t>
            </a:r>
            <a:endParaRPr lang="cs-CZ" dirty="0"/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403649" y="2113092"/>
            <a:ext cx="6984776" cy="3836188"/>
          </a:xfrm>
        </p:spPr>
        <p:txBody>
          <a:bodyPr/>
          <a:lstStyle/>
          <a:p>
            <a:pPr marL="457200" lvl="0" indent="-457200">
              <a:buFont typeface="+mj-lt"/>
              <a:buAutoNum type="arabicPeriod"/>
            </a:pPr>
            <a:r>
              <a:rPr lang="cs-CZ" sz="22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expanzivní nálada </a:t>
            </a:r>
            <a:r>
              <a:rPr lang="cs-CZ" sz="2200" dirty="0"/>
              <a:t>– patologické „zvýšení“ </a:t>
            </a:r>
            <a:r>
              <a:rPr lang="cs-CZ" sz="2200" dirty="0" smtClean="0"/>
              <a:t>nálady:</a:t>
            </a:r>
            <a:endParaRPr lang="cs-CZ" sz="2200" dirty="0"/>
          </a:p>
          <a:p>
            <a:pPr lvl="0"/>
            <a:r>
              <a:rPr lang="cs-CZ" sz="2200" dirty="0"/>
              <a:t>euforie </a:t>
            </a:r>
            <a:r>
              <a:rPr lang="cs-CZ" sz="2200" dirty="0" smtClean="0"/>
              <a:t>– pocit </a:t>
            </a:r>
            <a:r>
              <a:rPr lang="cs-CZ" sz="2200" dirty="0"/>
              <a:t>tupé, </a:t>
            </a:r>
            <a:r>
              <a:rPr lang="cs-CZ" sz="2200"/>
              <a:t>blažené </a:t>
            </a:r>
            <a:r>
              <a:rPr lang="cs-CZ" sz="2200" smtClean="0"/>
              <a:t>spokojenosti</a:t>
            </a:r>
            <a:endParaRPr lang="cs-CZ" sz="2200" dirty="0"/>
          </a:p>
          <a:p>
            <a:pPr lvl="0"/>
            <a:r>
              <a:rPr lang="cs-CZ" sz="2200" dirty="0"/>
              <a:t>manická </a:t>
            </a:r>
            <a:r>
              <a:rPr lang="cs-CZ" sz="2200" dirty="0" smtClean="0"/>
              <a:t>nálada</a:t>
            </a:r>
            <a:r>
              <a:rPr lang="cs-CZ" sz="2200" dirty="0"/>
              <a:t> – </a:t>
            </a:r>
            <a:r>
              <a:rPr lang="cs-CZ" sz="2200" dirty="0" smtClean="0"/>
              <a:t>nadměrná </a:t>
            </a:r>
            <a:r>
              <a:rPr lang="cs-CZ" sz="2200" dirty="0"/>
              <a:t>veselost, bez zábran, zrychlené myšlení, narůstá sebevědomí, ztrácí se vnímání </a:t>
            </a:r>
            <a:r>
              <a:rPr lang="cs-CZ" sz="2200" dirty="0" smtClean="0"/>
              <a:t>reality</a:t>
            </a:r>
            <a:endParaRPr lang="cs-CZ" sz="2200" dirty="0"/>
          </a:p>
          <a:p>
            <a:pPr lvl="0"/>
            <a:r>
              <a:rPr lang="cs-CZ" sz="2200" dirty="0" err="1" smtClean="0"/>
              <a:t>moria</a:t>
            </a:r>
            <a:r>
              <a:rPr lang="cs-CZ" sz="2200" dirty="0"/>
              <a:t> – </a:t>
            </a:r>
            <a:r>
              <a:rPr lang="cs-CZ" sz="2200" dirty="0" smtClean="0"/>
              <a:t>veselá </a:t>
            </a:r>
            <a:r>
              <a:rPr lang="cs-CZ" sz="2200" dirty="0"/>
              <a:t>nálada spojená s vtipkováním</a:t>
            </a:r>
          </a:p>
          <a:p>
            <a:pPr lvl="0"/>
            <a:r>
              <a:rPr lang="cs-CZ" sz="2200" dirty="0"/>
              <a:t>extatická nálada – časté jsou náboženské a sexuální prožitky</a:t>
            </a:r>
          </a:p>
          <a:p>
            <a:pPr lvl="0"/>
            <a:r>
              <a:rPr lang="cs-CZ" sz="2200" dirty="0"/>
              <a:t>explozivní nálada – výbušná</a:t>
            </a:r>
          </a:p>
          <a:p>
            <a:pPr lvl="0"/>
            <a:r>
              <a:rPr lang="cs-CZ" sz="2200" dirty="0"/>
              <a:t>rezonantní – podrážděnost, nevlídnost, může být spojena s agresí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>
          <a:xfrm>
            <a:off x="1886060" y="908720"/>
            <a:ext cx="6859587" cy="1143000"/>
          </a:xfrm>
        </p:spPr>
        <p:txBody>
          <a:bodyPr/>
          <a:lstStyle/>
          <a:p>
            <a:r>
              <a:rPr lang="cs-CZ" dirty="0"/>
              <a:t>Poruchy </a:t>
            </a:r>
            <a:r>
              <a:rPr lang="cs-CZ" dirty="0" smtClean="0"/>
              <a:t>nálad</a:t>
            </a:r>
            <a:endParaRPr lang="cs-CZ" dirty="0"/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403649" y="2113092"/>
            <a:ext cx="6984776" cy="3836188"/>
          </a:xfrm>
        </p:spPr>
        <p:txBody>
          <a:bodyPr/>
          <a:lstStyle/>
          <a:p>
            <a:pPr marL="457200" lvl="0" indent="-457200">
              <a:buFont typeface="+mj-lt"/>
              <a:buAutoNum type="arabicPeriod" startAt="2"/>
            </a:pPr>
            <a:r>
              <a:rPr lang="cs-CZ" sz="2200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depresivní nálada </a:t>
            </a:r>
            <a:r>
              <a:rPr lang="cs-CZ" sz="2200" dirty="0" smtClean="0"/>
              <a:t>– spojená </a:t>
            </a:r>
            <a:r>
              <a:rPr lang="cs-CZ" sz="2200" dirty="0"/>
              <a:t>s chorobnou úzkostí nebo patologickým strachem</a:t>
            </a:r>
          </a:p>
          <a:p>
            <a:pPr lvl="0"/>
            <a:r>
              <a:rPr lang="cs-CZ" sz="2200" dirty="0"/>
              <a:t>úzkost – pocit neurčitých a nejasných obav a strachu (nemá konkrétní obsah)</a:t>
            </a:r>
          </a:p>
          <a:p>
            <a:pPr lvl="0"/>
            <a:r>
              <a:rPr lang="cs-CZ" sz="2200" dirty="0"/>
              <a:t>fobie – patologický strach – má konkrétní obsah </a:t>
            </a:r>
            <a:r>
              <a:rPr lang="cs-CZ" sz="2200" dirty="0" smtClean="0"/>
              <a:t>(objekt</a:t>
            </a:r>
            <a:r>
              <a:rPr lang="cs-CZ" sz="2200" dirty="0"/>
              <a:t>, situace, činnost), je iracionální, nelze zvládnout vlastní vůlí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341009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1475656" y="1268760"/>
            <a:ext cx="6859587" cy="1143000"/>
          </a:xfrm>
          <a:noFill/>
          <a:ln/>
        </p:spPr>
        <p:txBody>
          <a:bodyPr/>
          <a:lstStyle/>
          <a:p>
            <a:r>
              <a:rPr lang="cs-CZ" dirty="0" smtClean="0"/>
              <a:t>Fobie</a:t>
            </a:r>
            <a:endParaRPr lang="cs-CZ" dirty="0"/>
          </a:p>
        </p:txBody>
      </p:sp>
      <p:sp>
        <p:nvSpPr>
          <p:cNvPr id="5218" name="Rectangle 98"/>
          <p:cNvSpPr>
            <a:spLocks noGrp="1" noChangeArrowheads="1"/>
          </p:cNvSpPr>
          <p:nvPr>
            <p:ph type="body" idx="1"/>
          </p:nvPr>
        </p:nvSpPr>
        <p:spPr>
          <a:xfrm>
            <a:off x="1331640" y="2492896"/>
            <a:ext cx="3456384" cy="1676400"/>
          </a:xfrm>
        </p:spPr>
        <p:txBody>
          <a:bodyPr/>
          <a:lstStyle/>
          <a:p>
            <a:pPr lvl="0"/>
            <a:r>
              <a:rPr lang="cs-CZ" dirty="0"/>
              <a:t>ze zvířat</a:t>
            </a:r>
          </a:p>
          <a:p>
            <a:pPr lvl="0"/>
            <a:r>
              <a:rPr lang="cs-CZ" dirty="0"/>
              <a:t>ze situací, do nichž se nechtěně můžeme dostat</a:t>
            </a:r>
          </a:p>
          <a:p>
            <a:pPr lvl="0"/>
            <a:r>
              <a:rPr lang="cs-CZ" dirty="0"/>
              <a:t>sociální fobie – jsou spojeny s kontaktem s </a:t>
            </a:r>
            <a:r>
              <a:rPr lang="cs-CZ" dirty="0" smtClean="0"/>
              <a:t>lidmi</a:t>
            </a:r>
            <a:endParaRPr lang="cs-CZ" dirty="0"/>
          </a:p>
          <a:p>
            <a:pPr lvl="0"/>
            <a:r>
              <a:rPr lang="cs-CZ" dirty="0"/>
              <a:t>z</a:t>
            </a:r>
            <a:r>
              <a:rPr lang="cs-CZ" dirty="0" smtClean="0"/>
              <a:t> </a:t>
            </a:r>
            <a:r>
              <a:rPr lang="cs-CZ" dirty="0"/>
              <a:t>určitých míst nebo </a:t>
            </a:r>
            <a:r>
              <a:rPr lang="cs-CZ" dirty="0" smtClean="0"/>
              <a:t>cestování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8024" y="586289"/>
            <a:ext cx="4041775" cy="4035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660232" y="4653136"/>
            <a:ext cx="1800200" cy="1538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" dirty="0"/>
              <a:t>http://commons.wikimedia.org/wiki/File:Scared_Girl.jpg</a:t>
            </a:r>
          </a:p>
        </p:txBody>
      </p:sp>
    </p:spTree>
    <p:extLst>
      <p:ext uri="{BB962C8B-B14F-4D97-AF65-F5344CB8AC3E}">
        <p14:creationId xmlns:p14="http://schemas.microsoft.com/office/powerpoint/2010/main" xmlns="" val="4278169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1475656" y="1268760"/>
            <a:ext cx="6859587" cy="1143000"/>
          </a:xfrm>
          <a:noFill/>
          <a:ln/>
        </p:spPr>
        <p:txBody>
          <a:bodyPr/>
          <a:lstStyle/>
          <a:p>
            <a:r>
              <a:rPr lang="cs-CZ" dirty="0"/>
              <a:t>Příklady </a:t>
            </a:r>
            <a:r>
              <a:rPr lang="cs-CZ" dirty="0" smtClean="0"/>
              <a:t>fobií</a:t>
            </a:r>
            <a:endParaRPr lang="cs-CZ" dirty="0"/>
          </a:p>
        </p:txBody>
      </p:sp>
      <p:sp>
        <p:nvSpPr>
          <p:cNvPr id="5218" name="Rectangle 98"/>
          <p:cNvSpPr>
            <a:spLocks noGrp="1" noChangeArrowheads="1"/>
          </p:cNvSpPr>
          <p:nvPr>
            <p:ph type="body" idx="1"/>
          </p:nvPr>
        </p:nvSpPr>
        <p:spPr>
          <a:xfrm>
            <a:off x="1331640" y="2492896"/>
            <a:ext cx="6858000" cy="1676400"/>
          </a:xfrm>
        </p:spPr>
        <p:txBody>
          <a:bodyPr/>
          <a:lstStyle/>
          <a:p>
            <a:pPr lvl="0"/>
            <a:r>
              <a:rPr lang="cs-CZ" dirty="0" smtClean="0"/>
              <a:t>agorafobie </a:t>
            </a:r>
            <a:r>
              <a:rPr lang="cs-CZ" dirty="0"/>
              <a:t>– strach 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z </a:t>
            </a:r>
            <a:r>
              <a:rPr lang="cs-CZ" dirty="0"/>
              <a:t>velkých prostranství</a:t>
            </a:r>
          </a:p>
          <a:p>
            <a:pPr lvl="0"/>
            <a:r>
              <a:rPr lang="cs-CZ" dirty="0"/>
              <a:t>akrofobie – z výšek</a:t>
            </a:r>
          </a:p>
          <a:p>
            <a:pPr lvl="0"/>
            <a:r>
              <a:rPr lang="cs-CZ" dirty="0"/>
              <a:t>aquafobie – z vody</a:t>
            </a:r>
          </a:p>
          <a:p>
            <a:pPr lvl="0"/>
            <a:r>
              <a:rPr lang="cs-CZ" dirty="0"/>
              <a:t>arachnofobie – z pavouků</a:t>
            </a:r>
          </a:p>
          <a:p>
            <a:pPr lvl="0"/>
            <a:r>
              <a:rPr lang="cs-CZ" dirty="0"/>
              <a:t>fotofobie – ze světla</a:t>
            </a:r>
          </a:p>
          <a:p>
            <a:pPr lvl="0"/>
            <a:r>
              <a:rPr lang="cs-CZ" dirty="0"/>
              <a:t>kancerofobie – z rakoviny</a:t>
            </a:r>
          </a:p>
          <a:p>
            <a:pPr lvl="0"/>
            <a:r>
              <a:rPr lang="cs-CZ" dirty="0"/>
              <a:t>klaustrofobie – z uzavřeného </a:t>
            </a:r>
            <a:r>
              <a:rPr lang="cs-CZ" dirty="0" smtClean="0"/>
              <a:t>prostoru</a:t>
            </a:r>
            <a:endParaRPr lang="cs-CZ" dirty="0"/>
          </a:p>
        </p:txBody>
      </p:sp>
      <p:sp>
        <p:nvSpPr>
          <p:cNvPr id="2" name="Obdélník 1"/>
          <p:cNvSpPr/>
          <p:nvPr/>
        </p:nvSpPr>
        <p:spPr>
          <a:xfrm>
            <a:off x="6495833" y="3429000"/>
            <a:ext cx="1728192" cy="1538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" dirty="0"/>
              <a:t>http://commons.wikimedia.org/wiki/File:Victorian_funnelweb.jpg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076056" y="685800"/>
            <a:ext cx="3154680" cy="2743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129839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1475656" y="1268760"/>
            <a:ext cx="6859587" cy="1143000"/>
          </a:xfrm>
          <a:noFill/>
          <a:ln/>
        </p:spPr>
        <p:txBody>
          <a:bodyPr/>
          <a:lstStyle/>
          <a:p>
            <a:r>
              <a:rPr lang="cs-CZ" dirty="0"/>
              <a:t>Příklady </a:t>
            </a:r>
            <a:r>
              <a:rPr lang="cs-CZ" dirty="0" smtClean="0"/>
              <a:t>fobií</a:t>
            </a:r>
            <a:endParaRPr lang="cs-CZ" dirty="0"/>
          </a:p>
        </p:txBody>
      </p:sp>
      <p:sp>
        <p:nvSpPr>
          <p:cNvPr id="5218" name="Rectangle 98"/>
          <p:cNvSpPr>
            <a:spLocks noGrp="1" noChangeArrowheads="1"/>
          </p:cNvSpPr>
          <p:nvPr>
            <p:ph type="body" idx="1"/>
          </p:nvPr>
        </p:nvSpPr>
        <p:spPr>
          <a:xfrm>
            <a:off x="1331640" y="2492896"/>
            <a:ext cx="6858000" cy="1676400"/>
          </a:xfrm>
        </p:spPr>
        <p:txBody>
          <a:bodyPr/>
          <a:lstStyle/>
          <a:p>
            <a:pPr lvl="0"/>
            <a:r>
              <a:rPr lang="cs-CZ" dirty="0" smtClean="0"/>
              <a:t>mysofobie – ze špíny</a:t>
            </a:r>
          </a:p>
          <a:p>
            <a:pPr lvl="0"/>
            <a:r>
              <a:rPr lang="cs-CZ" dirty="0" smtClean="0"/>
              <a:t>nozofobie – z nemoci</a:t>
            </a:r>
          </a:p>
          <a:p>
            <a:pPr lvl="0"/>
            <a:r>
              <a:rPr lang="cs-CZ" dirty="0" smtClean="0"/>
              <a:t>nyktofobie – ze tmy</a:t>
            </a:r>
          </a:p>
          <a:p>
            <a:pPr lvl="0"/>
            <a:r>
              <a:rPr lang="cs-CZ" dirty="0" err="1" smtClean="0"/>
              <a:t>ornofobie</a:t>
            </a:r>
            <a:r>
              <a:rPr lang="cs-CZ" dirty="0" smtClean="0"/>
              <a:t> – z ptáků</a:t>
            </a:r>
          </a:p>
          <a:p>
            <a:pPr lvl="0"/>
            <a:r>
              <a:rPr lang="cs-CZ" dirty="0" err="1" smtClean="0"/>
              <a:t>thanatofobie</a:t>
            </a:r>
            <a:r>
              <a:rPr lang="cs-CZ" dirty="0" smtClean="0"/>
              <a:t> – ze smrti</a:t>
            </a:r>
          </a:p>
          <a:p>
            <a:pPr lvl="0"/>
            <a:r>
              <a:rPr lang="cs-CZ" dirty="0" smtClean="0"/>
              <a:t>xenofobie – z cizinců</a:t>
            </a:r>
          </a:p>
          <a:p>
            <a:pPr lvl="0"/>
            <a:r>
              <a:rPr lang="cs-CZ" dirty="0" smtClean="0"/>
              <a:t>zoofobie – ze zvířat</a:t>
            </a:r>
            <a:endParaRPr lang="cs-CZ" dirty="0"/>
          </a:p>
        </p:txBody>
      </p:sp>
      <p:pic>
        <p:nvPicPr>
          <p:cNvPr id="1026" name="Picture 2" descr="File:Rook from the Crossley ID Guide Britain and Ireland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76056" y="1052736"/>
            <a:ext cx="3296896" cy="42653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5870928" y="5328204"/>
            <a:ext cx="2502024" cy="1538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" dirty="0"/>
              <a:t>http://commons.wikimedia.org/wiki/File:Rook_from_the_Crossley_ID_Guide_Britain_and_Ireland.jpg</a:t>
            </a:r>
          </a:p>
        </p:txBody>
      </p:sp>
    </p:spTree>
    <p:extLst>
      <p:ext uri="{BB962C8B-B14F-4D97-AF65-F5344CB8AC3E}">
        <p14:creationId xmlns:p14="http://schemas.microsoft.com/office/powerpoint/2010/main" xmlns="" val="18750991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1475656" y="1268760"/>
            <a:ext cx="6859587" cy="1143000"/>
          </a:xfrm>
          <a:noFill/>
          <a:ln/>
        </p:spPr>
        <p:txBody>
          <a:bodyPr/>
          <a:lstStyle/>
          <a:p>
            <a:r>
              <a:rPr lang="cs-CZ" dirty="0"/>
              <a:t>Tělesné příznaky 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5218" name="Rectangle 98"/>
          <p:cNvSpPr>
            <a:spLocks noGrp="1" noChangeArrowheads="1"/>
          </p:cNvSpPr>
          <p:nvPr>
            <p:ph type="body" idx="1"/>
          </p:nvPr>
        </p:nvSpPr>
        <p:spPr>
          <a:xfrm>
            <a:off x="1331640" y="2492896"/>
            <a:ext cx="6858000" cy="1676400"/>
          </a:xfrm>
        </p:spPr>
        <p:txBody>
          <a:bodyPr/>
          <a:lstStyle/>
          <a:p>
            <a:pPr lvl="0"/>
            <a:r>
              <a:rPr lang="cs-CZ" dirty="0"/>
              <a:t>bušení </a:t>
            </a:r>
            <a:r>
              <a:rPr lang="cs-CZ" dirty="0" smtClean="0"/>
              <a:t>srdce</a:t>
            </a:r>
            <a:endParaRPr lang="cs-CZ" dirty="0"/>
          </a:p>
          <a:p>
            <a:pPr lvl="0"/>
            <a:r>
              <a:rPr lang="cs-CZ" dirty="0" smtClean="0"/>
              <a:t>zrychlený</a:t>
            </a:r>
            <a:r>
              <a:rPr lang="cs-CZ" dirty="0"/>
              <a:t> </a:t>
            </a:r>
            <a:r>
              <a:rPr lang="cs-CZ" dirty="0" smtClean="0"/>
              <a:t>puls</a:t>
            </a:r>
          </a:p>
          <a:p>
            <a:pPr lvl="0"/>
            <a:r>
              <a:rPr lang="cs-CZ" dirty="0" smtClean="0"/>
              <a:t>chvění</a:t>
            </a:r>
          </a:p>
          <a:p>
            <a:pPr lvl="0"/>
            <a:r>
              <a:rPr lang="cs-CZ" dirty="0" smtClean="0"/>
              <a:t>třes</a:t>
            </a:r>
          </a:p>
          <a:p>
            <a:pPr lvl="0"/>
            <a:r>
              <a:rPr lang="cs-CZ" dirty="0" smtClean="0"/>
              <a:t>sucho </a:t>
            </a:r>
            <a:r>
              <a:rPr lang="cs-CZ" dirty="0"/>
              <a:t>v </a:t>
            </a:r>
            <a:r>
              <a:rPr lang="cs-CZ" dirty="0" smtClean="0"/>
              <a:t>ústech</a:t>
            </a:r>
          </a:p>
          <a:p>
            <a:pPr lvl="0"/>
            <a:r>
              <a:rPr lang="cs-CZ" dirty="0" smtClean="0"/>
              <a:t>bolest </a:t>
            </a:r>
            <a:r>
              <a:rPr lang="cs-CZ" dirty="0"/>
              <a:t>nebo točení </a:t>
            </a:r>
            <a:r>
              <a:rPr lang="cs-CZ" dirty="0" smtClean="0"/>
              <a:t>hlavy</a:t>
            </a:r>
          </a:p>
          <a:p>
            <a:pPr lvl="0"/>
            <a:r>
              <a:rPr lang="cs-CZ" dirty="0" smtClean="0"/>
              <a:t>návaly</a:t>
            </a:r>
            <a:r>
              <a:rPr lang="cs-CZ" dirty="0"/>
              <a:t> horka nebo </a:t>
            </a:r>
            <a:r>
              <a:rPr lang="cs-CZ" dirty="0" smtClean="0"/>
              <a:t>chladu</a:t>
            </a:r>
          </a:p>
          <a:p>
            <a:pPr lvl="0"/>
            <a:r>
              <a:rPr lang="cs-CZ" dirty="0" smtClean="0"/>
              <a:t>závrať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567922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xfrm>
            <a:off x="1475656" y="1268760"/>
            <a:ext cx="6859587" cy="1143000"/>
          </a:xfrm>
          <a:noFill/>
          <a:ln/>
        </p:spPr>
        <p:txBody>
          <a:bodyPr/>
          <a:lstStyle/>
          <a:p>
            <a:pPr lvl="0"/>
            <a:r>
              <a:rPr lang="cs-CZ" dirty="0"/>
              <a:t>Příčiny </a:t>
            </a:r>
            <a:r>
              <a:rPr lang="cs-CZ" dirty="0" smtClean="0"/>
              <a:t>fobií</a:t>
            </a:r>
            <a:endParaRPr lang="cs-CZ" dirty="0"/>
          </a:p>
        </p:txBody>
      </p:sp>
      <p:sp>
        <p:nvSpPr>
          <p:cNvPr id="5218" name="Rectangle 98"/>
          <p:cNvSpPr>
            <a:spLocks noGrp="1" noChangeArrowheads="1"/>
          </p:cNvSpPr>
          <p:nvPr>
            <p:ph type="body" idx="1"/>
          </p:nvPr>
        </p:nvSpPr>
        <p:spPr>
          <a:xfrm>
            <a:off x="1331640" y="2492896"/>
            <a:ext cx="6858000" cy="1676400"/>
          </a:xfrm>
        </p:spPr>
        <p:txBody>
          <a:bodyPr/>
          <a:lstStyle/>
          <a:p>
            <a:pPr lvl="0"/>
            <a:r>
              <a:rPr lang="cs-CZ" dirty="0" smtClean="0"/>
              <a:t>nepříjemné </a:t>
            </a:r>
            <a:r>
              <a:rPr lang="cs-CZ" dirty="0"/>
              <a:t>zážitky v dětství</a:t>
            </a:r>
          </a:p>
          <a:p>
            <a:pPr lvl="0"/>
            <a:r>
              <a:rPr lang="cs-CZ" dirty="0"/>
              <a:t>psychické trauma</a:t>
            </a:r>
          </a:p>
          <a:p>
            <a:pPr lvl="0"/>
            <a:r>
              <a:rPr lang="cs-CZ" dirty="0"/>
              <a:t>poruchy osobnosti</a:t>
            </a:r>
          </a:p>
          <a:p>
            <a:pPr lvl="0"/>
            <a:r>
              <a:rPr lang="cs-CZ" dirty="0"/>
              <a:t>druh povahové vlastnosti (labilnější povahy mají k fobiím větší sklon)</a:t>
            </a:r>
          </a:p>
          <a:p>
            <a:pPr lvl="0"/>
            <a:r>
              <a:rPr lang="cs-CZ" dirty="0"/>
              <a:t>nezájem rodičů</a:t>
            </a:r>
          </a:p>
          <a:p>
            <a:pPr lvl="0"/>
            <a:r>
              <a:rPr lang="cs-CZ" dirty="0"/>
              <a:t>fyzické nebo sexuální zneužívání</a:t>
            </a:r>
          </a:p>
          <a:p>
            <a:pPr marL="0" lvl="0" indent="0">
              <a:buNone/>
            </a:pPr>
            <a:r>
              <a:rPr lang="cs-CZ" dirty="0"/>
              <a:t>Pokud jeden z rodičů trpí nějakou </a:t>
            </a:r>
            <a:r>
              <a:rPr lang="cs-CZ" dirty="0" smtClean="0"/>
              <a:t>fobií</a:t>
            </a:r>
            <a:r>
              <a:rPr lang="cs-CZ" dirty="0"/>
              <a:t>, zvyšuje se riziku vzniku </a:t>
            </a:r>
            <a:r>
              <a:rPr lang="cs-CZ" dirty="0" smtClean="0"/>
              <a:t>fobie </a:t>
            </a:r>
            <a:r>
              <a:rPr lang="cs-CZ" dirty="0"/>
              <a:t>u </a:t>
            </a:r>
            <a:r>
              <a:rPr lang="cs-CZ" dirty="0" smtClean="0"/>
              <a:t>dítěte.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440626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400" b="1" smtClean="0"/>
              <a:t>Zdroje: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sz="2000" dirty="0" smtClean="0"/>
              <a:t>MIROSLAV OREL. 1. </a:t>
            </a:r>
            <a:r>
              <a:rPr lang="cs-CZ" sz="2000" dirty="0" err="1" smtClean="0"/>
              <a:t>vyd</a:t>
            </a:r>
            <a:r>
              <a:rPr lang="cs-CZ" sz="2000" dirty="0" smtClean="0"/>
              <a:t>. Praha: </a:t>
            </a:r>
            <a:r>
              <a:rPr lang="cs-CZ" sz="2000" dirty="0" err="1" smtClean="0"/>
              <a:t>Grada</a:t>
            </a:r>
            <a:r>
              <a:rPr lang="cs-CZ" sz="2000" dirty="0" smtClean="0"/>
              <a:t>, 2012, 179 s. č. 134. ISBN 80-851-2164-6. </a:t>
            </a:r>
          </a:p>
          <a:p>
            <a:r>
              <a:rPr lang="cs-CZ" sz="2000" dirty="0" smtClean="0"/>
              <a:t>Duševní poruchy a poruchy chování: mezinárodní klasifikace nemocí - 10. revize : diagnostická kritéria pro výzkum. 1. </a:t>
            </a:r>
            <a:r>
              <a:rPr lang="cs-CZ" sz="2000" dirty="0" err="1" smtClean="0"/>
              <a:t>vyd</a:t>
            </a:r>
            <a:r>
              <a:rPr lang="cs-CZ" sz="2000" dirty="0" smtClean="0"/>
              <a:t>. Praha: Psychiatrické centrum, 1996, 179 s. Zprávy, č. 134. ISBN 80-851-2164-6.</a:t>
            </a:r>
          </a:p>
          <a:p>
            <a:r>
              <a:rPr lang="cs-CZ" sz="2000" dirty="0" err="1" smtClean="0"/>
              <a:t>Wikipedia.cz</a:t>
            </a:r>
            <a:r>
              <a:rPr lang="cs-CZ" sz="2000" dirty="0" smtClean="0"/>
              <a:t>, </a:t>
            </a:r>
            <a:r>
              <a:rPr lang="cs-CZ" sz="2000" dirty="0" err="1" smtClean="0"/>
              <a:t>Wikiskripta</a:t>
            </a:r>
            <a:endParaRPr lang="cs-CZ" sz="2000" dirty="0" smtClean="0"/>
          </a:p>
          <a:p>
            <a:r>
              <a:rPr lang="cs-CZ" sz="2000" dirty="0" smtClean="0"/>
              <a:t>http://commons.wikimedia.org/wiki/ </a:t>
            </a:r>
          </a:p>
          <a:p>
            <a:r>
              <a:rPr lang="cs-CZ" sz="2000" dirty="0" smtClean="0"/>
              <a:t>Zdroje použitých obrázků citovány přímo v textu </a:t>
            </a:r>
          </a:p>
          <a:p>
            <a:r>
              <a:rPr lang="cs-CZ" sz="2000" dirty="0" smtClean="0"/>
              <a:t>Materiál stažen 2.2.2014</a:t>
            </a:r>
          </a:p>
          <a:p>
            <a:endParaRPr lang="cs-CZ" dirty="0" smtClean="0"/>
          </a:p>
        </p:txBody>
      </p:sp>
      <p:pic>
        <p:nvPicPr>
          <p:cNvPr id="8196" name="Picture 46" descr="logo_pruh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S102806421">
  <a:themeElements>
    <a:clrScheme name="Základní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Default Design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>
          <a:noFill/>
        </a:ln>
        <a:effectLst/>
        <a:extLst>
          <a:ext uri="{91240B29-F687-4F45-9708-019B960494DF}">
            <a14:hiddenLine xmlns:a14="http://schemas.microsoft.com/office/drawing/2010/main" xmlns=""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14:hiddenLine>
          </a:ex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1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>
          <a:noFill/>
        </a:ln>
        <a:effectLst/>
        <a:extLst>
          <a:ext uri="{91240B29-F687-4F45-9708-019B960494DF}">
            <a14:hiddenLine xmlns:a14="http://schemas.microsoft.com/office/drawing/2010/main" xmlns="" w="9525" cap="flat" cmpd="sng" algn="ctr">
              <a:solidFill>
                <a:schemeClr val="tx1"/>
              </a:solidFill>
              <a:prstDash val="solid"/>
              <a:round/>
              <a:headEnd type="none" w="med" len="med"/>
              <a:tailEnd type="none" w="med" len="med"/>
            </a14:hiddenLine>
          </a:ext>
          <a:ext uri="{AF507438-7753-43E0-B8FC-AC1667EBCBE1}">
            <a14:hiddenEffects xmlns:a14="http://schemas.microsoft.com/office/drawing/2010/main" xmlns="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1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ahoma" pitchFamily="34" charset="0"/>
          </a:defRPr>
        </a:defPPr>
      </a:lstStyle>
    </a:lnDef>
  </a:objectDefaults>
  <a:extraClrSchemeLst>
    <a:extraClrScheme>
      <a:clrScheme name="Default Design 1">
        <a:dk1>
          <a:srgbClr val="336699"/>
        </a:dk1>
        <a:lt1>
          <a:srgbClr val="FFFFFF"/>
        </a:lt1>
        <a:dk2>
          <a:srgbClr val="0066FF"/>
        </a:dk2>
        <a:lt2>
          <a:srgbClr val="AFB5D2"/>
        </a:lt2>
        <a:accent1>
          <a:srgbClr val="66CCFF"/>
        </a:accent1>
        <a:accent2>
          <a:srgbClr val="99FFCC"/>
        </a:accent2>
        <a:accent3>
          <a:srgbClr val="FFFFFF"/>
        </a:accent3>
        <a:accent4>
          <a:srgbClr val="2A5682"/>
        </a:accent4>
        <a:accent5>
          <a:srgbClr val="B8E2FF"/>
        </a:accent5>
        <a:accent6>
          <a:srgbClr val="8AE7B9"/>
        </a:accent6>
        <a:hlink>
          <a:srgbClr val="FF99FF"/>
        </a:hlink>
        <a:folHlink>
          <a:srgbClr val="CCC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3366"/>
        </a:dk1>
        <a:lt1>
          <a:srgbClr val="CCECFF"/>
        </a:lt1>
        <a:dk2>
          <a:srgbClr val="4B3384"/>
        </a:dk2>
        <a:lt2>
          <a:srgbClr val="849CBB"/>
        </a:lt2>
        <a:accent1>
          <a:srgbClr val="90DBFF"/>
        </a:accent1>
        <a:accent2>
          <a:srgbClr val="99FFCC"/>
        </a:accent2>
        <a:accent3>
          <a:srgbClr val="E2F4FF"/>
        </a:accent3>
        <a:accent4>
          <a:srgbClr val="002A56"/>
        </a:accent4>
        <a:accent5>
          <a:srgbClr val="C6EAFF"/>
        </a:accent5>
        <a:accent6>
          <a:srgbClr val="8AE7B9"/>
        </a:accent6>
        <a:hlink>
          <a:srgbClr val="DFC0FF"/>
        </a:hlink>
        <a:folHlink>
          <a:srgbClr val="6DC5D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B2B2B2"/>
        </a:lt2>
        <a:accent1>
          <a:srgbClr val="CBCBCB"/>
        </a:accent1>
        <a:accent2>
          <a:srgbClr val="86868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797979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70E47465-1BBE-45E0-8364-7439AF5AE95E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TS102806421</Template>
  <TotalTime>299</TotalTime>
  <Words>380</Words>
  <Application>Microsoft Office PowerPoint</Application>
  <PresentationFormat>Předvádění na obrazovce (4:3)</PresentationFormat>
  <Paragraphs>85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TS102806421</vt:lpstr>
      <vt:lpstr>Snímek 1</vt:lpstr>
      <vt:lpstr>Nálada a fobie </vt:lpstr>
      <vt:lpstr>Nálada</vt:lpstr>
      <vt:lpstr>Poruchy nálad</vt:lpstr>
      <vt:lpstr>Poruchy nálad</vt:lpstr>
      <vt:lpstr>Fobie</vt:lpstr>
      <vt:lpstr>Příklady fobií</vt:lpstr>
      <vt:lpstr>Příklady fobií</vt:lpstr>
      <vt:lpstr>Tělesné příznaky :</vt:lpstr>
      <vt:lpstr>Příčiny fobií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Vědomí</dc:title>
  <dc:creator>David</dc:creator>
  <cp:lastModifiedBy>Lenka</cp:lastModifiedBy>
  <cp:revision>17</cp:revision>
  <cp:lastPrinted>1601-01-01T00:00:00Z</cp:lastPrinted>
  <dcterms:created xsi:type="dcterms:W3CDTF">2014-01-31T17:45:27Z</dcterms:created>
  <dcterms:modified xsi:type="dcterms:W3CDTF">2014-04-30T09:10:31Z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TC010178121033</vt:lpwstr>
  </property>
</Properties>
</file>