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3"/>
  </p:notesMasterIdLst>
  <p:sldIdLst>
    <p:sldId id="283" r:id="rId3"/>
    <p:sldId id="256" r:id="rId4"/>
    <p:sldId id="257" r:id="rId5"/>
    <p:sldId id="258" r:id="rId6"/>
    <p:sldId id="275" r:id="rId7"/>
    <p:sldId id="269" r:id="rId8"/>
    <p:sldId id="277" r:id="rId9"/>
    <p:sldId id="278" r:id="rId10"/>
    <p:sldId id="279" r:id="rId11"/>
    <p:sldId id="282" r:id="rId12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70" d="100"/>
          <a:sy n="70" d="100"/>
        </p:scale>
        <p:origin x="-1572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560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4FBD45-B77C-433D-819E-C7C4C2753DC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19093E-33D1-4D4C-A274-060555207DF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nOjG7m_qkrWmWM&amp;tbnid=a8z4LODnqrLYtM:&amp;ved=0CAUQjRw&amp;url=http://solanova.blog.idnes.cz/c/330581/Co-jsem-to-chtela.html&amp;ei=Y18OU8TEOenK0AW0uYHwCA&amp;bvm=bv.61965928,d.bGE&amp;psig=AFQjCNFgaYJV_FrSTrwDgvEgN44jTUFVLA&amp;ust=139353724876172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6/65/Karina_de_bebe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117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VY_52_INOVACE_ZV_1_NEC_07_PORUCHY _PAMETI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shrnuje  možnosti léčby duševních nemocí.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vytištění pracovního listu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80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18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48656" y="5599467"/>
            <a:ext cx="5256212" cy="125853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4174" y="5018112"/>
            <a:ext cx="4954588" cy="1219200"/>
          </a:xfrm>
          <a:noFill/>
          <a:ln/>
        </p:spPr>
        <p:txBody>
          <a:bodyPr/>
          <a:lstStyle/>
          <a:p>
            <a:r>
              <a:rPr lang="cs-CZ" dirty="0" smtClean="0"/>
              <a:t>Paměť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53336" y="5373216"/>
            <a:ext cx="2592288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http://commons.wikimedia.org/wiki/File:Old_memories_-_Longbeach_--_Canterbury.jpg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8559" y="1556792"/>
            <a:ext cx="5313784" cy="3409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2348880"/>
            <a:ext cx="6859587" cy="1143000"/>
          </a:xfrm>
          <a:noFill/>
          <a:ln/>
        </p:spPr>
        <p:txBody>
          <a:bodyPr/>
          <a:lstStyle/>
          <a:p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475656" y="3501008"/>
            <a:ext cx="6858000" cy="1676400"/>
          </a:xfrm>
        </p:spPr>
        <p:txBody>
          <a:bodyPr/>
          <a:lstStyle/>
          <a:p>
            <a:r>
              <a:rPr lang="cs-CZ" dirty="0"/>
              <a:t>schopnost vštípení nových informací, jejich zachovávání a vybavení. </a:t>
            </a:r>
            <a:endParaRPr lang="cs-CZ" dirty="0" smtClean="0"/>
          </a:p>
          <a:p>
            <a:r>
              <a:rPr lang="cs-CZ" dirty="0" smtClean="0"/>
              <a:t>přirozeným </a:t>
            </a:r>
            <a:r>
              <a:rPr lang="cs-CZ" dirty="0"/>
              <a:t>jevem </a:t>
            </a:r>
            <a:r>
              <a:rPr lang="cs-CZ" dirty="0" smtClean="0"/>
              <a:t>souvisejícím s pamětí je </a:t>
            </a:r>
            <a:r>
              <a:rPr lang="cs-CZ" dirty="0"/>
              <a:t>také zapomínání.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https://encrypted-tbn0.gstatic.com/images?q=tbn:ANd9GcTtoYDu4VuqT2OPtj_M2_KPFoQ3krmUFnSDJaPJHEldMqX-Npb_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48680"/>
            <a:ext cx="2857500" cy="189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70719" y="2482786"/>
            <a:ext cx="1690829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</a:t>
            </a:r>
            <a:r>
              <a:rPr lang="cs-CZ" sz="400" dirty="0" smtClean="0"/>
              <a:t>solanova.blog.idnes.cz/c/330581/Co-jsem-to-chtela.html</a:t>
            </a:r>
          </a:p>
          <a:p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 smtClean="0"/>
              <a:t>Druhy paměti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7056784" cy="3024336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krátkodobá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je</a:t>
            </a:r>
            <a:r>
              <a:rPr lang="cs-CZ" dirty="0"/>
              <a:t> omezena na </a:t>
            </a:r>
            <a:r>
              <a:rPr lang="cs-CZ" dirty="0" smtClean="0"/>
              <a:t>5 - 9 prvků, </a:t>
            </a:r>
            <a:r>
              <a:rPr lang="cs-CZ" dirty="0"/>
              <a:t>uchování  15 - 20 sekund. </a:t>
            </a:r>
            <a:endParaRPr lang="cs-CZ" dirty="0" smtClean="0"/>
          </a:p>
          <a:p>
            <a:r>
              <a:rPr lang="cs-CZ" dirty="0" smtClean="0"/>
              <a:t>Kapacitu </a:t>
            </a:r>
            <a:r>
              <a:rPr lang="cs-CZ" dirty="0"/>
              <a:t>lze zvýšit spojováním prvků do logických </a:t>
            </a:r>
            <a:r>
              <a:rPr lang="cs-CZ" dirty="0" smtClean="0"/>
              <a:t>celků – např. mnemotechnické pomůcky </a:t>
            </a:r>
          </a:p>
          <a:p>
            <a:r>
              <a:rPr lang="cs-CZ" dirty="0" smtClean="0"/>
              <a:t>Pro </a:t>
            </a:r>
            <a:r>
              <a:rPr lang="cs-CZ" dirty="0"/>
              <a:t>zachování informace v krátkodobé paměti, je třeba si informaci opakovat.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187313" y="538808"/>
            <a:ext cx="216024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http://commons.wikimedia.org/wiki/File:Memory_module_DDRAM_20-03-2006.jpg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692696"/>
            <a:ext cx="2623425" cy="19675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 smtClean="0"/>
              <a:t>Druhy paměti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dlouhodobá paměť</a:t>
            </a:r>
            <a:r>
              <a:rPr lang="cs-CZ" dirty="0" smtClean="0"/>
              <a:t> </a:t>
            </a:r>
          </a:p>
          <a:p>
            <a:r>
              <a:rPr lang="cs-CZ" dirty="0" smtClean="0"/>
              <a:t>kapacita </a:t>
            </a:r>
            <a:r>
              <a:rPr lang="cs-CZ" dirty="0"/>
              <a:t>je neomezená. </a:t>
            </a:r>
            <a:endParaRPr lang="cs-CZ" dirty="0" smtClean="0"/>
          </a:p>
          <a:p>
            <a:r>
              <a:rPr lang="cs-CZ" dirty="0" smtClean="0"/>
              <a:t>Ukládá </a:t>
            </a:r>
            <a:r>
              <a:rPr lang="cs-CZ" dirty="0"/>
              <a:t>důležité zkušenosti, např. poznatky nutné k vykonávání nějaké </a:t>
            </a:r>
            <a:r>
              <a:rPr lang="cs-CZ" dirty="0" smtClean="0"/>
              <a:t>činnosti.</a:t>
            </a:r>
          </a:p>
          <a:p>
            <a:r>
              <a:rPr lang="cs-CZ" dirty="0" smtClean="0"/>
              <a:t>Vštěpování</a:t>
            </a:r>
            <a:r>
              <a:rPr lang="cs-CZ" dirty="0"/>
              <a:t> informace do dlouhodobé paměti trvá přibližně 30 minut, může probíhat </a:t>
            </a:r>
            <a:r>
              <a:rPr lang="cs-CZ" dirty="0" smtClean="0"/>
              <a:t>bezděčně</a:t>
            </a:r>
            <a:r>
              <a:rPr lang="cs-CZ" dirty="0"/>
              <a:t>, nebo záměrně.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620688"/>
            <a:ext cx="3245172" cy="211341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516216" y="2734106"/>
            <a:ext cx="2028057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http://commons.wikimedia.org/wiki/File:Harddisk_opened.png?uselang=cs</a:t>
            </a:r>
          </a:p>
        </p:txBody>
      </p:sp>
    </p:spTree>
    <p:extLst>
      <p:ext uri="{BB962C8B-B14F-4D97-AF65-F5344CB8AC3E}">
        <p14:creationId xmlns:p14="http://schemas.microsoft.com/office/powerpoint/2010/main" val="306033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paměti - kvantitativní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r>
              <a:rPr lang="cs-CZ" dirty="0" smtClean="0"/>
              <a:t>dochází </a:t>
            </a:r>
            <a:r>
              <a:rPr lang="cs-CZ" dirty="0"/>
              <a:t>k oslabení, nebo zesílení paměťových funkcí</a:t>
            </a:r>
          </a:p>
          <a:p>
            <a:r>
              <a:rPr lang="cs-CZ" dirty="0"/>
              <a:t>hypermnézie – zvýšení určitých paměťových funkcí na úkor jiných</a:t>
            </a:r>
          </a:p>
          <a:p>
            <a:r>
              <a:rPr lang="cs-CZ" dirty="0" err="1"/>
              <a:t>hypomnézie</a:t>
            </a:r>
            <a:r>
              <a:rPr lang="cs-CZ" dirty="0"/>
              <a:t> – oslabení paměti v šířce, hloubce a závažnosti</a:t>
            </a:r>
          </a:p>
        </p:txBody>
      </p:sp>
    </p:spTree>
    <p:extLst>
      <p:ext uri="{BB962C8B-B14F-4D97-AF65-F5344CB8AC3E}">
        <p14:creationId xmlns:p14="http://schemas.microsoft.com/office/powerpoint/2010/main" val="32900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paměti - kvantitativní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r>
              <a:rPr lang="cs-CZ" dirty="0"/>
              <a:t>amnézie </a:t>
            </a:r>
          </a:p>
          <a:p>
            <a:pPr lvl="1"/>
            <a:r>
              <a:rPr lang="cs-CZ" dirty="0" smtClean="0"/>
              <a:t>ztráta </a:t>
            </a:r>
            <a:r>
              <a:rPr lang="cs-CZ" dirty="0"/>
              <a:t>paměti, může být úplná nebo ostrůvkovitá</a:t>
            </a:r>
          </a:p>
          <a:p>
            <a:pPr lvl="1"/>
            <a:r>
              <a:rPr lang="cs-CZ" dirty="0"/>
              <a:t>většinou jí předchází zranění, může však být způsobena toxickými látkami, provází ale i tzv. stařeckou demenci (častá při tzv. Alzheimerově chorobě)</a:t>
            </a:r>
          </a:p>
        </p:txBody>
      </p:sp>
    </p:spTree>
    <p:extLst>
      <p:ext uri="{BB962C8B-B14F-4D97-AF65-F5344CB8AC3E}">
        <p14:creationId xmlns:p14="http://schemas.microsoft.com/office/powerpoint/2010/main" val="202062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sz="2800" dirty="0" smtClean="0"/>
              <a:t>Amnézie - druhy</a:t>
            </a:r>
            <a:endParaRPr lang="cs-CZ" sz="2800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cs-CZ" u="sng" dirty="0"/>
              <a:t>retrográdní amnézie </a:t>
            </a:r>
            <a:r>
              <a:rPr lang="cs-CZ" dirty="0"/>
              <a:t>– znemožňuje přístup k uloženým informacím (např. před úrazem)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u="sng" dirty="0"/>
              <a:t>anterográdní</a:t>
            </a:r>
            <a:r>
              <a:rPr lang="cs-CZ" dirty="0"/>
              <a:t> – neschopnost  vštípit do paměti i nové informace a zážitky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u="sng" dirty="0"/>
              <a:t>dětská</a:t>
            </a:r>
            <a:r>
              <a:rPr lang="cs-CZ" dirty="0"/>
              <a:t> - neschopnost vybavit si vzpomínky na první roky </a:t>
            </a:r>
            <a:r>
              <a:rPr lang="cs-CZ" dirty="0" smtClean="0"/>
              <a:t>života</a:t>
            </a:r>
            <a:endParaRPr lang="cs-CZ" dirty="0"/>
          </a:p>
        </p:txBody>
      </p:sp>
      <p:pic>
        <p:nvPicPr>
          <p:cNvPr id="2050" name="Picture 2" descr="File:Karina de beb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653136"/>
            <a:ext cx="2457450" cy="186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749530" y="5805264"/>
            <a:ext cx="59852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http://commons.wikimedia.org/wiki/File:Karina_de_bebe.png</a:t>
            </a:r>
          </a:p>
        </p:txBody>
      </p:sp>
    </p:spTree>
    <p:extLst>
      <p:ext uri="{BB962C8B-B14F-4D97-AF65-F5344CB8AC3E}">
        <p14:creationId xmlns:p14="http://schemas.microsoft.com/office/powerpoint/2010/main" val="310982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paměti - kvalitativní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r>
              <a:rPr lang="cs-CZ" dirty="0"/>
              <a:t>zkreslené, nepřesné vzpomínky, dotyčný je přesvědčen o tom, že vše reálně prožil – tzv. </a:t>
            </a:r>
            <a:r>
              <a:rPr lang="cs-CZ" u="sng" dirty="0"/>
              <a:t>paramnézie</a:t>
            </a:r>
          </a:p>
          <a:p>
            <a:r>
              <a:rPr lang="cs-CZ" dirty="0"/>
              <a:t>většinou bývá spojena i s poruchami jiných psychických kvalit.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lehčí formě se objevuje  i u zdravých lidí, kteří při vyprávění některé události vyplňují mezery v paměti zcela nevědomky nepravými vzpomínkami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37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MIROSLAV OREL.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2012, 179 s. č. 134. ISBN 80-851-2164-6. </a:t>
            </a:r>
          </a:p>
          <a:p>
            <a:r>
              <a:rPr lang="cs-CZ" sz="2000" dirty="0" smtClean="0"/>
              <a:t>Duševní poruchy a poruchy chování: mezinárodní klasifikace nemocí - 10. revize : diagnostická kritéria pro výzkum.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Psychiatrické centrum, 1996, 179 s. Zprávy, č. 134. ISBN 80-851-2164-6.</a:t>
            </a:r>
          </a:p>
          <a:p>
            <a:r>
              <a:rPr lang="cs-CZ" sz="2000" dirty="0" err="1" smtClean="0"/>
              <a:t>Wikipedia.cz</a:t>
            </a:r>
            <a:r>
              <a:rPr lang="cs-CZ" sz="2000" dirty="0" smtClean="0"/>
              <a:t>, </a:t>
            </a:r>
            <a:r>
              <a:rPr lang="cs-CZ" sz="2000" dirty="0" err="1" smtClean="0"/>
              <a:t>Wikiskripta</a:t>
            </a:r>
            <a:endParaRPr lang="cs-CZ" sz="2000" dirty="0" smtClean="0"/>
          </a:p>
          <a:p>
            <a:r>
              <a:rPr lang="cs-CZ" sz="2000" dirty="0" smtClean="0"/>
              <a:t>http://commons.wikimedia.org/wiki/ </a:t>
            </a:r>
          </a:p>
          <a:p>
            <a:r>
              <a:rPr lang="cs-CZ" sz="2000" dirty="0" smtClean="0"/>
              <a:t>Zdroje použitých obrázků citovány přímo v textu </a:t>
            </a:r>
          </a:p>
          <a:p>
            <a:r>
              <a:rPr lang="cs-CZ" sz="2000" dirty="0" smtClean="0"/>
              <a:t>Materiál stažen 2.2.2014</a:t>
            </a:r>
          </a:p>
          <a:p>
            <a:endParaRPr lang="cs-CZ" dirty="0" smtClean="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S10280642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TS102806421</Template>
  <TotalTime>341</TotalTime>
  <Words>342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TS102806421</vt:lpstr>
      <vt:lpstr>Prezentace aplikace PowerPoint</vt:lpstr>
      <vt:lpstr>Paměť</vt:lpstr>
      <vt:lpstr>Paměť</vt:lpstr>
      <vt:lpstr>Druhy paměti</vt:lpstr>
      <vt:lpstr>Druhy paměti</vt:lpstr>
      <vt:lpstr>Poruchy paměti - kvantitativní</vt:lpstr>
      <vt:lpstr>Poruchy paměti - kvantitativní</vt:lpstr>
      <vt:lpstr>Amnézie - druhy</vt:lpstr>
      <vt:lpstr>Poruchy paměti - kvalitativní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David Nečil</cp:lastModifiedBy>
  <cp:revision>18</cp:revision>
  <cp:lastPrinted>1601-01-01T00:00:00Z</cp:lastPrinted>
  <dcterms:created xsi:type="dcterms:W3CDTF">2014-01-31T17:45:27Z</dcterms:created>
  <dcterms:modified xsi:type="dcterms:W3CDTF">2014-03-24T23:32:51Z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