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2"/>
  </p:notesMasterIdLst>
  <p:sldIdLst>
    <p:sldId id="279" r:id="rId3"/>
    <p:sldId id="256" r:id="rId4"/>
    <p:sldId id="257" r:id="rId5"/>
    <p:sldId id="258" r:id="rId6"/>
    <p:sldId id="269" r:id="rId7"/>
    <p:sldId id="268" r:id="rId8"/>
    <p:sldId id="275" r:id="rId9"/>
    <p:sldId id="276" r:id="rId10"/>
    <p:sldId id="281" r:id="rId11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FF"/>
    <a:srgbClr val="0099FF"/>
    <a:srgbClr val="99CCFF"/>
    <a:srgbClr val="3366CC"/>
    <a:srgbClr val="CCECFF"/>
    <a:srgbClr val="0033CC"/>
    <a:srgbClr val="66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0" autoAdjust="0"/>
  </p:normalViewPr>
  <p:slideViewPr>
    <p:cSldViewPr>
      <p:cViewPr>
        <p:scale>
          <a:sx n="80" d="100"/>
          <a:sy n="80" d="100"/>
        </p:scale>
        <p:origin x="-127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fld id="{160AAD2E-7E06-484F-A81A-76F2718A1E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813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828800" y="2173288"/>
            <a:ext cx="4954588" cy="1219200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Kliknutím lze upravit styl.</a:t>
            </a:r>
            <a:endParaRPr lang="en-US" noProof="0" dirty="0" smtClean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4953000" cy="1868488"/>
          </a:xfrm>
        </p:spPr>
        <p:txBody>
          <a:bodyPr/>
          <a:lstStyle>
            <a:lvl1pPr marL="0" indent="0">
              <a:buFontTx/>
              <a:buNone/>
              <a:defRPr sz="2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lvl="0"/>
            <a:r>
              <a:rPr lang="cs-CZ" noProof="0" smtClean="0"/>
              <a:t>Kliknutím lze upravit styl předlohy.</a:t>
            </a:r>
            <a:endParaRPr lang="en-US" noProof="0" dirty="0" smtClean="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7467019F-76C2-43CE-B09A-E9213445CC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9F208-2FAE-4DED-A3C3-14EDDA6F93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E4668-3CCC-4BA8-A56A-58E2980D89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7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5D73E-98E8-4BB2-8E13-261A0ABD3D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480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CD76F-D7CE-488F-84FB-BBBA164E00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3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4C593-B1BE-488C-9002-6F2184CA21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6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7B6EC-5B96-4D5E-9898-1DE2014F93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7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6BC4-6A56-44DF-AFA4-68D6593E7E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6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29284-EABA-48E6-A44B-CC9ED62AB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0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774A5-33E0-45DE-B6CA-328EB3E4D2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5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7145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81000"/>
            <a:ext cx="4992687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6105-7E4D-4241-A807-E8084B5387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6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FBD45-B77C-433D-819E-C7C4C2753DC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9093E-33D1-4D4C-A274-060555207DF0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9500"/>
                    </a14:imgEffect>
                    <a14:imgEffect>
                      <a14:saturation sat="20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81000"/>
            <a:ext cx="68595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dirty="0" smtClean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676400"/>
            <a:ext cx="685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326188"/>
            <a:ext cx="1905000" cy="37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24600"/>
            <a:ext cx="28956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0200" y="6324600"/>
            <a:ext cx="19050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1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57AAB56A-8B48-4FB3-ACB6-F1CAE31208F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2">
              <a:lumMod val="7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2">
              <a:lumMod val="7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2">
              <a:lumMod val="7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2">
              <a:lumMod val="7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&amp;esrc=s&amp;source=images&amp;cd=&amp;cad=rja&amp;docid=Zl--r_wok4u2UM&amp;tbnid=O6WuitHZrlvrrM:&amp;ved=0CAUQjRw&amp;url=http://www.ordinace-lekarny.cz/clanky/Anorexie_priznaky_a_lecba.html&amp;ei=Y6oPU4a3HoaatQbM54DoCA&amp;bvm=bv.61965928,d.bGQ&amp;psig=AFQjCNEYTi67WtbTtKTNKkiEKbtlws8dUg&amp;ust=139362176484705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b/ba/Anorexia_case_1900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4/48/Bulimia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212" name="Group 4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139003153"/>
              </p:ext>
            </p:extLst>
          </p:nvPr>
        </p:nvGraphicFramePr>
        <p:xfrm>
          <a:off x="468313" y="1268413"/>
          <a:ext cx="8229600" cy="4261170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VY_52_INOVACE_ZV_1_5E_NEC_08_PORUCHY_PRIJMU_POTRAVY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Psychohygiena, psychopatologie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a KVINTA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14.2.2014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seznamuje studenty s definicí a předmětem oboru, jeho terminologií, principy.  Stručně shrnuje  možnosti léčby duševních nemocí.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vytištění pracovního listu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80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1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5589240"/>
            <a:ext cx="6081712" cy="11967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4174" y="5018112"/>
            <a:ext cx="6266138" cy="1219200"/>
          </a:xfrm>
          <a:noFill/>
          <a:ln/>
        </p:spPr>
        <p:txBody>
          <a:bodyPr/>
          <a:lstStyle/>
          <a:p>
            <a:r>
              <a:rPr lang="cs-CZ" dirty="0"/>
              <a:t>Poruchy příjmu potravy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36236" y="4221088"/>
            <a:ext cx="2592288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" dirty="0"/>
              <a:t>http://upload.wikimedia.org/wikipedia/commons/9/9e/Obesity-waist_circumference.PNG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057" y="1051450"/>
            <a:ext cx="3581400" cy="3152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980728"/>
            <a:ext cx="6859587" cy="1143000"/>
          </a:xfrm>
          <a:noFill/>
          <a:ln/>
        </p:spPr>
        <p:txBody>
          <a:bodyPr/>
          <a:lstStyle/>
          <a:p>
            <a:r>
              <a:rPr lang="cs-CZ" dirty="0"/>
              <a:t>Poruchy příjmu potravy</a:t>
            </a:r>
          </a:p>
        </p:txBody>
      </p:sp>
      <p:sp>
        <p:nvSpPr>
          <p:cNvPr id="5218" name="Rectangle 98"/>
          <p:cNvSpPr>
            <a:spLocks noGrp="1" noChangeArrowheads="1"/>
          </p:cNvSpPr>
          <p:nvPr>
            <p:ph type="body" idx="1"/>
          </p:nvPr>
        </p:nvSpPr>
        <p:spPr>
          <a:xfrm>
            <a:off x="1475656" y="2132856"/>
            <a:ext cx="6858000" cy="1676400"/>
          </a:xfrm>
        </p:spPr>
        <p:txBody>
          <a:bodyPr/>
          <a:lstStyle/>
          <a:p>
            <a:r>
              <a:rPr lang="cs-CZ" dirty="0"/>
              <a:t>psychická onemocnění</a:t>
            </a:r>
          </a:p>
          <a:p>
            <a:r>
              <a:rPr lang="cs-CZ" dirty="0"/>
              <a:t>patří </a:t>
            </a:r>
            <a:r>
              <a:rPr lang="cs-CZ" dirty="0" smtClean="0"/>
              <a:t>sem:</a:t>
            </a:r>
            <a:r>
              <a:rPr lang="cs-CZ" dirty="0"/>
              <a:t> </a:t>
            </a:r>
            <a:r>
              <a:rPr lang="cs-CZ" b="1" dirty="0"/>
              <a:t>mentální anorexie</a:t>
            </a:r>
            <a:r>
              <a:rPr lang="cs-CZ" dirty="0"/>
              <a:t> </a:t>
            </a:r>
            <a:r>
              <a:rPr lang="cs-CZ" dirty="0" smtClean="0"/>
              <a:t>- úmyslné </a:t>
            </a:r>
            <a:r>
              <a:rPr lang="cs-CZ" dirty="0"/>
              <a:t>snižování váhy, které může vést až k úplnému odmítání </a:t>
            </a:r>
            <a:r>
              <a:rPr lang="cs-CZ" dirty="0" smtClean="0"/>
              <a:t>potravy</a:t>
            </a:r>
            <a:endParaRPr lang="cs-CZ" dirty="0"/>
          </a:p>
          <a:p>
            <a:r>
              <a:rPr lang="cs-CZ" b="1" dirty="0"/>
              <a:t>bulimie</a:t>
            </a:r>
            <a:r>
              <a:rPr lang="cs-CZ" dirty="0"/>
              <a:t> </a:t>
            </a:r>
            <a:r>
              <a:rPr lang="cs-CZ" dirty="0" smtClean="0"/>
              <a:t>- přejídání </a:t>
            </a:r>
            <a:r>
              <a:rPr lang="cs-CZ" dirty="0"/>
              <a:t>a následné vyzvracení </a:t>
            </a:r>
            <a:r>
              <a:rPr lang="cs-CZ" dirty="0" smtClean="0"/>
              <a:t>potravy</a:t>
            </a:r>
            <a:endParaRPr lang="cs-CZ" dirty="0"/>
          </a:p>
          <a:p>
            <a:r>
              <a:rPr lang="cs-CZ" b="1" dirty="0"/>
              <a:t>záchvatová přejídání</a:t>
            </a:r>
            <a:r>
              <a:rPr lang="cs-CZ" dirty="0"/>
              <a:t> </a:t>
            </a:r>
            <a:r>
              <a:rPr lang="cs-CZ" dirty="0" smtClean="0"/>
              <a:t>- přejídání </a:t>
            </a:r>
            <a:r>
              <a:rPr lang="cs-CZ" dirty="0"/>
              <a:t>zaviněné </a:t>
            </a:r>
            <a:r>
              <a:rPr lang="cs-CZ" dirty="0" smtClean="0"/>
              <a:t>stresem</a:t>
            </a:r>
            <a:endParaRPr lang="cs-CZ" dirty="0"/>
          </a:p>
          <a:p>
            <a:r>
              <a:rPr lang="cs-CZ" dirty="0" smtClean="0"/>
              <a:t>často </a:t>
            </a:r>
            <a:r>
              <a:rPr lang="cs-CZ" dirty="0"/>
              <a:t>se může stát, že se tyto nemoci střídají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124744"/>
            <a:ext cx="6859587" cy="1143000"/>
          </a:xfrm>
        </p:spPr>
        <p:txBody>
          <a:bodyPr/>
          <a:lstStyle/>
          <a:p>
            <a:r>
              <a:rPr lang="cs-CZ" dirty="0"/>
              <a:t>Příčiny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2420888"/>
            <a:ext cx="7059117" cy="3888432"/>
          </a:xfrm>
        </p:spPr>
        <p:txBody>
          <a:bodyPr/>
          <a:lstStyle/>
          <a:p>
            <a:r>
              <a:rPr lang="cs-CZ" dirty="0" smtClean="0"/>
              <a:t>nejsou </a:t>
            </a:r>
            <a:r>
              <a:rPr lang="cs-CZ" dirty="0"/>
              <a:t>přesně známy,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jsou </a:t>
            </a:r>
            <a:r>
              <a:rPr lang="cs-CZ" dirty="0"/>
              <a:t>individuální</a:t>
            </a:r>
          </a:p>
          <a:p>
            <a:r>
              <a:rPr lang="cs-CZ" dirty="0"/>
              <a:t>působí faktory biologické,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psychologické </a:t>
            </a:r>
            <a:r>
              <a:rPr lang="cs-CZ" dirty="0"/>
              <a:t>(vliv rodiny,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emoce</a:t>
            </a:r>
            <a:r>
              <a:rPr lang="cs-CZ" dirty="0"/>
              <a:t>) a sociokulturní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/>
              <a:t>vliv médií, snaha kopírovat současný ideál krásy)</a:t>
            </a:r>
          </a:p>
          <a:p>
            <a:r>
              <a:rPr lang="cs-CZ" dirty="0"/>
              <a:t>častěji těmito nemocemi trpí ženy než muži (více jim záleží na vzhledu)</a:t>
            </a:r>
          </a:p>
          <a:p>
            <a:r>
              <a:rPr lang="cs-CZ" dirty="0"/>
              <a:t>nejčastěji se objevuje v období puberty</a:t>
            </a:r>
          </a:p>
          <a:p>
            <a:endParaRPr lang="cs-CZ" dirty="0"/>
          </a:p>
        </p:txBody>
      </p:sp>
      <p:pic>
        <p:nvPicPr>
          <p:cNvPr id="4098" name="Picture 2" descr="http://www.ordinace-lekarny.cz/wimg/anorexie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5"/>
          <a:stretch/>
        </p:blipFill>
        <p:spPr bwMode="auto">
          <a:xfrm>
            <a:off x="5378378" y="581603"/>
            <a:ext cx="3314700" cy="361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748905" y="4190711"/>
            <a:ext cx="930063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" dirty="0"/>
              <a:t>https://</a:t>
            </a:r>
            <a:r>
              <a:rPr lang="cs-CZ" sz="400" dirty="0" smtClean="0"/>
              <a:t>myspace.com/121860729</a:t>
            </a:r>
            <a:endParaRPr lang="cs-CZ" sz="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124744"/>
            <a:ext cx="6859587" cy="1143000"/>
          </a:xfrm>
        </p:spPr>
        <p:txBody>
          <a:bodyPr/>
          <a:lstStyle/>
          <a:p>
            <a:r>
              <a:rPr lang="cs-CZ" dirty="0"/>
              <a:t>Mentální anorexie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2420888"/>
            <a:ext cx="5256584" cy="3960440"/>
          </a:xfrm>
        </p:spPr>
        <p:txBody>
          <a:bodyPr/>
          <a:lstStyle/>
          <a:p>
            <a:r>
              <a:rPr lang="cs-CZ" dirty="0" smtClean="0"/>
              <a:t>onemocnění </a:t>
            </a:r>
            <a:r>
              <a:rPr lang="cs-CZ" dirty="0"/>
              <a:t>spočívající  v odmítání stravy a ve zkreslené negativní představě o vlastním těle</a:t>
            </a:r>
          </a:p>
          <a:p>
            <a:r>
              <a:rPr lang="cs-CZ" dirty="0"/>
              <a:t>často začíná v pubertě (výjimkou nejsou ani mladší děti či dospělý)</a:t>
            </a:r>
          </a:p>
          <a:p>
            <a:r>
              <a:rPr lang="cs-CZ" dirty="0"/>
              <a:t>nespokojenost s vlastním vzhledem vede ke snižování příjmu potravy, dochází k snížení energetického příjmu na minimum.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337191" y="5373216"/>
            <a:ext cx="1709936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http://commons.wikimedia.org/wiki/File:Anorexia_case_1900.jpg</a:t>
            </a:r>
          </a:p>
        </p:txBody>
      </p:sp>
      <p:pic>
        <p:nvPicPr>
          <p:cNvPr id="2050" name="Picture 2" descr="File:Anorexia case 190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650" y="1340768"/>
            <a:ext cx="2901477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04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620688"/>
            <a:ext cx="6859587" cy="1143000"/>
          </a:xfrm>
        </p:spPr>
        <p:txBody>
          <a:bodyPr/>
          <a:lstStyle/>
          <a:p>
            <a:r>
              <a:rPr lang="cs-CZ" dirty="0"/>
              <a:t>Mentální anorexie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696" y="1916832"/>
            <a:ext cx="6677053" cy="3404140"/>
          </a:xfrm>
        </p:spPr>
        <p:txBody>
          <a:bodyPr/>
          <a:lstStyle/>
          <a:p>
            <a:r>
              <a:rPr lang="cs-CZ" dirty="0"/>
              <a:t>U nejtěžších případů přestává člověk přijímat i tekutiny.</a:t>
            </a:r>
          </a:p>
          <a:p>
            <a:r>
              <a:rPr lang="cs-CZ" dirty="0" smtClean="0"/>
              <a:t>první </a:t>
            </a:r>
            <a:r>
              <a:rPr lang="cs-CZ" dirty="0"/>
              <a:t>příznaky jsou nenápadné, postižený své chování umí před okolím dobře maskovat</a:t>
            </a:r>
          </a:p>
          <a:p>
            <a:r>
              <a:rPr lang="cs-CZ" dirty="0"/>
              <a:t>poměrně brzy dochází ke změně nálad, přidává se zhoršení kvality vlasů a pleti, dívky ztrácejí menstruaci, snadno se objevují modřiny, zvyšuje se kazivost </a:t>
            </a:r>
            <a:r>
              <a:rPr lang="cs-CZ" dirty="0" smtClean="0"/>
              <a:t>zubů</a:t>
            </a:r>
          </a:p>
          <a:p>
            <a:r>
              <a:rPr lang="cs-CZ" dirty="0"/>
              <a:t>objevují se psychické problémy: deprese, výčitky, podrážděnost, nesoustředěnost, závratě, strach z tloustnutí, uzavření do sebe, ztráta zájmu o okolí, únava ...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130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124744"/>
            <a:ext cx="6859587" cy="1143000"/>
          </a:xfrm>
        </p:spPr>
        <p:txBody>
          <a:bodyPr/>
          <a:lstStyle/>
          <a:p>
            <a:r>
              <a:rPr lang="cs-CZ" dirty="0"/>
              <a:t>Mentální bulimie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7664" y="2348880"/>
            <a:ext cx="6677053" cy="3404140"/>
          </a:xfrm>
        </p:spPr>
        <p:txBody>
          <a:bodyPr/>
          <a:lstStyle/>
          <a:p>
            <a:r>
              <a:rPr lang="cs-CZ" dirty="0"/>
              <a:t>pacienti jedí a nebývají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extrémně </a:t>
            </a:r>
            <a:r>
              <a:rPr lang="cs-CZ" dirty="0"/>
              <a:t>vyhublí</a:t>
            </a:r>
          </a:p>
          <a:p>
            <a:r>
              <a:rPr lang="cs-CZ" dirty="0"/>
              <a:t>nejvíce postižené bývají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dívky </a:t>
            </a:r>
            <a:r>
              <a:rPr lang="cs-CZ" dirty="0"/>
              <a:t>kolem 16. až 17. roku</a:t>
            </a:r>
          </a:p>
          <a:p>
            <a:r>
              <a:rPr lang="cs-CZ" dirty="0"/>
              <a:t>potřeba jíst nadměrná,  později se ale dostavuje  pocit viny a někdy snaha zbavit se snědeného jídla dobrovolně vyvolaným zvracením </a:t>
            </a:r>
            <a:endParaRPr lang="cs-CZ" dirty="0" smtClean="0"/>
          </a:p>
          <a:p>
            <a:r>
              <a:rPr lang="cs-CZ" dirty="0" smtClean="0"/>
              <a:t>nemocní </a:t>
            </a:r>
            <a:r>
              <a:rPr lang="cs-CZ" dirty="0"/>
              <a:t>také často používají diuretika a projímadla - narušuje se hladina tekutin a minerálních látek v těle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4" name="Picture 2" descr="File:Bulimia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4" b="17205"/>
          <a:stretch/>
        </p:blipFill>
        <p:spPr bwMode="auto">
          <a:xfrm>
            <a:off x="5796136" y="404664"/>
            <a:ext cx="3181350" cy="34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582" y="3841247"/>
            <a:ext cx="1421904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http://commons.wikimedia.org/wiki/File:Bulimia.jpg</a:t>
            </a:r>
          </a:p>
        </p:txBody>
      </p:sp>
    </p:spTree>
    <p:extLst>
      <p:ext uri="{BB962C8B-B14F-4D97-AF65-F5344CB8AC3E}">
        <p14:creationId xmlns:p14="http://schemas.microsoft.com/office/powerpoint/2010/main" val="418672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124744"/>
            <a:ext cx="6859587" cy="1143000"/>
          </a:xfrm>
        </p:spPr>
        <p:txBody>
          <a:bodyPr/>
          <a:lstStyle/>
          <a:p>
            <a:r>
              <a:rPr lang="cs-CZ" dirty="0"/>
              <a:t>Zdravotní důsledky poruch příjmu potravy 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696" y="2420888"/>
            <a:ext cx="6677053" cy="3404140"/>
          </a:xfrm>
        </p:spPr>
        <p:txBody>
          <a:bodyPr/>
          <a:lstStyle/>
          <a:p>
            <a:r>
              <a:rPr lang="cs-CZ" dirty="0"/>
              <a:t>deficit základních látek – negativní vliv na růst i celkový vývoj dítěte</a:t>
            </a:r>
          </a:p>
          <a:p>
            <a:r>
              <a:rPr lang="cs-CZ" dirty="0"/>
              <a:t>snížení obranyschopnosti , poruchy důležitých orgánů a žláz s vnitřní sekrecí, porucha nervového systému</a:t>
            </a:r>
          </a:p>
          <a:p>
            <a:r>
              <a:rPr lang="cs-CZ" dirty="0"/>
              <a:t>snižuje se schopnost soustředění, učení, únava, malátnost, vyčerpanost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05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dirty="0" smtClean="0"/>
              <a:t>MIROSLAV OREL.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Grada</a:t>
            </a:r>
            <a:r>
              <a:rPr lang="cs-CZ" sz="2000" dirty="0" smtClean="0"/>
              <a:t>, 2012, 179 s. č. 134. ISBN 80-851-2164-6. </a:t>
            </a:r>
          </a:p>
          <a:p>
            <a:r>
              <a:rPr lang="cs-CZ" sz="2000" dirty="0" smtClean="0"/>
              <a:t>Duševní poruchy a poruchy chování: mezinárodní klasifikace nemocí - 10. revize : diagnostická kritéria pro výzkum.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Psychiatrické centrum, 1996, 179 s. Zprávy, č. 134. ISBN 80-851-2164-6.</a:t>
            </a:r>
          </a:p>
          <a:p>
            <a:r>
              <a:rPr lang="cs-CZ" sz="2000" dirty="0" err="1" smtClean="0"/>
              <a:t>Wikipedia.cz</a:t>
            </a:r>
            <a:r>
              <a:rPr lang="cs-CZ" sz="2000" dirty="0" smtClean="0"/>
              <a:t>, </a:t>
            </a:r>
            <a:r>
              <a:rPr lang="cs-CZ" sz="2000" dirty="0" err="1" smtClean="0"/>
              <a:t>Wikiskripta</a:t>
            </a:r>
            <a:endParaRPr lang="cs-CZ" sz="2000" dirty="0" smtClean="0"/>
          </a:p>
          <a:p>
            <a:r>
              <a:rPr lang="cs-CZ" sz="2000" dirty="0" smtClean="0"/>
              <a:t>http://commons.wikimedia.org/wiki/ </a:t>
            </a:r>
          </a:p>
          <a:p>
            <a:r>
              <a:rPr lang="cs-CZ" sz="2000" dirty="0" smtClean="0"/>
              <a:t>Zdroje použitých obrázků citovány přímo v textu </a:t>
            </a:r>
          </a:p>
          <a:p>
            <a:r>
              <a:rPr lang="cs-CZ" sz="2000" dirty="0" smtClean="0"/>
              <a:t>Materiál stažen 2.2.2014</a:t>
            </a:r>
          </a:p>
          <a:p>
            <a:endParaRPr lang="cs-CZ" dirty="0" smtClean="0"/>
          </a:p>
        </p:txBody>
      </p:sp>
      <p:pic>
        <p:nvPicPr>
          <p:cNvPr id="819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S102806421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Default Desig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E47465-1BBE-45E0-8364-7439AF5AE9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TS102806421</Template>
  <TotalTime>310</TotalTime>
  <Words>337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TS102806421</vt:lpstr>
      <vt:lpstr>Prezentace aplikace PowerPoint</vt:lpstr>
      <vt:lpstr>Poruchy příjmu potravy</vt:lpstr>
      <vt:lpstr>Poruchy příjmu potravy</vt:lpstr>
      <vt:lpstr>Příčiny</vt:lpstr>
      <vt:lpstr>Mentální anorexie</vt:lpstr>
      <vt:lpstr>Mentální anorexie</vt:lpstr>
      <vt:lpstr>Mentální bulimie</vt:lpstr>
      <vt:lpstr>Zdravotní důsledky poruch příjmu potravy 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Vědomí</dc:title>
  <dc:creator>David</dc:creator>
  <cp:lastModifiedBy>David Nečil</cp:lastModifiedBy>
  <cp:revision>16</cp:revision>
  <cp:lastPrinted>1601-01-01T00:00:00Z</cp:lastPrinted>
  <dcterms:created xsi:type="dcterms:W3CDTF">2014-01-31T17:45:27Z</dcterms:created>
  <dcterms:modified xsi:type="dcterms:W3CDTF">2014-03-24T23:32:20Z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TC010178121033</vt:lpwstr>
  </property>
</Properties>
</file>