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1"/>
  </p:notesMasterIdLst>
  <p:sldIdLst>
    <p:sldId id="279" r:id="rId3"/>
    <p:sldId id="256" r:id="rId4"/>
    <p:sldId id="257" r:id="rId5"/>
    <p:sldId id="258" r:id="rId6"/>
    <p:sldId id="269" r:id="rId7"/>
    <p:sldId id="276" r:id="rId8"/>
    <p:sldId id="277" r:id="rId9"/>
    <p:sldId id="281" r:id="rId10"/>
  </p:sldIdLst>
  <p:sldSz cx="9144000" cy="6858000" type="screen4x3"/>
  <p:notesSz cx="69469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66FF"/>
    <a:srgbClr val="0099FF"/>
    <a:srgbClr val="99CCFF"/>
    <a:srgbClr val="3366CC"/>
    <a:srgbClr val="CCECFF"/>
    <a:srgbClr val="0033CC"/>
    <a:srgbClr val="6699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0" autoAdjust="0"/>
  </p:normalViewPr>
  <p:slideViewPr>
    <p:cSldViewPr>
      <p:cViewPr>
        <p:scale>
          <a:sx n="70" d="100"/>
          <a:sy n="70" d="100"/>
        </p:scale>
        <p:origin x="-1572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fld id="{160AAD2E-7E06-484F-A81A-76F2718A1EB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381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828800" y="2173288"/>
            <a:ext cx="4954588" cy="1219200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dirty="0" smtClean="0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429000"/>
            <a:ext cx="4953000" cy="1868488"/>
          </a:xfrm>
        </p:spPr>
        <p:txBody>
          <a:bodyPr/>
          <a:lstStyle>
            <a:lvl1pPr marL="0" indent="0">
              <a:buFontTx/>
              <a:buNone/>
              <a:defRPr sz="28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dirty="0" smtClean="0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7467019F-76C2-43CE-B09A-E9213445CC2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9F208-2FAE-4DED-A3C3-14EDDA6F938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69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E4668-3CCC-4BA8-A56A-58E2980D89E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947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E5D73E-98E8-4BB2-8E13-261A0ABD3DF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8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CD76F-D7CE-488F-84FB-BBBA164E00F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43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34C593-B1BE-488C-9002-6F2184CA21D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56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B6EC-5B96-4D5E-9898-1DE2014F93B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17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D6BC4-6A56-44DF-AFA4-68D6593E7E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07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29284-EABA-48E6-A44B-CC9ED62AB2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00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774A5-33E0-45DE-B6CA-328EB3E4D2E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650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7145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81000"/>
            <a:ext cx="4992687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A66105-7E4D-4241-A807-E8084B53873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560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4FBD45-B77C-433D-819E-C7C4C2753DC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19093E-33D1-4D4C-A274-060555207DF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colorTemperature colorTemp="88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81000"/>
            <a:ext cx="685958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dirty="0" smtClean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1600" y="1676400"/>
            <a:ext cx="6858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228600" y="6326188"/>
            <a:ext cx="1905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6000" y="6324600"/>
            <a:ext cx="28956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410200" y="6324600"/>
            <a:ext cx="19050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1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57AAB56A-8B48-4FB3-ACB6-F1CAE31208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2">
              <a:lumMod val="75000"/>
            </a:schemeClr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>
              <a:lumMod val="75000"/>
            </a:schemeClr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>
              <a:lumMod val="75000"/>
            </a:schemeClr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2">
              <a:lumMod val="75000"/>
            </a:schemeClr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1170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VY_52_INOVACE_ZV_1_5E_NEC_10_PORUCHY_VNIMANI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Psychohygiena, psychopatologie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a KVINTA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14.2.2014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seznamuje studenty s definicí a předmětem oboru, jeho terminologií, principy.  Stručně shrnuje  možnosti léčby duševních nemocí.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 vytištění pracovního listu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80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18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713" y="5539507"/>
            <a:ext cx="5400575" cy="131849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4174" y="5018112"/>
            <a:ext cx="4954588" cy="1219200"/>
          </a:xfrm>
          <a:noFill/>
          <a:ln/>
        </p:spPr>
        <p:txBody>
          <a:bodyPr/>
          <a:lstStyle/>
          <a:p>
            <a:r>
              <a:rPr lang="cs-CZ" dirty="0" smtClean="0"/>
              <a:t>Vnímání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51509" y="4581128"/>
            <a:ext cx="2084036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http://commons.wikimedia.org/wiki/File:Descartes_diagram_transparent.png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845653"/>
            <a:ext cx="3049494" cy="37354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2348880"/>
            <a:ext cx="6859587" cy="1143000"/>
          </a:xfrm>
          <a:noFill/>
          <a:ln/>
        </p:spPr>
        <p:txBody>
          <a:bodyPr/>
          <a:lstStyle/>
          <a:p>
            <a:r>
              <a:rPr lang="cs-CZ" dirty="0" smtClean="0"/>
              <a:t>Vnímání</a:t>
            </a:r>
            <a:endParaRPr lang="cs-CZ" dirty="0"/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475656" y="3501008"/>
            <a:ext cx="6858000" cy="1676400"/>
          </a:xfrm>
        </p:spPr>
        <p:txBody>
          <a:bodyPr/>
          <a:lstStyle/>
          <a:p>
            <a:r>
              <a:rPr lang="cs-CZ" dirty="0"/>
              <a:t>zprostředkovává obraz vnějšího světa</a:t>
            </a:r>
          </a:p>
          <a:p>
            <a:r>
              <a:rPr lang="cs-CZ" dirty="0"/>
              <a:t>nezbytná je činnost smyslových orgánů a dostředivých nervových drah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42898" y="2508621"/>
            <a:ext cx="172819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http://commons.wikimedia.org/wiki/File:Color_perception_chart.jpg</a:t>
            </a:r>
          </a:p>
        </p:txBody>
      </p:sp>
      <p:pic>
        <p:nvPicPr>
          <p:cNvPr id="5" name="Picture 2" descr="File:Color perception char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6672"/>
            <a:ext cx="2266950" cy="201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</a:t>
            </a:r>
            <a:r>
              <a:rPr lang="cs-CZ" dirty="0" smtClean="0"/>
              <a:t>vnímání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457200" lvl="0" indent="-457200">
              <a:buFont typeface="+mj-lt"/>
              <a:buAutoNum type="arabicPeriod"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kvantitativní  poruchy </a:t>
            </a:r>
          </a:p>
          <a:p>
            <a:r>
              <a:rPr lang="cs-CZ" b="1" dirty="0"/>
              <a:t>zvýšená vnímavost </a:t>
            </a:r>
            <a:endParaRPr lang="cs-CZ" b="1" dirty="0" smtClean="0"/>
          </a:p>
          <a:p>
            <a:pPr lvl="1"/>
            <a:r>
              <a:rPr lang="cs-CZ" dirty="0" smtClean="0"/>
              <a:t>rozšiřuje </a:t>
            </a:r>
            <a:r>
              <a:rPr lang="cs-CZ" dirty="0"/>
              <a:t>se kapacita vnímání, většinou na úkor </a:t>
            </a:r>
            <a:r>
              <a:rPr lang="cs-CZ" dirty="0" smtClean="0"/>
              <a:t>přesnosti</a:t>
            </a:r>
          </a:p>
          <a:p>
            <a:r>
              <a:rPr lang="cs-CZ" b="1" dirty="0" smtClean="0"/>
              <a:t>snížená </a:t>
            </a:r>
            <a:r>
              <a:rPr lang="cs-CZ" b="1" dirty="0"/>
              <a:t>vnímavost </a:t>
            </a:r>
            <a:endParaRPr lang="cs-CZ" b="1" dirty="0" smtClean="0"/>
          </a:p>
          <a:p>
            <a:pPr lvl="1"/>
            <a:r>
              <a:rPr lang="cs-CZ" dirty="0" smtClean="0"/>
              <a:t>při </a:t>
            </a:r>
            <a:r>
              <a:rPr lang="cs-CZ" dirty="0"/>
              <a:t>únavě, lze ji pozorovat i bez přítomnosti duševní </a:t>
            </a:r>
            <a:r>
              <a:rPr lang="cs-CZ" dirty="0" smtClean="0"/>
              <a:t>nemoci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myšlení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457200" lvl="0" indent="-457200">
              <a:buFont typeface="+mj-lt"/>
              <a:buAutoNum type="arabicPeriod" startAt="2"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iluze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výsledkem </a:t>
            </a:r>
            <a:r>
              <a:rPr lang="cs-CZ" dirty="0"/>
              <a:t>vnímání je zkreslený vjem</a:t>
            </a:r>
          </a:p>
          <a:p>
            <a:r>
              <a:rPr lang="cs-CZ" dirty="0"/>
              <a:t>týká se všech smyslových </a:t>
            </a:r>
            <a:r>
              <a:rPr lang="cs-CZ" dirty="0" smtClean="0"/>
              <a:t>kvalit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b="1" dirty="0"/>
              <a:t>akustické, optické </a:t>
            </a:r>
            <a:r>
              <a:rPr lang="cs-CZ" dirty="0"/>
              <a:t>(deformace viděných objektů)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b="1" dirty="0"/>
              <a:t>čichové a chuťové </a:t>
            </a:r>
            <a:r>
              <a:rPr lang="cs-CZ" dirty="0"/>
              <a:t>(změna pachů, chutí)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b="1" dirty="0"/>
              <a:t>hmatové a pohybové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b="1" dirty="0" smtClean="0"/>
              <a:t>útrobní</a:t>
            </a:r>
            <a:r>
              <a:rPr lang="cs-CZ" dirty="0" smtClean="0"/>
              <a:t> (viscerální)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620688"/>
            <a:ext cx="4714876" cy="2195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00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myšlení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457200" lvl="0" indent="-457200">
              <a:buFont typeface="+mj-lt"/>
              <a:buAutoNum type="arabicPeriod" startAt="3"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halucinace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člověk </a:t>
            </a:r>
            <a:r>
              <a:rPr lang="cs-CZ" dirty="0"/>
              <a:t>vnímá neexistující </a:t>
            </a:r>
            <a:r>
              <a:rPr lang="cs-CZ" dirty="0" smtClean="0"/>
              <a:t>podněty</a:t>
            </a:r>
          </a:p>
          <a:p>
            <a:r>
              <a:rPr lang="cs-CZ" dirty="0" smtClean="0"/>
              <a:t>je </a:t>
            </a:r>
            <a:r>
              <a:rPr lang="cs-CZ" dirty="0"/>
              <a:t>přesvědčen o jejich skutečnosti</a:t>
            </a:r>
          </a:p>
          <a:p>
            <a:r>
              <a:rPr lang="cs-CZ" dirty="0" smtClean="0"/>
              <a:t>týkají </a:t>
            </a:r>
            <a:r>
              <a:rPr lang="cs-CZ" dirty="0"/>
              <a:t>se všech </a:t>
            </a:r>
            <a:r>
              <a:rPr lang="cs-CZ" dirty="0" smtClean="0"/>
              <a:t>smyslů</a:t>
            </a:r>
          </a:p>
          <a:p>
            <a:r>
              <a:rPr lang="cs-CZ" dirty="0" smtClean="0"/>
              <a:t>svědčí </a:t>
            </a:r>
            <a:r>
              <a:rPr lang="cs-CZ" dirty="0"/>
              <a:t>o závažnější duševní poruše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File:Tactile hallucinat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1862686" cy="212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443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myšlení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457200" lvl="0" indent="-457200">
              <a:buFont typeface="+mj-lt"/>
              <a:buAutoNum type="arabicPeriod" startAt="3"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Halucinace - dělení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/>
              <a:t>jednoduché</a:t>
            </a:r>
            <a:r>
              <a:rPr lang="cs-CZ" dirty="0" smtClean="0"/>
              <a:t> halucinace</a:t>
            </a:r>
          </a:p>
          <a:p>
            <a:pPr lvl="1"/>
            <a:r>
              <a:rPr lang="cs-CZ" dirty="0" smtClean="0"/>
              <a:t>šalebné </a:t>
            </a:r>
            <a:r>
              <a:rPr lang="cs-CZ" dirty="0"/>
              <a:t>vjemy jednoduchých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počitků</a:t>
            </a:r>
          </a:p>
          <a:p>
            <a:r>
              <a:rPr lang="cs-CZ" b="1" dirty="0" smtClean="0"/>
              <a:t>komplexní </a:t>
            </a:r>
          </a:p>
          <a:p>
            <a:pPr lvl="1"/>
            <a:r>
              <a:rPr lang="cs-CZ" dirty="0" smtClean="0"/>
              <a:t>několik </a:t>
            </a:r>
            <a:r>
              <a:rPr lang="cs-CZ" dirty="0"/>
              <a:t>smyslů </a:t>
            </a:r>
            <a:r>
              <a:rPr lang="cs-CZ" dirty="0" smtClean="0"/>
              <a:t>najednou</a:t>
            </a:r>
          </a:p>
          <a:p>
            <a:r>
              <a:rPr lang="cs-CZ" b="1" dirty="0" smtClean="0"/>
              <a:t>asociované</a:t>
            </a:r>
          </a:p>
          <a:p>
            <a:pPr lvl="1"/>
            <a:r>
              <a:rPr lang="cs-CZ" dirty="0" smtClean="0"/>
              <a:t> seskupené </a:t>
            </a:r>
            <a:r>
              <a:rPr lang="cs-CZ" dirty="0"/>
              <a:t>do </a:t>
            </a:r>
            <a:r>
              <a:rPr lang="cs-CZ" dirty="0" smtClean="0"/>
              <a:t>řetězce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" descr="File:A drawing of 3 mi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731334"/>
            <a:ext cx="2114329" cy="3926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92617" y="4657945"/>
            <a:ext cx="1709936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http://commons.wikimedia.org/wiki/File:A_drawing_of_3_mice.jpg</a:t>
            </a:r>
          </a:p>
        </p:txBody>
      </p:sp>
    </p:spTree>
    <p:extLst>
      <p:ext uri="{BB962C8B-B14F-4D97-AF65-F5344CB8AC3E}">
        <p14:creationId xmlns:p14="http://schemas.microsoft.com/office/powerpoint/2010/main" val="159779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MIROSLAV OREL.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Grada</a:t>
            </a:r>
            <a:r>
              <a:rPr lang="cs-CZ" sz="2000" dirty="0" smtClean="0"/>
              <a:t>, 2012, 179 s. č. 134. ISBN 80-851-2164-6. </a:t>
            </a:r>
          </a:p>
          <a:p>
            <a:r>
              <a:rPr lang="cs-CZ" sz="2000" dirty="0" smtClean="0"/>
              <a:t>Duševní poruchy a poruchy chování: mezinárodní klasifikace nemocí - 10. revize : diagnostická kritéria pro výzkum.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Psychiatrické centrum, 1996, 179 s. Zprávy, č. 134. ISBN 80-851-2164-6.</a:t>
            </a:r>
          </a:p>
          <a:p>
            <a:r>
              <a:rPr lang="cs-CZ" sz="2000" dirty="0" err="1" smtClean="0"/>
              <a:t>Wikipedia.cz</a:t>
            </a:r>
            <a:r>
              <a:rPr lang="cs-CZ" sz="2000" dirty="0" smtClean="0"/>
              <a:t>, </a:t>
            </a:r>
            <a:r>
              <a:rPr lang="cs-CZ" sz="2000" dirty="0" err="1" smtClean="0"/>
              <a:t>Wikiskripta</a:t>
            </a:r>
            <a:endParaRPr lang="cs-CZ" sz="2000" dirty="0" smtClean="0"/>
          </a:p>
          <a:p>
            <a:r>
              <a:rPr lang="cs-CZ" sz="2000" dirty="0" smtClean="0"/>
              <a:t>http://commons.wikimedia.org/wiki/ </a:t>
            </a:r>
          </a:p>
          <a:p>
            <a:r>
              <a:rPr lang="cs-CZ" sz="2000" dirty="0" smtClean="0"/>
              <a:t>Zdroje použitých obrázků citovány přímo v textu </a:t>
            </a:r>
          </a:p>
          <a:p>
            <a:r>
              <a:rPr lang="cs-CZ" sz="2000" dirty="0" smtClean="0"/>
              <a:t>Materiál stažen 2.2.2014</a:t>
            </a:r>
          </a:p>
          <a:p>
            <a:endParaRPr lang="cs-CZ" dirty="0" smtClean="0"/>
          </a:p>
        </p:txBody>
      </p:sp>
      <p:pic>
        <p:nvPicPr>
          <p:cNvPr id="819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S102806421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Default Design 1">
        <a:dk1>
          <a:srgbClr val="336699"/>
        </a:dk1>
        <a:lt1>
          <a:srgbClr val="FFFFFF"/>
        </a:lt1>
        <a:dk2>
          <a:srgbClr val="0066FF"/>
        </a:dk2>
        <a:lt2>
          <a:srgbClr val="AFB5D2"/>
        </a:lt2>
        <a:accent1>
          <a:srgbClr val="66CCFF"/>
        </a:accent1>
        <a:accent2>
          <a:srgbClr val="99FFCC"/>
        </a:accent2>
        <a:accent3>
          <a:srgbClr val="FFFFFF"/>
        </a:accent3>
        <a:accent4>
          <a:srgbClr val="2A5682"/>
        </a:accent4>
        <a:accent5>
          <a:srgbClr val="B8E2FF"/>
        </a:accent5>
        <a:accent6>
          <a:srgbClr val="8AE7B9"/>
        </a:accent6>
        <a:hlink>
          <a:srgbClr val="FF99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3366"/>
        </a:dk1>
        <a:lt1>
          <a:srgbClr val="CCECFF"/>
        </a:lt1>
        <a:dk2>
          <a:srgbClr val="4B3384"/>
        </a:dk2>
        <a:lt2>
          <a:srgbClr val="849CBB"/>
        </a:lt2>
        <a:accent1>
          <a:srgbClr val="90DBFF"/>
        </a:accent1>
        <a:accent2>
          <a:srgbClr val="99FFCC"/>
        </a:accent2>
        <a:accent3>
          <a:srgbClr val="E2F4FF"/>
        </a:accent3>
        <a:accent4>
          <a:srgbClr val="002A56"/>
        </a:accent4>
        <a:accent5>
          <a:srgbClr val="C6EAFF"/>
        </a:accent5>
        <a:accent6>
          <a:srgbClr val="8AE7B9"/>
        </a:accent6>
        <a:hlink>
          <a:srgbClr val="DFC0FF"/>
        </a:hlink>
        <a:folHlink>
          <a:srgbClr val="6DC5D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0E47465-1BBE-45E0-8364-7439AF5AE9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TS102806421</Template>
  <TotalTime>291</TotalTime>
  <Words>309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TS102806421</vt:lpstr>
      <vt:lpstr>Prezentace aplikace PowerPoint</vt:lpstr>
      <vt:lpstr>Vnímání</vt:lpstr>
      <vt:lpstr>Vnímání</vt:lpstr>
      <vt:lpstr>Poruchy vnímání</vt:lpstr>
      <vt:lpstr>Poruchy  myšlení</vt:lpstr>
      <vt:lpstr>Poruchy myšlení</vt:lpstr>
      <vt:lpstr>Poruchy myšlení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Vědomí</dc:title>
  <dc:creator>David</dc:creator>
  <cp:lastModifiedBy>David Nečil</cp:lastModifiedBy>
  <cp:revision>16</cp:revision>
  <cp:lastPrinted>1601-01-01T00:00:00Z</cp:lastPrinted>
  <dcterms:created xsi:type="dcterms:W3CDTF">2014-01-31T17:45:27Z</dcterms:created>
  <dcterms:modified xsi:type="dcterms:W3CDTF">2014-03-24T23:31:15Z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TC010178121033</vt:lpwstr>
  </property>
</Properties>
</file>