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05" r:id="rId1"/>
    <p:sldMasterId id="2147484017" r:id="rId2"/>
  </p:sldMasterIdLst>
  <p:handoutMasterIdLst>
    <p:handoutMasterId r:id="rId21"/>
  </p:handoutMasterIdLst>
  <p:sldIdLst>
    <p:sldId id="283" r:id="rId3"/>
    <p:sldId id="256" r:id="rId4"/>
    <p:sldId id="269" r:id="rId5"/>
    <p:sldId id="258" r:id="rId6"/>
    <p:sldId id="280" r:id="rId7"/>
    <p:sldId id="270" r:id="rId8"/>
    <p:sldId id="260" r:id="rId9"/>
    <p:sldId id="261" r:id="rId10"/>
    <p:sldId id="273" r:id="rId11"/>
    <p:sldId id="274" r:id="rId12"/>
    <p:sldId id="275" r:id="rId13"/>
    <p:sldId id="276" r:id="rId14"/>
    <p:sldId id="277" r:id="rId15"/>
    <p:sldId id="278" r:id="rId16"/>
    <p:sldId id="281" r:id="rId17"/>
    <p:sldId id="282" r:id="rId18"/>
    <p:sldId id="272" r:id="rId19"/>
    <p:sldId id="279" r:id="rId20"/>
  </p:sldIdLst>
  <p:sldSz cx="9144000" cy="6858000" type="screen4x3"/>
  <p:notesSz cx="6662738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92" d="100"/>
          <a:sy n="92" d="100"/>
        </p:scale>
        <p:origin x="137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887186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774010" y="1"/>
            <a:ext cx="2887186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D0891A-61E6-4F86-87D5-32D101917816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887186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774010" y="9428584"/>
            <a:ext cx="2887186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612F0D-1DC5-479B-A86B-36885B5F1E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770487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62000"/>
            <a:ext cx="685621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6952697" y="762000"/>
            <a:ext cx="2193989" cy="5334001"/>
          </a:xfrm>
          <a:prstGeom prst="rect">
            <a:avLst/>
          </a:prstGeom>
          <a:solidFill>
            <a:srgbClr val="C3C3C3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2386" y="1298448"/>
            <a:ext cx="5486400" cy="3255264"/>
          </a:xfrm>
        </p:spPr>
        <p:txBody>
          <a:bodyPr anchor="b">
            <a:normAutofit/>
          </a:bodyPr>
          <a:lstStyle>
            <a:lvl1pPr algn="l">
              <a:defRPr sz="5400" spc="-100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11" y="4670246"/>
            <a:ext cx="54864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008E2-4A5A-45D6-AFE7-C19DC1D956EC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77D40B-4EDC-425E-9F8A-E20070BD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502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008E2-4A5A-45D6-AFE7-C19DC1D956EC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77D40B-4EDC-425E-9F8A-E20070BD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914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00934" y="1298448"/>
            <a:ext cx="5486400" cy="3255264"/>
          </a:xfrm>
        </p:spPr>
        <p:txBody>
          <a:bodyPr anchor="b">
            <a:normAutofit/>
          </a:bodyPr>
          <a:lstStyle>
            <a:lvl1pPr>
              <a:defRPr sz="54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14650" y="4672584"/>
            <a:ext cx="54864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0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008E2-4A5A-45D6-AFE7-C19DC1D956EC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77D40B-4EDC-425E-9F8A-E20070BD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8065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00934" y="868680"/>
            <a:ext cx="2606040" cy="5120640"/>
          </a:xfrm>
        </p:spPr>
        <p:txBody>
          <a:bodyPr/>
          <a:lstStyle>
            <a:lvl1pPr>
              <a:defRPr sz="1900"/>
            </a:lvl1pPr>
            <a:lvl2pPr>
              <a:defRPr sz="17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63590" y="868680"/>
            <a:ext cx="2606040" cy="5120640"/>
          </a:xfrm>
        </p:spPr>
        <p:txBody>
          <a:bodyPr/>
          <a:lstStyle>
            <a:lvl1pPr>
              <a:defRPr sz="1900"/>
            </a:lvl1pPr>
            <a:lvl2pPr>
              <a:defRPr sz="17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008E2-4A5A-45D6-AFE7-C19DC1D956EC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77D40B-4EDC-425E-9F8A-E20070BD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612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00934" y="1023586"/>
            <a:ext cx="260604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19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00934" y="1930936"/>
            <a:ext cx="2606040" cy="4023360"/>
          </a:xfrm>
        </p:spPr>
        <p:txBody>
          <a:bodyPr/>
          <a:lstStyle>
            <a:lvl1pPr>
              <a:defRPr sz="1900"/>
            </a:lvl1pPr>
            <a:lvl2pPr>
              <a:defRPr sz="17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63847" y="1023587"/>
            <a:ext cx="260604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19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63847" y="1930936"/>
            <a:ext cx="2606040" cy="4023360"/>
          </a:xfrm>
        </p:spPr>
        <p:txBody>
          <a:bodyPr/>
          <a:lstStyle>
            <a:lvl1pPr>
              <a:defRPr sz="1900"/>
            </a:lvl1pPr>
            <a:lvl2pPr>
              <a:defRPr sz="1700"/>
            </a:lvl2pPr>
            <a:lvl3pPr>
              <a:defRPr sz="15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008E2-4A5A-45D6-AFE7-C19DC1D956EC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77D40B-4EDC-425E-9F8A-E20070BD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4615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008E2-4A5A-45D6-AFE7-C19DC1D956EC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77D40B-4EDC-425E-9F8A-E20070BD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679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008E2-4A5A-45D6-AFE7-C19DC1D956EC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77D40B-4EDC-425E-9F8A-E20070BD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2311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024" y="1143000"/>
            <a:ext cx="2125980" cy="2194560"/>
          </a:xfrm>
        </p:spPr>
        <p:txBody>
          <a:bodyPr anchor="b">
            <a:normAutofit/>
          </a:bodyPr>
          <a:lstStyle>
            <a:lvl1pPr>
              <a:defRPr sz="2800" b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00934" y="868680"/>
            <a:ext cx="54864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2024" y="3337560"/>
            <a:ext cx="2125980" cy="256032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25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008E2-4A5A-45D6-AFE7-C19DC1D956EC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77D40B-4EDC-425E-9F8A-E20070BD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2256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024" y="1143000"/>
            <a:ext cx="2125980" cy="2194560"/>
          </a:xfrm>
        </p:spPr>
        <p:txBody>
          <a:bodyPr anchor="b">
            <a:normAutofit/>
          </a:bodyPr>
          <a:lstStyle>
            <a:lvl1pPr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677983" y="767419"/>
            <a:ext cx="6086423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2024" y="3340602"/>
            <a:ext cx="2125980" cy="256032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25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008E2-4A5A-45D6-AFE7-C19DC1D956EC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2624326" y="6356351"/>
            <a:ext cx="4433638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77D40B-4EDC-425E-9F8A-E20070BD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6096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008E2-4A5A-45D6-AFE7-C19DC1D956EC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77D40B-4EDC-425E-9F8A-E20070BD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8101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85750" y="990600"/>
            <a:ext cx="2114550" cy="4953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00934" y="868680"/>
            <a:ext cx="5486400" cy="512064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008E2-4A5A-45D6-AFE7-C19DC1D956EC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77D40B-4EDC-425E-9F8A-E20070BD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425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20F60-F84D-45DF-A4DC-4EED29B65D08}" type="datetimeFigureOut">
              <a:rPr lang="cs-CZ" smtClean="0">
                <a:solidFill>
                  <a:srgbClr val="FFFFFF"/>
                </a:solidFill>
              </a:rPr>
              <a:pPr/>
              <a:t>24.4.2014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06242-11AB-4CEF-9850-F55A197F4923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6456212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2582693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89689" y="1123838"/>
            <a:ext cx="221061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8861898" y="758952"/>
            <a:ext cx="288036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01951" y="864108"/>
            <a:ext cx="54864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96849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39008E2-4A5A-45D6-AFE7-C19DC1D956EC}" type="datetimeFigureOut">
              <a:rPr lang="cs-CZ" smtClean="0"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01951" y="6356351"/>
            <a:ext cx="4433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75602" y="6356351"/>
            <a:ext cx="11481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accent1"/>
                </a:solidFill>
              </a:defRPr>
            </a:lvl1pPr>
          </a:lstStyle>
          <a:p>
            <a:fld id="{0477D40B-4EDC-425E-9F8A-E20070BD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10435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6" r:id="rId1"/>
    <p:sldLayoutId id="2147484007" r:id="rId2"/>
    <p:sldLayoutId id="2147484008" r:id="rId3"/>
    <p:sldLayoutId id="2147484009" r:id="rId4"/>
    <p:sldLayoutId id="2147484010" r:id="rId5"/>
    <p:sldLayoutId id="2147484011" r:id="rId6"/>
    <p:sldLayoutId id="2147484012" r:id="rId7"/>
    <p:sldLayoutId id="2147484013" r:id="rId8"/>
    <p:sldLayoutId id="2147484014" r:id="rId9"/>
    <p:sldLayoutId id="2147484015" r:id="rId10"/>
    <p:sldLayoutId id="2147484016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0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19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7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5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3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62" y="176109"/>
            <a:ext cx="9141714" cy="16459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019" y="284176"/>
            <a:ext cx="777240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019" y="2011680"/>
            <a:ext cx="777240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557" y="6422855"/>
            <a:ext cx="2595043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CDF20F60-F84D-45DF-A4DC-4EED29B65D08}" type="datetimeFigureOut">
              <a:rPr lang="cs-CZ" smtClean="0">
                <a:solidFill>
                  <a:srgbClr val="FFFFFF"/>
                </a:solidFill>
              </a:rPr>
              <a:pPr/>
              <a:t>24.4.2014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91000" y="6422855"/>
            <a:ext cx="40606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65139" y="6422855"/>
            <a:ext cx="709698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71606242-11AB-4CEF-9850-F55A197F4923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00911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18" r:id="rId1"/>
  </p:sldLayoutIdLst>
  <p:transition spd="slow">
    <p:wipe/>
  </p:transition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red.com/images_blogs/gadgetlab/2013/05/Windows-8.1-Pre-release-Start-screen-Your-Start-screen-gets-more-personalized-with-Windows-8.1.png" TargetMode="External"/><Relationship Id="rId2" Type="http://schemas.openxmlformats.org/officeDocument/2006/relationships/hyperlink" Target="http://megagames.com/sites/default/files/game-content-images/windows%20311%20ss01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Mandriva2010eng.png" TargetMode="External"/><Relationship Id="rId2" Type="http://schemas.openxmlformats.org/officeDocument/2006/relationships/hyperlink" Target="http://www.scinet.cz/wp-content/uploads/2010/05/ubuntu_10.041.pn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uidebookgallery.org/screenshots/macosx103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mobile-effect.cz/file/revertios7backtoios6-387916" TargetMode="External"/><Relationship Id="rId2" Type="http://schemas.openxmlformats.org/officeDocument/2006/relationships/hyperlink" Target="http://mobile-effect.cz/file/touchwizvsstockandroid6-130024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netdna.coolthings.com/wp-content/uploads/2013/01/blackberryOS10a.jpg" TargetMode="External"/><Relationship Id="rId4" Type="http://schemas.openxmlformats.org/officeDocument/2006/relationships/hyperlink" Target="http://mobile-effect.cz/file/windowsphone7-240843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i1-linux.softpedia-static.com/screenshots/Novell-Linux-Desktop_2.jpg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/index.php?title=Microsoft_Windows&amp;oldid=11282977" TargetMode="External"/><Relationship Id="rId3" Type="http://schemas.openxmlformats.org/officeDocument/2006/relationships/hyperlink" Target="http://cs.wikipedia.org/w/index.php?title=Grafick%C3%A9_u%C5%BEivatelsk%C3%A9_rozhran%C3%AD&amp;oldid=11276544" TargetMode="External"/><Relationship Id="rId7" Type="http://schemas.openxmlformats.org/officeDocument/2006/relationships/hyperlink" Target="http://cs.wikipedia.org/w/index.php?title=DOS&amp;oldid=11352025" TargetMode="External"/><Relationship Id="rId2" Type="http://schemas.openxmlformats.org/officeDocument/2006/relationships/hyperlink" Target="http://cs.wikipedia.org/w/index.php?title=Opera%C4%8Dn%C3%AD_syst%C3%A9m&amp;oldid=1130818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/index.php?title=Textov%C3%A9_u%C5%BEivatelsk%C3%A9_rozhran%C3%AD&amp;oldid=10991634" TargetMode="External"/><Relationship Id="rId5" Type="http://schemas.openxmlformats.org/officeDocument/2006/relationships/hyperlink" Target="http://cs.wikipedia.org/w/index.php?title=Mobiln%C3%AD_opera%C4%8Dn%C3%AD_syst%C3%A9m&amp;oldid=11280508" TargetMode="External"/><Relationship Id="rId4" Type="http://schemas.openxmlformats.org/officeDocument/2006/relationships/hyperlink" Target="http://cs.wikipedia.org/w/index.php?title=OS_X&amp;oldid=11383944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Multitasking&amp;oldid=11225404" TargetMode="External"/><Relationship Id="rId2" Type="http://schemas.openxmlformats.org/officeDocument/2006/relationships/hyperlink" Target="http://cs.wikipedia.org/w/index.php?title=IOS_(Apple)&amp;oldid=11329354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1/10/FreeDOS_1.1_screenshot.png" TargetMode="External"/><Relationship Id="rId4" Type="http://schemas.openxmlformats.org/officeDocument/2006/relationships/hyperlink" Target="http://cs.wikipedia.org/w/index.php?title=Plug-and-play&amp;oldid=1138862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 descr="OPVK_hor_zakladni_logolink_RGB_cz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0956"/>
            <a:ext cx="5761037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Group 4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7467217"/>
              </p:ext>
            </p:extLst>
          </p:nvPr>
        </p:nvGraphicFramePr>
        <p:xfrm>
          <a:off x="1333500" y="1412875"/>
          <a:ext cx="6767513" cy="5186367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524000"/>
                <a:gridCol w="1524000"/>
              </a:tblGrid>
              <a:tr h="54451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NÁZEV ŠKOLY: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Základní škola a mateřská škola Bohdalov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451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ČÍSLO PROJEKTU: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CZ.1.07/1.4.00/21.3806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451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ŠABLONA: 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III/2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451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TÉMATICKÁ OBLAST: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Informační a komunikační technologie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451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ROČNÍK: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7.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451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NÁZEV MATERIÁLU: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VY_32_INOVACE_18-9I- Operační systémy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451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AUTOR: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Mgr. Markéta Chlubnová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308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DATUM TVORBY: 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Duben2014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OVĚŘENÍ: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24. 4. 2014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0168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ANOTACE: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Prezentace je určena jako výklad do 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hodiny pro žáky 7. – 9. ročníku. 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Žáci jsou seznámeni 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se základními operačními systémy pro počítače PC, počítače Apple, pro mobilní zařízení a se síťovými operačními systémy. Jednotlivé OS jsou doplněny ukázkami prostředí. Prezentace je zakončena úkoly pro žáky.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631527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OPERAČNÍ SYSTÉM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5010" y="4443211"/>
            <a:ext cx="5846245" cy="1442433"/>
          </a:xfrm>
        </p:spPr>
        <p:txBody>
          <a:bodyPr>
            <a:noAutofit/>
          </a:bodyPr>
          <a:lstStyle/>
          <a:p>
            <a:pPr marL="342900" indent="-342900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cs-CZ" altLang="cs-CZ" sz="2400" b="1" dirty="0" smtClean="0">
                <a:solidFill>
                  <a:schemeClr val="bg1"/>
                </a:solidFill>
              </a:rPr>
              <a:t>pro PC a pro </a:t>
            </a:r>
            <a:r>
              <a:rPr lang="cs-CZ" altLang="cs-CZ" sz="2400" b="1" dirty="0">
                <a:solidFill>
                  <a:schemeClr val="bg1"/>
                </a:solidFill>
              </a:rPr>
              <a:t>počítače </a:t>
            </a:r>
            <a:r>
              <a:rPr lang="cs-CZ" altLang="cs-CZ" sz="2400" b="1" dirty="0" smtClean="0">
                <a:solidFill>
                  <a:schemeClr val="bg1"/>
                </a:solidFill>
              </a:rPr>
              <a:t>APPLE</a:t>
            </a:r>
          </a:p>
          <a:p>
            <a:pPr marL="342900" indent="-342900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cs-CZ" altLang="cs-CZ" sz="2400" b="1" dirty="0" smtClean="0">
                <a:solidFill>
                  <a:schemeClr val="bg1"/>
                </a:solidFill>
              </a:rPr>
              <a:t>pro </a:t>
            </a:r>
            <a:r>
              <a:rPr lang="cs-CZ" altLang="cs-CZ" sz="2400" b="1" dirty="0">
                <a:solidFill>
                  <a:schemeClr val="bg1"/>
                </a:solidFill>
              </a:rPr>
              <a:t>mobilní zařízení </a:t>
            </a:r>
            <a:r>
              <a:rPr lang="cs-CZ" altLang="cs-CZ" sz="1800" b="1" dirty="0">
                <a:solidFill>
                  <a:schemeClr val="bg1"/>
                </a:solidFill>
              </a:rPr>
              <a:t>(tablety, </a:t>
            </a:r>
            <a:r>
              <a:rPr lang="cs-CZ" altLang="cs-CZ" sz="1800" b="1" dirty="0" err="1" smtClean="0">
                <a:solidFill>
                  <a:schemeClr val="bg1"/>
                </a:solidFill>
              </a:rPr>
              <a:t>smartphony</a:t>
            </a:r>
            <a:r>
              <a:rPr lang="cs-CZ" altLang="cs-CZ" sz="1800" b="1" dirty="0" smtClean="0">
                <a:solidFill>
                  <a:schemeClr val="bg1"/>
                </a:solidFill>
              </a:rPr>
              <a:t>, …)</a:t>
            </a:r>
          </a:p>
          <a:p>
            <a:pPr marL="342900" indent="-342900">
              <a:buClr>
                <a:schemeClr val="bg1"/>
              </a:buClr>
              <a:buFont typeface="Wingdings" panose="05000000000000000000" pitchFamily="2" charset="2"/>
              <a:buChar char="§"/>
            </a:pPr>
            <a:r>
              <a:rPr lang="cs-CZ" sz="2400" b="1" dirty="0" smtClean="0">
                <a:solidFill>
                  <a:schemeClr val="bg1"/>
                </a:solidFill>
              </a:rPr>
              <a:t>pro servery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77621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Operační systém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901951" y="334845"/>
            <a:ext cx="5486400" cy="6523155"/>
          </a:xfrm>
        </p:spPr>
        <p:txBody>
          <a:bodyPr>
            <a:normAutofit/>
          </a:bodyPr>
          <a:lstStyle/>
          <a:p>
            <a:pPr marL="0" indent="0">
              <a:spcBef>
                <a:spcPct val="50000"/>
              </a:spcBef>
              <a:buNone/>
            </a:pPr>
            <a:r>
              <a:rPr lang="cs-CZ" altLang="cs-CZ" sz="2400" dirty="0">
                <a:solidFill>
                  <a:srgbClr val="0070C0"/>
                </a:solidFill>
              </a:rPr>
              <a:t>= soubor základních programů, které řídí a koordinují činnost celého počítače</a:t>
            </a:r>
          </a:p>
          <a:p>
            <a:pPr marL="0" indent="0">
              <a:spcBef>
                <a:spcPct val="50000"/>
              </a:spcBef>
              <a:buNone/>
            </a:pPr>
            <a:r>
              <a:rPr lang="cs-CZ" altLang="cs-CZ" sz="2400" dirty="0"/>
              <a:t>= základní SW , bez kterého počítač nemůže pracovat</a:t>
            </a:r>
          </a:p>
          <a:p>
            <a:pPr>
              <a:spcBef>
                <a:spcPct val="50000"/>
              </a:spcBef>
            </a:pPr>
            <a:endParaRPr lang="cs-CZ" altLang="cs-CZ" sz="2400" dirty="0"/>
          </a:p>
          <a:p>
            <a:pPr marL="342900" indent="-342900">
              <a:spcBef>
                <a:spcPct val="50000"/>
              </a:spcBef>
            </a:pPr>
            <a:r>
              <a:rPr lang="cs-CZ" altLang="cs-CZ" sz="2400" dirty="0"/>
              <a:t>zajišťuje prostředí pro ostatní programy</a:t>
            </a:r>
          </a:p>
          <a:p>
            <a:pPr marL="342900" indent="-342900">
              <a:spcBef>
                <a:spcPct val="50000"/>
              </a:spcBef>
            </a:pPr>
            <a:r>
              <a:rPr lang="cs-CZ" altLang="cs-CZ" sz="2400" dirty="0"/>
              <a:t>zajišťuje komunikaci mezi uživatelem a počítačem</a:t>
            </a:r>
          </a:p>
          <a:p>
            <a:pPr marL="342900" indent="-342900">
              <a:spcBef>
                <a:spcPct val="50000"/>
              </a:spcBef>
            </a:pPr>
            <a:r>
              <a:rPr lang="cs-CZ" altLang="cs-CZ" sz="2400" dirty="0"/>
              <a:t>v počítači řeší situace, kdy běží více programů najednou</a:t>
            </a:r>
          </a:p>
          <a:p>
            <a:pPr marL="342900" indent="-342900">
              <a:spcBef>
                <a:spcPct val="50000"/>
              </a:spcBef>
            </a:pPr>
            <a:r>
              <a:rPr lang="cs-CZ" altLang="cs-CZ" sz="2400" dirty="0"/>
              <a:t>reaguje na chybové stavy programů</a:t>
            </a:r>
          </a:p>
          <a:p>
            <a:pPr marL="342900" indent="-342900">
              <a:spcBef>
                <a:spcPct val="50000"/>
              </a:spcBef>
            </a:pPr>
            <a:r>
              <a:rPr lang="cs-CZ" altLang="cs-CZ" sz="2400" dirty="0"/>
              <a:t>vytváří pracovní </a:t>
            </a:r>
            <a:r>
              <a:rPr lang="cs-CZ" altLang="cs-CZ" sz="2400" dirty="0" smtClean="0"/>
              <a:t>prostředí, …</a:t>
            </a:r>
            <a:endParaRPr lang="cs-CZ" alt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2321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9" name="Text Box 5"/>
          <p:cNvSpPr txBox="1">
            <a:spLocks noChangeArrowheads="1"/>
          </p:cNvSpPr>
          <p:nvPr/>
        </p:nvSpPr>
        <p:spPr bwMode="auto">
          <a:xfrm>
            <a:off x="1476375" y="4179732"/>
            <a:ext cx="6480175" cy="127727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altLang="cs-CZ" sz="2200" b="1" dirty="0" smtClean="0"/>
              <a:t>Hardware</a:t>
            </a:r>
            <a:endParaRPr lang="cs-CZ" altLang="cs-CZ" sz="2200" b="1" dirty="0"/>
          </a:p>
          <a:p>
            <a:pPr algn="ctr">
              <a:spcBef>
                <a:spcPct val="50000"/>
              </a:spcBef>
            </a:pPr>
            <a:r>
              <a:rPr lang="cs-CZ" altLang="cs-CZ" sz="2200" dirty="0"/>
              <a:t>Fyzické vybavení </a:t>
            </a:r>
            <a:r>
              <a:rPr lang="cs-CZ" altLang="cs-CZ" sz="2200" dirty="0" smtClean="0"/>
              <a:t>počítače</a:t>
            </a:r>
            <a:br>
              <a:rPr lang="cs-CZ" altLang="cs-CZ" sz="2200" dirty="0" smtClean="0"/>
            </a:br>
            <a:r>
              <a:rPr lang="cs-CZ" altLang="cs-CZ" sz="2200" dirty="0" smtClean="0"/>
              <a:t>(procesor, HDD, základní deska, klávesnice, …)</a:t>
            </a:r>
            <a:endParaRPr lang="cs-CZ" altLang="cs-CZ" dirty="0"/>
          </a:p>
        </p:txBody>
      </p:sp>
      <p:sp>
        <p:nvSpPr>
          <p:cNvPr id="11270" name="Text Box 6"/>
          <p:cNvSpPr txBox="1">
            <a:spLocks noChangeArrowheads="1"/>
          </p:cNvSpPr>
          <p:nvPr/>
        </p:nvSpPr>
        <p:spPr bwMode="auto">
          <a:xfrm>
            <a:off x="2592387" y="2748181"/>
            <a:ext cx="4248150" cy="127727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altLang="cs-CZ" sz="2200" b="1" dirty="0" smtClean="0"/>
              <a:t>Operační </a:t>
            </a:r>
            <a:r>
              <a:rPr lang="cs-CZ" altLang="cs-CZ" sz="2200" b="1" dirty="0"/>
              <a:t>systém</a:t>
            </a:r>
          </a:p>
          <a:p>
            <a:pPr algn="ctr">
              <a:spcBef>
                <a:spcPct val="50000"/>
              </a:spcBef>
            </a:pPr>
            <a:r>
              <a:rPr lang="cs-CZ" altLang="cs-CZ" sz="2200" dirty="0"/>
              <a:t>P</a:t>
            </a:r>
            <a:r>
              <a:rPr lang="cs-CZ" altLang="cs-CZ" sz="2200" dirty="0" smtClean="0"/>
              <a:t>rostředník </a:t>
            </a:r>
            <a:r>
              <a:rPr lang="cs-CZ" altLang="cs-CZ" sz="2200" dirty="0"/>
              <a:t>mezi HW a aplikačním softwarem</a:t>
            </a:r>
          </a:p>
        </p:txBody>
      </p:sp>
      <p:sp>
        <p:nvSpPr>
          <p:cNvPr id="11271" name="Text Box 7"/>
          <p:cNvSpPr txBox="1">
            <a:spLocks noChangeArrowheads="1"/>
          </p:cNvSpPr>
          <p:nvPr/>
        </p:nvSpPr>
        <p:spPr bwMode="auto">
          <a:xfrm>
            <a:off x="3240087" y="1328559"/>
            <a:ext cx="2952750" cy="1368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altLang="cs-CZ" b="1" dirty="0" smtClean="0"/>
              <a:t/>
            </a:r>
            <a:br>
              <a:rPr lang="cs-CZ" altLang="cs-CZ" b="1" dirty="0" smtClean="0"/>
            </a:br>
            <a:r>
              <a:rPr lang="cs-CZ" altLang="cs-CZ" sz="2200" b="1" dirty="0" smtClean="0"/>
              <a:t>Aplikační software</a:t>
            </a:r>
          </a:p>
          <a:p>
            <a:pPr algn="ctr">
              <a:spcBef>
                <a:spcPct val="50000"/>
              </a:spcBef>
            </a:pPr>
            <a:r>
              <a:rPr lang="cs-CZ" altLang="cs-CZ" sz="2200" dirty="0"/>
              <a:t>P</a:t>
            </a:r>
            <a:r>
              <a:rPr lang="cs-CZ" altLang="cs-CZ" sz="2200" dirty="0" smtClean="0"/>
              <a:t>rogramy</a:t>
            </a:r>
            <a:endParaRPr lang="cs-CZ" altLang="cs-CZ" sz="2200" dirty="0"/>
          </a:p>
          <a:p>
            <a:pPr algn="ctr">
              <a:spcBef>
                <a:spcPct val="50000"/>
              </a:spcBef>
            </a:pPr>
            <a:endParaRPr lang="cs-CZ" alt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7431110" y="6168980"/>
            <a:ext cx="13780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9" grpId="0" animBg="1"/>
      <p:bldP spid="11270" grpId="0" animBg="1"/>
      <p:bldP spid="1127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Základní pojmy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accent1"/>
                </a:solidFill>
              </a:rPr>
              <a:t>BOOTOVÁNÍ</a:t>
            </a:r>
            <a:r>
              <a:rPr lang="cs-CZ" sz="2400" dirty="0" smtClean="0"/>
              <a:t> = zavádění (</a:t>
            </a:r>
            <a:r>
              <a:rPr lang="cs-CZ" sz="2400" dirty="0"/>
              <a:t>s</a:t>
            </a:r>
            <a:r>
              <a:rPr lang="cs-CZ" sz="2400" dirty="0" smtClean="0"/>
              <a:t>tart) operačního systému</a:t>
            </a:r>
          </a:p>
          <a:p>
            <a:pPr lvl="1"/>
            <a:r>
              <a:rPr lang="cs-CZ" sz="2400" dirty="0"/>
              <a:t>z</a:t>
            </a:r>
            <a:r>
              <a:rPr lang="cs-CZ" sz="2400" dirty="0" smtClean="0"/>
              <a:t> pevného disku, z DVD, z USB disku</a:t>
            </a:r>
            <a:br>
              <a:rPr lang="cs-CZ" sz="2400" dirty="0" smtClean="0"/>
            </a:br>
            <a:endParaRPr lang="cs-CZ" sz="2400" dirty="0" smtClean="0"/>
          </a:p>
          <a:p>
            <a:r>
              <a:rPr lang="cs-CZ" sz="2400" b="1" dirty="0" smtClean="0">
                <a:solidFill>
                  <a:schemeClr val="accent1"/>
                </a:solidFill>
              </a:rPr>
              <a:t>MULTITASKING</a:t>
            </a:r>
            <a:r>
              <a:rPr lang="cs-CZ" sz="2400" dirty="0" smtClean="0"/>
              <a:t> = schopnost operačního systému současně provádět několik činností najednou </a:t>
            </a:r>
            <a:r>
              <a:rPr lang="cs-CZ" sz="1600" dirty="0" smtClean="0"/>
              <a:t>(např. psaní ve Wordu a zároveň hraje hudba z přehrávače)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 smtClean="0"/>
          </a:p>
          <a:p>
            <a:r>
              <a:rPr lang="cs-CZ" sz="2400" b="1" dirty="0" smtClean="0">
                <a:solidFill>
                  <a:schemeClr val="accent1"/>
                </a:solidFill>
              </a:rPr>
              <a:t>PLUG and PLAY </a:t>
            </a:r>
            <a:r>
              <a:rPr lang="cs-CZ" sz="2400" dirty="0" smtClean="0"/>
              <a:t>= funkce operačního systému, která umí rozpoznat nový hardware a nainstalovat jej</a:t>
            </a:r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31211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altLang="cs-CZ" b="1" dirty="0">
                <a:solidFill>
                  <a:schemeClr val="bg1"/>
                </a:solidFill>
              </a:rPr>
              <a:t>Uživatelské rozhraní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901951" y="864107"/>
            <a:ext cx="5486400" cy="5343509"/>
          </a:xfrm>
        </p:spPr>
        <p:txBody>
          <a:bodyPr>
            <a:normAutofit lnSpcReduction="10000"/>
          </a:bodyPr>
          <a:lstStyle/>
          <a:p>
            <a:pPr marL="609600" indent="-609600">
              <a:buFontTx/>
              <a:buNone/>
            </a:pPr>
            <a:r>
              <a:rPr lang="cs-CZ" altLang="cs-CZ" sz="2400" dirty="0">
                <a:solidFill>
                  <a:schemeClr val="accent1"/>
                </a:solidFill>
              </a:rPr>
              <a:t>= prostředí, v němž se uživatel </a:t>
            </a:r>
            <a:r>
              <a:rPr lang="cs-CZ" altLang="cs-CZ" sz="2400" dirty="0" smtClean="0">
                <a:solidFill>
                  <a:schemeClr val="accent1"/>
                </a:solidFill>
              </a:rPr>
              <a:t>operačního systému pohybuje </a:t>
            </a:r>
            <a:r>
              <a:rPr lang="cs-CZ" altLang="cs-CZ" sz="2400" dirty="0">
                <a:solidFill>
                  <a:schemeClr val="accent1"/>
                </a:solidFill>
              </a:rPr>
              <a:t>a pomocí kterého komunikuje s počítačem</a:t>
            </a:r>
          </a:p>
          <a:p>
            <a:pPr marL="609600" indent="-609600">
              <a:buFontTx/>
              <a:buNone/>
            </a:pPr>
            <a:endParaRPr lang="cs-CZ" altLang="cs-CZ" sz="2400" dirty="0"/>
          </a:p>
          <a:p>
            <a:pPr marL="609600" indent="-609600">
              <a:buFontTx/>
              <a:buNone/>
            </a:pPr>
            <a:r>
              <a:rPr lang="cs-CZ" altLang="cs-CZ" sz="2400" b="1" dirty="0">
                <a:solidFill>
                  <a:schemeClr val="accent1"/>
                </a:solidFill>
              </a:rPr>
              <a:t>TYPY ROZHRANÍ:</a:t>
            </a:r>
          </a:p>
          <a:p>
            <a:pPr marL="609600" indent="-609600">
              <a:buFontTx/>
              <a:buAutoNum type="alphaLcParenR"/>
            </a:pPr>
            <a:r>
              <a:rPr lang="cs-CZ" altLang="cs-CZ" sz="2400" b="1" u="sng" dirty="0"/>
              <a:t>t</a:t>
            </a:r>
            <a:r>
              <a:rPr lang="cs-CZ" altLang="cs-CZ" sz="2400" b="1" u="sng" dirty="0" smtClean="0"/>
              <a:t>extové rozhraní</a:t>
            </a:r>
            <a:r>
              <a:rPr lang="cs-CZ" altLang="cs-CZ" sz="2400" dirty="0"/>
              <a:t/>
            </a:r>
            <a:br>
              <a:rPr lang="cs-CZ" altLang="cs-CZ" sz="2400" dirty="0"/>
            </a:br>
            <a:r>
              <a:rPr lang="cs-CZ" altLang="cs-CZ" sz="2400" dirty="0"/>
              <a:t>	</a:t>
            </a:r>
            <a:r>
              <a:rPr lang="cs-CZ" altLang="cs-CZ" sz="2400" dirty="0" smtClean="0"/>
              <a:t>- </a:t>
            </a:r>
            <a:r>
              <a:rPr lang="cs-CZ" altLang="cs-CZ" sz="2400" dirty="0"/>
              <a:t>komunikace uživatele </a:t>
            </a:r>
            <a:r>
              <a:rPr lang="cs-CZ" altLang="cs-CZ" sz="2400" dirty="0" smtClean="0"/>
              <a:t>a počítače  </a:t>
            </a:r>
            <a:r>
              <a:rPr lang="cs-CZ" altLang="cs-CZ" sz="2400" dirty="0"/>
              <a:t>zadávání </a:t>
            </a:r>
            <a:r>
              <a:rPr lang="cs-CZ" altLang="cs-CZ" sz="2400" dirty="0" smtClean="0"/>
              <a:t>příkazů s parametry v příkazovém řádku</a:t>
            </a:r>
          </a:p>
          <a:p>
            <a:pPr marL="502920" lvl="1" indent="0">
              <a:buNone/>
            </a:pPr>
            <a:r>
              <a:rPr lang="cs-CZ" altLang="cs-CZ" sz="2200" dirty="0" smtClean="0"/>
              <a:t>	- </a:t>
            </a:r>
            <a:r>
              <a:rPr lang="cs-CZ" altLang="cs-CZ" sz="2400" dirty="0" smtClean="0"/>
              <a:t>bez poč. myši</a:t>
            </a:r>
            <a:endParaRPr lang="cs-CZ" altLang="cs-CZ" sz="2400" dirty="0"/>
          </a:p>
          <a:p>
            <a:pPr marL="609600" indent="-609600">
              <a:buFontTx/>
              <a:buAutoNum type="alphaLcParenR"/>
            </a:pPr>
            <a:r>
              <a:rPr lang="cs-CZ" altLang="cs-CZ" sz="2400" b="1" u="sng" dirty="0" smtClean="0"/>
              <a:t>grafické rozhraní</a:t>
            </a:r>
            <a:r>
              <a:rPr lang="cs-CZ" altLang="cs-CZ" sz="2400" dirty="0"/>
              <a:t/>
            </a:r>
            <a:br>
              <a:rPr lang="cs-CZ" altLang="cs-CZ" sz="2400" dirty="0"/>
            </a:br>
            <a:r>
              <a:rPr lang="cs-CZ" altLang="cs-CZ" sz="2400" dirty="0"/>
              <a:t>	- ovládá se myší a klávesnicí; uživatelsky </a:t>
            </a:r>
            <a:r>
              <a:rPr lang="cs-CZ" altLang="cs-CZ" sz="2400" dirty="0" smtClean="0"/>
              <a:t>přívětivější (ikony, tlačítka, …)</a:t>
            </a:r>
            <a:endParaRPr lang="cs-CZ" alt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88940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8" name="Text Box 6"/>
          <p:cNvSpPr txBox="1">
            <a:spLocks noChangeArrowheads="1"/>
          </p:cNvSpPr>
          <p:nvPr/>
        </p:nvSpPr>
        <p:spPr bwMode="auto">
          <a:xfrm>
            <a:off x="3302154" y="6400800"/>
            <a:ext cx="48958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altLang="cs-CZ" sz="2400" dirty="0"/>
              <a:t>Grafické uživatelské rozhraní</a:t>
            </a:r>
          </a:p>
        </p:txBody>
      </p:sp>
      <p:sp>
        <p:nvSpPr>
          <p:cNvPr id="13319" name="Text Box 7"/>
          <p:cNvSpPr txBox="1">
            <a:spLocks noChangeArrowheads="1"/>
          </p:cNvSpPr>
          <p:nvPr/>
        </p:nvSpPr>
        <p:spPr bwMode="auto">
          <a:xfrm>
            <a:off x="1025882" y="0"/>
            <a:ext cx="54006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altLang="cs-CZ" sz="2400" dirty="0"/>
              <a:t>Textový režim uživatelského rozhraní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7877" y="3478189"/>
            <a:ext cx="5180127" cy="2912400"/>
          </a:xfrm>
          <a:prstGeom prst="rect">
            <a:avLst/>
          </a:prstGeom>
        </p:spPr>
      </p:pic>
      <p:pic>
        <p:nvPicPr>
          <p:cNvPr id="1026" name="Picture 2" descr="File:FreeDOS 1.1 screenshot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6555" y="511884"/>
            <a:ext cx="5240002" cy="2911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946265" y="6400800"/>
            <a:ext cx="13780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46254" y="2874104"/>
            <a:ext cx="13780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7" name="Rectangle 7"/>
          <p:cNvSpPr>
            <a:spLocks noChangeArrowheads="1"/>
          </p:cNvSpPr>
          <p:nvPr/>
        </p:nvSpPr>
        <p:spPr bwMode="auto">
          <a:xfrm>
            <a:off x="2678805" y="669829"/>
            <a:ext cx="5946954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cs-CZ" altLang="cs-CZ" sz="2400" dirty="0"/>
              <a:t> </a:t>
            </a:r>
            <a:r>
              <a:rPr lang="cs-CZ" altLang="cs-CZ" sz="2400" b="1" dirty="0" smtClean="0">
                <a:solidFill>
                  <a:srgbClr val="0070C0"/>
                </a:solidFill>
              </a:rPr>
              <a:t>DOS</a:t>
            </a:r>
            <a:r>
              <a:rPr lang="cs-CZ" altLang="cs-CZ" sz="2400" dirty="0" smtClean="0">
                <a:solidFill>
                  <a:srgbClr val="0070C0"/>
                </a:solidFill>
              </a:rPr>
              <a:t> </a:t>
            </a:r>
            <a:r>
              <a:rPr lang="cs-CZ" altLang="cs-CZ" sz="2400" dirty="0"/>
              <a:t>– </a:t>
            </a:r>
            <a:r>
              <a:rPr lang="cs-CZ" altLang="cs-CZ" sz="2400" dirty="0" smtClean="0"/>
              <a:t>textové rozhraní</a:t>
            </a:r>
          </a:p>
          <a:p>
            <a:endParaRPr lang="cs-CZ" altLang="cs-CZ" sz="2400" dirty="0"/>
          </a:p>
          <a:p>
            <a:r>
              <a:rPr lang="cs-CZ" altLang="cs-CZ" sz="2400" dirty="0"/>
              <a:t> </a:t>
            </a:r>
            <a:r>
              <a:rPr lang="cs-CZ" altLang="cs-CZ" sz="2400" b="1" dirty="0">
                <a:solidFill>
                  <a:srgbClr val="0070C0"/>
                </a:solidFill>
              </a:rPr>
              <a:t>WINDOWS</a:t>
            </a:r>
            <a:r>
              <a:rPr lang="cs-CZ" altLang="cs-CZ" sz="2400" dirty="0">
                <a:solidFill>
                  <a:srgbClr val="0070C0"/>
                </a:solidFill>
              </a:rPr>
              <a:t> </a:t>
            </a:r>
            <a:r>
              <a:rPr lang="cs-CZ" altLang="cs-CZ" sz="2400" dirty="0" smtClean="0"/>
              <a:t>– grafické </a:t>
            </a:r>
            <a:r>
              <a:rPr lang="cs-CZ" altLang="cs-CZ" sz="2400" dirty="0"/>
              <a:t>prostředí</a:t>
            </a:r>
            <a:br>
              <a:rPr lang="cs-CZ" altLang="cs-CZ" sz="2400" dirty="0"/>
            </a:br>
            <a:endParaRPr lang="cs-CZ" altLang="cs-CZ" sz="2400" dirty="0"/>
          </a:p>
          <a:p>
            <a:r>
              <a:rPr lang="cs-CZ" altLang="cs-CZ" sz="2400" dirty="0"/>
              <a:t> </a:t>
            </a:r>
            <a:r>
              <a:rPr lang="cs-CZ" altLang="cs-CZ" sz="2400" b="1" dirty="0">
                <a:solidFill>
                  <a:srgbClr val="0070C0"/>
                </a:solidFill>
              </a:rPr>
              <a:t>LINUX</a:t>
            </a:r>
            <a:r>
              <a:rPr lang="cs-CZ" altLang="cs-CZ" sz="2400" dirty="0">
                <a:solidFill>
                  <a:srgbClr val="0070C0"/>
                </a:solidFill>
              </a:rPr>
              <a:t> </a:t>
            </a:r>
            <a:r>
              <a:rPr lang="cs-CZ" altLang="cs-CZ" sz="2400" dirty="0"/>
              <a:t>- režim textový i grafický; </a:t>
            </a:r>
            <a:r>
              <a:rPr lang="cs-CZ" altLang="cs-CZ" sz="2400" dirty="0" smtClean="0"/>
              <a:t>zdarma </a:t>
            </a:r>
            <a:r>
              <a:rPr lang="cs-CZ" altLang="cs-CZ" sz="2400" dirty="0"/>
              <a:t/>
            </a:r>
            <a:br>
              <a:rPr lang="cs-CZ" altLang="cs-CZ" sz="2400" dirty="0"/>
            </a:br>
            <a:endParaRPr lang="cs-CZ" altLang="cs-CZ" sz="2400" dirty="0"/>
          </a:p>
          <a:p>
            <a:r>
              <a:rPr lang="cs-CZ" altLang="cs-CZ" sz="2400" b="1" dirty="0" smtClean="0">
                <a:solidFill>
                  <a:srgbClr val="0070C0"/>
                </a:solidFill>
              </a:rPr>
              <a:t>OS X (Mac OS X) </a:t>
            </a:r>
            <a:r>
              <a:rPr lang="cs-CZ" altLang="cs-CZ" sz="2400" dirty="0" smtClean="0"/>
              <a:t>– </a:t>
            </a:r>
            <a:r>
              <a:rPr lang="cs-CZ" altLang="cs-CZ" sz="2400" dirty="0"/>
              <a:t>pro počítače typu Apple Macintosh</a:t>
            </a:r>
            <a:br>
              <a:rPr lang="cs-CZ" altLang="cs-CZ" sz="2400" dirty="0"/>
            </a:br>
            <a:endParaRPr lang="cs-CZ" altLang="cs-CZ" sz="2400" dirty="0"/>
          </a:p>
          <a:p>
            <a:r>
              <a:rPr lang="cs-CZ" altLang="cs-CZ" sz="2400" b="1" dirty="0">
                <a:solidFill>
                  <a:srgbClr val="0070C0"/>
                </a:solidFill>
              </a:rPr>
              <a:t>Síťové operační systémy </a:t>
            </a:r>
            <a:r>
              <a:rPr lang="cs-CZ" altLang="cs-CZ" sz="2400" dirty="0"/>
              <a:t>– pro řídící počítače v síti</a:t>
            </a:r>
            <a:br>
              <a:rPr lang="cs-CZ" altLang="cs-CZ" sz="2400" dirty="0"/>
            </a:br>
            <a:endParaRPr lang="cs-CZ" altLang="cs-CZ" sz="2400" dirty="0"/>
          </a:p>
        </p:txBody>
      </p:sp>
      <p:sp>
        <p:nvSpPr>
          <p:cNvPr id="10248" name="Rectangle 8"/>
          <p:cNvSpPr>
            <a:spLocks noGrp="1" noChangeArrowheads="1"/>
          </p:cNvSpPr>
          <p:nvPr>
            <p:ph type="title"/>
          </p:nvPr>
        </p:nvSpPr>
        <p:spPr>
          <a:xfrm>
            <a:off x="0" y="1123838"/>
            <a:ext cx="2678805" cy="4601183"/>
          </a:xfrm>
          <a:noFill/>
          <a:ln/>
        </p:spPr>
        <p:txBody>
          <a:bodyPr>
            <a:normAutofit/>
          </a:bodyPr>
          <a:lstStyle/>
          <a:p>
            <a:pPr algn="ctr"/>
            <a:r>
              <a:rPr lang="cs-CZ" altLang="cs-CZ" b="1" dirty="0" smtClean="0">
                <a:solidFill>
                  <a:schemeClr val="bg1"/>
                </a:solidFill>
              </a:rPr>
              <a:t>Typy operačních systémů</a:t>
            </a:r>
            <a:br>
              <a:rPr lang="cs-CZ" altLang="cs-CZ" b="1" dirty="0" smtClean="0">
                <a:solidFill>
                  <a:schemeClr val="bg1"/>
                </a:solidFill>
              </a:rPr>
            </a:br>
            <a:endParaRPr lang="cs-CZ" alt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/>
              <a:t>DOS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901950" y="864108"/>
            <a:ext cx="5629491" cy="208327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jednoduchý operační systém s textovým uživatelským rozhraním</a:t>
            </a:r>
          </a:p>
          <a:p>
            <a:r>
              <a:rPr lang="cs-CZ" sz="2400" b="1" dirty="0" smtClean="0">
                <a:solidFill>
                  <a:srgbClr val="0070C0"/>
                </a:solidFill>
              </a:rPr>
              <a:t>Varianty</a:t>
            </a:r>
            <a:r>
              <a:rPr lang="cs-CZ" sz="2400" dirty="0" smtClean="0"/>
              <a:t> </a:t>
            </a:r>
            <a:r>
              <a:rPr lang="cs-CZ" sz="1600" dirty="0" smtClean="0"/>
              <a:t>(např.):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200" dirty="0" smtClean="0"/>
              <a:t>MS-DOS</a:t>
            </a:r>
            <a:br>
              <a:rPr lang="cs-CZ" sz="2200" dirty="0" smtClean="0"/>
            </a:br>
            <a:r>
              <a:rPr lang="cs-CZ" sz="2200" dirty="0" err="1" smtClean="0"/>
              <a:t>FreeDOS</a:t>
            </a:r>
            <a:r>
              <a:rPr lang="cs-CZ" sz="2200" dirty="0" smtClean="0"/>
              <a:t>, …</a:t>
            </a:r>
          </a:p>
          <a:p>
            <a:endParaRPr lang="cs-CZ" sz="2400" dirty="0"/>
          </a:p>
        </p:txBody>
      </p:sp>
      <p:pic>
        <p:nvPicPr>
          <p:cNvPr id="4" name="Picture 2" descr="File:FreeDOS 1.1 screenshot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5355" y="3148552"/>
            <a:ext cx="5240002" cy="2911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77318" y="6349106"/>
            <a:ext cx="13780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7846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WINDOWS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901951" y="864108"/>
            <a:ext cx="5486400" cy="5691238"/>
          </a:xfrm>
        </p:spPr>
        <p:txBody>
          <a:bodyPr>
            <a:normAutofit fontScale="92500" lnSpcReduction="10000"/>
          </a:bodyPr>
          <a:lstStyle/>
          <a:p>
            <a:r>
              <a:rPr lang="cs-CZ" sz="2600" dirty="0" smtClean="0"/>
              <a:t>Původně </a:t>
            </a:r>
            <a:r>
              <a:rPr lang="cs-CZ" sz="2600" dirty="0"/>
              <a:t>-</a:t>
            </a:r>
            <a:r>
              <a:rPr lang="cs-CZ" sz="2600" dirty="0" smtClean="0"/>
              <a:t> grafická nadstavba MS </a:t>
            </a:r>
            <a:r>
              <a:rPr lang="cs-CZ" sz="2600" dirty="0" err="1" smtClean="0"/>
              <a:t>DOSu</a:t>
            </a:r>
            <a:r>
              <a:rPr lang="cs-CZ" sz="2600" dirty="0" smtClean="0"/>
              <a:t> (1985)</a:t>
            </a:r>
          </a:p>
          <a:p>
            <a:r>
              <a:rPr lang="cs-CZ" sz="2600" dirty="0" smtClean="0"/>
              <a:t>Grafické uživatelské rozhraní</a:t>
            </a:r>
          </a:p>
          <a:p>
            <a:r>
              <a:rPr lang="cs-CZ" sz="2600" dirty="0" smtClean="0"/>
              <a:t>Operační systém pro osobní počítače, řídící počítače, mobilní zařízení</a:t>
            </a:r>
          </a:p>
          <a:p>
            <a:endParaRPr lang="cs-CZ" sz="2400" dirty="0" smtClean="0"/>
          </a:p>
          <a:p>
            <a:r>
              <a:rPr lang="cs-CZ" sz="2600" b="1" dirty="0" smtClean="0">
                <a:solidFill>
                  <a:srgbClr val="0070C0"/>
                </a:solidFill>
              </a:rPr>
              <a:t>Varianty</a:t>
            </a:r>
            <a:r>
              <a:rPr lang="cs-CZ" sz="2400" dirty="0"/>
              <a:t> </a:t>
            </a:r>
            <a:r>
              <a:rPr lang="cs-CZ" sz="1600" dirty="0" smtClean="0"/>
              <a:t>(např.)</a:t>
            </a:r>
            <a:r>
              <a:rPr lang="cs-CZ" sz="2400" dirty="0" smtClean="0"/>
              <a:t>:</a:t>
            </a:r>
            <a:br>
              <a:rPr lang="cs-CZ" sz="2400" dirty="0" smtClean="0"/>
            </a:br>
            <a:r>
              <a:rPr lang="cs-CZ" sz="2400" dirty="0" smtClean="0"/>
              <a:t>Windows 3.x </a:t>
            </a:r>
            <a:r>
              <a:rPr lang="cs-CZ" sz="1700" dirty="0"/>
              <a:t>(</a:t>
            </a:r>
            <a:r>
              <a:rPr lang="cs-CZ" sz="1700" dirty="0">
                <a:hlinkClick r:id="rId2"/>
              </a:rPr>
              <a:t>ukázka</a:t>
            </a:r>
            <a:r>
              <a:rPr lang="cs-CZ" sz="1700" dirty="0" smtClean="0"/>
              <a:t>)</a:t>
            </a:r>
            <a:br>
              <a:rPr lang="cs-CZ" sz="1700" dirty="0" smtClean="0"/>
            </a:br>
            <a:r>
              <a:rPr lang="cs-CZ" sz="2400" dirty="0" smtClean="0"/>
              <a:t>Windows 95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Windows 98</a:t>
            </a:r>
            <a:br>
              <a:rPr lang="cs-CZ" sz="2400" dirty="0" smtClean="0"/>
            </a:br>
            <a:r>
              <a:rPr lang="cs-CZ" sz="2400" dirty="0" smtClean="0"/>
              <a:t>Windows XP </a:t>
            </a:r>
            <a:r>
              <a:rPr lang="cs-CZ" sz="1600" dirty="0" smtClean="0"/>
              <a:t>(od 2001)</a:t>
            </a:r>
            <a:br>
              <a:rPr lang="cs-CZ" sz="1600" dirty="0" smtClean="0"/>
            </a:br>
            <a:r>
              <a:rPr lang="cs-CZ" sz="2400" dirty="0" smtClean="0"/>
              <a:t>Windows </a:t>
            </a:r>
            <a:r>
              <a:rPr lang="cs-CZ" sz="2400" dirty="0" err="1" smtClean="0"/>
              <a:t>Me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Windows Vista </a:t>
            </a:r>
            <a:r>
              <a:rPr lang="cs-CZ" sz="1600" dirty="0"/>
              <a:t>(od </a:t>
            </a:r>
            <a:r>
              <a:rPr lang="cs-CZ" sz="1600" dirty="0" smtClean="0"/>
              <a:t>2006)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2400" dirty="0" smtClean="0"/>
              <a:t>Windows 7 </a:t>
            </a:r>
            <a:r>
              <a:rPr lang="cs-CZ" sz="1600" dirty="0" smtClean="0"/>
              <a:t>(od 2009)</a:t>
            </a:r>
            <a:br>
              <a:rPr lang="cs-CZ" sz="1600" dirty="0" smtClean="0"/>
            </a:br>
            <a:r>
              <a:rPr lang="cs-CZ" sz="2400" dirty="0" smtClean="0"/>
              <a:t>Windows 8 </a:t>
            </a:r>
            <a:r>
              <a:rPr lang="cs-CZ" sz="1600" dirty="0" smtClean="0"/>
              <a:t>(od 2012)</a:t>
            </a:r>
            <a:br>
              <a:rPr lang="cs-CZ" sz="1600" dirty="0" smtClean="0"/>
            </a:br>
            <a:r>
              <a:rPr lang="cs-CZ" sz="2400" dirty="0"/>
              <a:t>Windows 8.1 </a:t>
            </a:r>
            <a:r>
              <a:rPr lang="cs-CZ" sz="1700" dirty="0"/>
              <a:t>(od </a:t>
            </a:r>
            <a:r>
              <a:rPr lang="cs-CZ" sz="1700" dirty="0" smtClean="0"/>
              <a:t>2013) (</a:t>
            </a:r>
            <a:r>
              <a:rPr lang="cs-CZ" sz="1700" dirty="0" smtClean="0">
                <a:hlinkClick r:id="rId3"/>
              </a:rPr>
              <a:t>ukázka</a:t>
            </a:r>
            <a:r>
              <a:rPr lang="cs-CZ" sz="1700" dirty="0" smtClean="0"/>
              <a:t>)</a:t>
            </a:r>
            <a:endParaRPr lang="cs-CZ" sz="1700" dirty="0"/>
          </a:p>
        </p:txBody>
      </p:sp>
    </p:spTree>
    <p:extLst>
      <p:ext uri="{BB962C8B-B14F-4D97-AF65-F5344CB8AC3E}">
        <p14:creationId xmlns:p14="http://schemas.microsoft.com/office/powerpoint/2010/main" val="4027390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LINUX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901951" y="864108"/>
            <a:ext cx="5389793" cy="512064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Lze jej ovládat příkazovým řádkem i z grafického rozhraní</a:t>
            </a:r>
          </a:p>
          <a:p>
            <a:r>
              <a:rPr lang="cs-CZ" sz="2400" dirty="0" smtClean="0"/>
              <a:t>Alternativní OS k Windows</a:t>
            </a:r>
          </a:p>
          <a:p>
            <a:r>
              <a:rPr lang="cs-CZ" sz="2400" dirty="0" smtClean="0"/>
              <a:t>Zdarma</a:t>
            </a:r>
          </a:p>
          <a:p>
            <a:endParaRPr lang="cs-CZ" sz="2400" dirty="0" smtClean="0"/>
          </a:p>
          <a:p>
            <a:r>
              <a:rPr lang="cs-CZ" sz="2400" b="1" dirty="0" smtClean="0">
                <a:solidFill>
                  <a:srgbClr val="0070C0"/>
                </a:solidFill>
              </a:rPr>
              <a:t>Varianty</a:t>
            </a:r>
            <a:r>
              <a:rPr lang="cs-CZ" sz="2400" dirty="0" smtClean="0">
                <a:solidFill>
                  <a:srgbClr val="0070C0"/>
                </a:solidFill>
              </a:rPr>
              <a:t> </a:t>
            </a:r>
            <a:r>
              <a:rPr lang="cs-CZ" sz="1600" dirty="0" smtClean="0">
                <a:solidFill>
                  <a:schemeClr val="tx1"/>
                </a:solidFill>
              </a:rPr>
              <a:t>(např.): 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2200" dirty="0" err="1" smtClean="0"/>
              <a:t>Debian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Fedora</a:t>
            </a:r>
            <a:br>
              <a:rPr lang="cs-CZ" sz="2200" dirty="0" smtClean="0"/>
            </a:br>
            <a:r>
              <a:rPr lang="cs-CZ" sz="2200" dirty="0" err="1" smtClean="0"/>
              <a:t>Ubuntu</a:t>
            </a:r>
            <a:r>
              <a:rPr lang="cs-CZ" sz="2200" dirty="0" smtClean="0"/>
              <a:t> </a:t>
            </a:r>
            <a:r>
              <a:rPr lang="cs-CZ" sz="1600" dirty="0" smtClean="0"/>
              <a:t>(</a:t>
            </a:r>
            <a:r>
              <a:rPr lang="cs-CZ" sz="1600" dirty="0" smtClean="0">
                <a:hlinkClick r:id="rId2"/>
              </a:rPr>
              <a:t>ukázka</a:t>
            </a:r>
            <a:r>
              <a:rPr lang="cs-CZ" sz="1600" dirty="0" smtClean="0"/>
              <a:t>)</a:t>
            </a:r>
            <a:br>
              <a:rPr lang="cs-CZ" sz="1600" dirty="0" smtClean="0"/>
            </a:br>
            <a:r>
              <a:rPr lang="cs-CZ" sz="2200" dirty="0" err="1" smtClean="0"/>
              <a:t>Mandriva</a:t>
            </a:r>
            <a:r>
              <a:rPr lang="cs-CZ" sz="2200" dirty="0" smtClean="0"/>
              <a:t> </a:t>
            </a:r>
            <a:r>
              <a:rPr lang="cs-CZ" sz="1600" dirty="0" smtClean="0">
                <a:hlinkClick r:id="rId3"/>
              </a:rPr>
              <a:t>(ukázka)</a:t>
            </a:r>
            <a:endParaRPr lang="cs-CZ" sz="16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04098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OS  X </a:t>
            </a:r>
            <a:br>
              <a:rPr lang="cs-CZ" b="1" dirty="0" smtClean="0"/>
            </a:br>
            <a:r>
              <a:rPr lang="cs-CZ" b="1" dirty="0" smtClean="0"/>
              <a:t>(Mac OS X)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901951" y="864108"/>
            <a:ext cx="5486400" cy="492413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Určen pro počítače Apple Macintosh</a:t>
            </a:r>
          </a:p>
          <a:p>
            <a:r>
              <a:rPr lang="cs-CZ" sz="2400" dirty="0" smtClean="0"/>
              <a:t>Grafické uživatelské prostředí (</a:t>
            </a:r>
            <a:r>
              <a:rPr lang="cs-CZ" sz="2400" dirty="0" err="1" smtClean="0"/>
              <a:t>aqua</a:t>
            </a:r>
            <a:r>
              <a:rPr lang="cs-CZ" sz="2400" dirty="0" smtClean="0"/>
              <a:t>)</a:t>
            </a:r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b="1" dirty="0" smtClean="0">
                <a:solidFill>
                  <a:srgbClr val="0070C0"/>
                </a:solidFill>
              </a:rPr>
              <a:t>Varianty</a:t>
            </a:r>
            <a:r>
              <a:rPr lang="cs-CZ" sz="2400" dirty="0" smtClean="0"/>
              <a:t> </a:t>
            </a:r>
            <a:r>
              <a:rPr lang="cs-CZ" sz="1600" dirty="0" smtClean="0"/>
              <a:t>(např.):</a:t>
            </a:r>
            <a:br>
              <a:rPr lang="cs-CZ" sz="1600" dirty="0" smtClean="0"/>
            </a:br>
            <a:r>
              <a:rPr lang="pt-BR" sz="2200" dirty="0" smtClean="0"/>
              <a:t>Mac OS X 10.2 Jaguar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pt-BR" sz="2200" dirty="0"/>
              <a:t>Mac OS X 10.3 </a:t>
            </a:r>
            <a:r>
              <a:rPr lang="pt-BR" sz="2200" dirty="0" smtClean="0"/>
              <a:t>Panther</a:t>
            </a:r>
            <a:r>
              <a:rPr lang="cs-CZ" sz="2200" dirty="0" smtClean="0"/>
              <a:t> </a:t>
            </a:r>
            <a:r>
              <a:rPr lang="cs-CZ" sz="1600" dirty="0" smtClean="0"/>
              <a:t>(</a:t>
            </a:r>
            <a:r>
              <a:rPr lang="cs-CZ" sz="1600" dirty="0" smtClean="0">
                <a:hlinkClick r:id="rId2"/>
              </a:rPr>
              <a:t>ukázka prostředí</a:t>
            </a:r>
            <a:r>
              <a:rPr lang="cs-CZ" sz="1600" dirty="0" smtClean="0"/>
              <a:t>)</a:t>
            </a:r>
            <a:r>
              <a:rPr lang="cs-CZ" sz="1600" b="1" dirty="0" smtClean="0"/>
              <a:t/>
            </a:r>
            <a:br>
              <a:rPr lang="cs-CZ" sz="1600" b="1" dirty="0" smtClean="0"/>
            </a:br>
            <a:r>
              <a:rPr lang="pt-BR" sz="2200" dirty="0" smtClean="0"/>
              <a:t>Mac OS X 10.5 Leopard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en-US" sz="2200" dirty="0" smtClean="0"/>
              <a:t>OS X 10.8 Mountain Lion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pt-BR" sz="2200" dirty="0" smtClean="0"/>
              <a:t>OS X 10.9 Mavericks</a:t>
            </a:r>
          </a:p>
          <a:p>
            <a:endParaRPr lang="cs-CZ" sz="1600" dirty="0" smtClean="0"/>
          </a:p>
          <a:p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368684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/>
              <a:t>Operační systémy pro mobilní zařízení </a:t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(</a:t>
            </a:r>
            <a:r>
              <a:rPr lang="cs-CZ" dirty="0" smtClean="0"/>
              <a:t>tablety, mobily,…)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901951" y="864107"/>
            <a:ext cx="5486400" cy="5369267"/>
          </a:xfrm>
        </p:spPr>
        <p:txBody>
          <a:bodyPr>
            <a:normAutofit/>
          </a:bodyPr>
          <a:lstStyle/>
          <a:p>
            <a:r>
              <a:rPr lang="cs-CZ" sz="2400" b="1" dirty="0">
                <a:solidFill>
                  <a:schemeClr val="accent1"/>
                </a:solidFill>
              </a:rPr>
              <a:t>Android</a:t>
            </a:r>
            <a:r>
              <a:rPr lang="cs-CZ" sz="2400" dirty="0">
                <a:solidFill>
                  <a:schemeClr val="accent1"/>
                </a:solidFill>
              </a:rPr>
              <a:t> </a:t>
            </a:r>
            <a:r>
              <a:rPr lang="cs-CZ" sz="2400" dirty="0" smtClean="0"/>
              <a:t>– operační systém pro </a:t>
            </a:r>
            <a:r>
              <a:rPr lang="cs-CZ" sz="2400" dirty="0"/>
              <a:t>tablety i telefony; </a:t>
            </a:r>
            <a:r>
              <a:rPr lang="cs-CZ" sz="2400" dirty="0" smtClean="0"/>
              <a:t>(používá </a:t>
            </a:r>
            <a:r>
              <a:rPr lang="cs-CZ" sz="2400" dirty="0"/>
              <a:t>jádro </a:t>
            </a:r>
            <a:r>
              <a:rPr lang="cs-CZ" sz="2400" dirty="0" smtClean="0"/>
              <a:t>Linux) </a:t>
            </a:r>
            <a:r>
              <a:rPr lang="cs-CZ" sz="1600" dirty="0" smtClean="0"/>
              <a:t>(</a:t>
            </a:r>
            <a:r>
              <a:rPr lang="cs-CZ" sz="1600" dirty="0" smtClean="0">
                <a:hlinkClick r:id="rId2"/>
              </a:rPr>
              <a:t>ukázka</a:t>
            </a:r>
            <a:r>
              <a:rPr lang="cs-CZ" sz="1600" dirty="0" smtClean="0"/>
              <a:t>)</a:t>
            </a:r>
          </a:p>
          <a:p>
            <a:r>
              <a:rPr lang="cs-CZ" sz="2400" b="1" dirty="0" err="1">
                <a:solidFill>
                  <a:schemeClr val="accent1"/>
                </a:solidFill>
              </a:rPr>
              <a:t>iOS</a:t>
            </a:r>
            <a:r>
              <a:rPr lang="cs-CZ" sz="2400" dirty="0">
                <a:solidFill>
                  <a:schemeClr val="accent1"/>
                </a:solidFill>
              </a:rPr>
              <a:t> </a:t>
            </a:r>
            <a:r>
              <a:rPr lang="cs-CZ" sz="2400" dirty="0"/>
              <a:t>– operační systém mobilních zařízení Apple (</a:t>
            </a:r>
            <a:r>
              <a:rPr lang="cs-CZ" sz="2400" dirty="0" err="1"/>
              <a:t>iPOD</a:t>
            </a:r>
            <a:r>
              <a:rPr lang="cs-CZ" sz="2400" dirty="0"/>
              <a:t>, </a:t>
            </a:r>
            <a:r>
              <a:rPr lang="cs-CZ" sz="2400" dirty="0" err="1"/>
              <a:t>iPAD</a:t>
            </a:r>
            <a:r>
              <a:rPr lang="cs-CZ" sz="2400" dirty="0"/>
              <a:t>, </a:t>
            </a:r>
            <a:r>
              <a:rPr lang="cs-CZ" sz="2400" dirty="0" err="1"/>
              <a:t>iPHONE</a:t>
            </a:r>
            <a:r>
              <a:rPr lang="cs-CZ" sz="2400" dirty="0"/>
              <a:t>, </a:t>
            </a:r>
            <a:r>
              <a:rPr lang="cs-CZ" sz="2400" dirty="0" smtClean="0"/>
              <a:t>…) </a:t>
            </a:r>
            <a:r>
              <a:rPr lang="cs-CZ" sz="1600" dirty="0" smtClean="0"/>
              <a:t>(</a:t>
            </a:r>
            <a:r>
              <a:rPr lang="cs-CZ" sz="1600" dirty="0" smtClean="0">
                <a:hlinkClick r:id="rId3"/>
              </a:rPr>
              <a:t>ukázka</a:t>
            </a:r>
            <a:r>
              <a:rPr lang="cs-CZ" sz="1600" dirty="0" smtClean="0"/>
              <a:t>)</a:t>
            </a:r>
          </a:p>
          <a:p>
            <a:r>
              <a:rPr lang="cs-CZ" sz="2400" b="1" dirty="0">
                <a:solidFill>
                  <a:schemeClr val="accent1"/>
                </a:solidFill>
              </a:rPr>
              <a:t>Windows </a:t>
            </a:r>
            <a:r>
              <a:rPr lang="cs-CZ" sz="2400" b="1" dirty="0" err="1">
                <a:solidFill>
                  <a:schemeClr val="accent1"/>
                </a:solidFill>
              </a:rPr>
              <a:t>Phone</a:t>
            </a:r>
            <a:r>
              <a:rPr lang="cs-CZ" sz="2400" b="1" dirty="0">
                <a:solidFill>
                  <a:schemeClr val="accent1"/>
                </a:solidFill>
              </a:rPr>
              <a:t> </a:t>
            </a:r>
            <a:r>
              <a:rPr lang="cs-CZ" sz="2400" dirty="0" smtClean="0"/>
              <a:t>– operační systém spol. Microsoft pro tablety, chytré telefony, … </a:t>
            </a:r>
            <a:r>
              <a:rPr lang="cs-CZ" sz="1600" dirty="0" smtClean="0"/>
              <a:t>(</a:t>
            </a:r>
            <a:r>
              <a:rPr lang="cs-CZ" sz="1600" dirty="0" smtClean="0">
                <a:hlinkClick r:id="rId4"/>
              </a:rPr>
              <a:t>ukázka</a:t>
            </a:r>
            <a:r>
              <a:rPr lang="cs-CZ" sz="1600" dirty="0" smtClean="0"/>
              <a:t>)</a:t>
            </a:r>
          </a:p>
          <a:p>
            <a:r>
              <a:rPr lang="cs-CZ" sz="2400" b="1" dirty="0" err="1" smtClean="0">
                <a:solidFill>
                  <a:schemeClr val="accent1"/>
                </a:solidFill>
              </a:rPr>
              <a:t>BlackBerry</a:t>
            </a:r>
            <a:r>
              <a:rPr lang="cs-CZ" sz="2400" dirty="0" smtClean="0">
                <a:solidFill>
                  <a:schemeClr val="accent1"/>
                </a:solidFill>
              </a:rPr>
              <a:t> </a:t>
            </a:r>
            <a:r>
              <a:rPr lang="cs-CZ" sz="2400" dirty="0" smtClean="0"/>
              <a:t>– OS na </a:t>
            </a:r>
            <a:r>
              <a:rPr lang="cs-CZ" sz="2400" dirty="0" err="1" smtClean="0"/>
              <a:t>BlackBerry</a:t>
            </a:r>
            <a:r>
              <a:rPr lang="cs-CZ" sz="2400" dirty="0" smtClean="0"/>
              <a:t> zařízení </a:t>
            </a:r>
            <a:r>
              <a:rPr lang="cs-CZ" sz="1600" dirty="0" smtClean="0"/>
              <a:t>(</a:t>
            </a:r>
            <a:r>
              <a:rPr lang="cs-CZ" sz="1600" dirty="0" smtClean="0">
                <a:hlinkClick r:id="rId5"/>
              </a:rPr>
              <a:t>ukázka</a:t>
            </a:r>
            <a:r>
              <a:rPr lang="cs-CZ" sz="1600" dirty="0" smtClean="0"/>
              <a:t>)</a:t>
            </a:r>
          </a:p>
          <a:p>
            <a:r>
              <a:rPr lang="cs-CZ" sz="2400" b="1" dirty="0" err="1" smtClean="0">
                <a:solidFill>
                  <a:schemeClr val="accent1"/>
                </a:solidFill>
              </a:rPr>
              <a:t>Symbian</a:t>
            </a:r>
            <a:r>
              <a:rPr lang="cs-CZ" sz="2400" b="1" dirty="0" smtClean="0">
                <a:solidFill>
                  <a:schemeClr val="accent1"/>
                </a:solidFill>
              </a:rPr>
              <a:t> OS </a:t>
            </a:r>
            <a:r>
              <a:rPr lang="cs-CZ" sz="2400" dirty="0" smtClean="0"/>
              <a:t>– OS pro </a:t>
            </a:r>
            <a:r>
              <a:rPr lang="cs-CZ" sz="2400" smtClean="0"/>
              <a:t>mobilní telefony   (Nokia)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570355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Síťové OS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= operační systémy pro řídící počítače (servery)</a:t>
            </a:r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/>
              <a:t>u</a:t>
            </a:r>
            <a:r>
              <a:rPr lang="cs-CZ" sz="2400" dirty="0" smtClean="0"/>
              <a:t>možňují současnou práci více uživatelů najednou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pravují zálohování dat; přístupy a práva uživatelů</a:t>
            </a:r>
          </a:p>
          <a:p>
            <a:r>
              <a:rPr lang="cs-CZ" sz="2400" b="1" dirty="0" smtClean="0">
                <a:solidFill>
                  <a:schemeClr val="accent1"/>
                </a:solidFill>
              </a:rPr>
              <a:t>Varianty</a:t>
            </a:r>
            <a:r>
              <a:rPr lang="cs-CZ" sz="2400" dirty="0" smtClean="0"/>
              <a:t>: </a:t>
            </a:r>
            <a:r>
              <a:rPr lang="cs-CZ" sz="1600" dirty="0" smtClean="0"/>
              <a:t>(např.)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200" dirty="0" smtClean="0"/>
              <a:t>Windows NT</a:t>
            </a:r>
            <a:br>
              <a:rPr lang="cs-CZ" sz="2200" dirty="0" smtClean="0"/>
            </a:br>
            <a:r>
              <a:rPr lang="cs-CZ" sz="2200" dirty="0" smtClean="0"/>
              <a:t>Windows Server</a:t>
            </a:r>
            <a:br>
              <a:rPr lang="cs-CZ" sz="2200" dirty="0" smtClean="0"/>
            </a:br>
            <a:r>
              <a:rPr lang="cs-CZ" sz="2200" dirty="0" smtClean="0"/>
              <a:t>Linux</a:t>
            </a:r>
            <a:br>
              <a:rPr lang="cs-CZ" sz="2200" dirty="0" smtClean="0"/>
            </a:br>
            <a:r>
              <a:rPr lang="cs-CZ" sz="2200" dirty="0" smtClean="0"/>
              <a:t>Novell </a:t>
            </a:r>
            <a:r>
              <a:rPr lang="cs-CZ" sz="1600" dirty="0" smtClean="0">
                <a:hlinkClick r:id="rId2"/>
              </a:rPr>
              <a:t>(ukázka)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099611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ÚKOLY</a:t>
            </a:r>
            <a:endParaRPr lang="cs-CZ" b="1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>
          <a:xfrm>
            <a:off x="2901951" y="206062"/>
            <a:ext cx="5486400" cy="6465194"/>
          </a:xfrm>
        </p:spPr>
        <p:txBody>
          <a:bodyPr>
            <a:norm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arenR"/>
            </a:pPr>
            <a:r>
              <a:rPr lang="cs-CZ" sz="2400" dirty="0" smtClean="0">
                <a:solidFill>
                  <a:schemeClr val="tx1"/>
                </a:solidFill>
              </a:rPr>
              <a:t>Napiš jaký operační systém je nainstalovaný </a:t>
            </a:r>
            <a:r>
              <a:rPr lang="cs-CZ" sz="2400" dirty="0" smtClean="0"/>
              <a:t>ve škole: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arenR"/>
            </a:pPr>
            <a:r>
              <a:rPr lang="cs-CZ" sz="2400" dirty="0" smtClean="0">
                <a:solidFill>
                  <a:schemeClr val="accent1"/>
                </a:solidFill>
              </a:rPr>
              <a:t>Uveď verzi operačního systému na domácím počítači: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arenR"/>
            </a:pPr>
            <a:r>
              <a:rPr lang="cs-CZ" sz="2400" dirty="0" smtClean="0"/>
              <a:t>Jaký operační systém máš na svém mobilním zařízení?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arenR"/>
            </a:pPr>
            <a:r>
              <a:rPr lang="cs-CZ" sz="2400" dirty="0" smtClean="0">
                <a:solidFill>
                  <a:schemeClr val="accent1"/>
                </a:solidFill>
              </a:rPr>
              <a:t>Napiš alespoň 2 programy, kterou jsou součástí operačního systému Windows: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arenR"/>
            </a:pPr>
            <a:r>
              <a:rPr lang="cs-CZ" sz="2400" dirty="0" smtClean="0">
                <a:solidFill>
                  <a:schemeClr val="tx1"/>
                </a:solidFill>
              </a:rPr>
              <a:t>Lze do počítače nainstalovat dva různé operační systémy např. Linux a Windows?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arenR"/>
            </a:pP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2322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ÚKOLY</a:t>
            </a:r>
            <a:br>
              <a:rPr lang="cs-CZ" b="1" dirty="0" smtClean="0"/>
            </a:br>
            <a:r>
              <a:rPr lang="cs-CZ" b="1" dirty="0" smtClean="0"/>
              <a:t>(řešení)</a:t>
            </a:r>
            <a:endParaRPr lang="cs-CZ" b="1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>
          <a:xfrm>
            <a:off x="2901951" y="206062"/>
            <a:ext cx="5486400" cy="6465194"/>
          </a:xfrm>
        </p:spPr>
        <p:txBody>
          <a:bodyPr>
            <a:norm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arenR"/>
            </a:pPr>
            <a:r>
              <a:rPr lang="cs-CZ" sz="2400" dirty="0" smtClean="0">
                <a:solidFill>
                  <a:schemeClr val="tx1"/>
                </a:solidFill>
              </a:rPr>
              <a:t>Windows XP SP3, Windows 7 Pro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arenR"/>
            </a:pPr>
            <a:r>
              <a:rPr lang="cs-CZ" sz="2400" dirty="0" smtClean="0">
                <a:solidFill>
                  <a:schemeClr val="tx1"/>
                </a:solidFill>
              </a:rPr>
              <a:t>…… (různé odpovědi žáků)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arenR"/>
            </a:pPr>
            <a:r>
              <a:rPr lang="cs-CZ" sz="2400" dirty="0" smtClean="0">
                <a:solidFill>
                  <a:schemeClr val="tx1"/>
                </a:solidFill>
              </a:rPr>
              <a:t>…… </a:t>
            </a:r>
            <a:r>
              <a:rPr lang="cs-CZ" sz="2400" dirty="0">
                <a:solidFill>
                  <a:schemeClr val="tx1"/>
                </a:solidFill>
              </a:rPr>
              <a:t>(různé odpovědi žáků</a:t>
            </a:r>
            <a:r>
              <a:rPr lang="cs-CZ" sz="2400" dirty="0" smtClean="0">
                <a:solidFill>
                  <a:schemeClr val="tx1"/>
                </a:solidFill>
              </a:rPr>
              <a:t>)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arenR"/>
            </a:pPr>
            <a:r>
              <a:rPr lang="cs-CZ" sz="2400" dirty="0" smtClean="0">
                <a:solidFill>
                  <a:schemeClr val="tx1"/>
                </a:solidFill>
              </a:rPr>
              <a:t>Windows Media </a:t>
            </a:r>
            <a:r>
              <a:rPr lang="cs-CZ" sz="2400" dirty="0" err="1" smtClean="0">
                <a:solidFill>
                  <a:schemeClr val="tx1"/>
                </a:solidFill>
              </a:rPr>
              <a:t>Player</a:t>
            </a:r>
            <a:r>
              <a:rPr lang="cs-CZ" sz="2400" dirty="0" smtClean="0">
                <a:solidFill>
                  <a:schemeClr val="tx1"/>
                </a:solidFill>
              </a:rPr>
              <a:t>, Kalkulačka, Malování, </a:t>
            </a:r>
            <a:r>
              <a:rPr lang="cs-CZ" sz="2400" dirty="0" err="1" smtClean="0">
                <a:solidFill>
                  <a:schemeClr val="tx1"/>
                </a:solidFill>
              </a:rPr>
              <a:t>WodPad</a:t>
            </a:r>
            <a:r>
              <a:rPr lang="cs-CZ" sz="2400" dirty="0" smtClean="0">
                <a:solidFill>
                  <a:schemeClr val="tx1"/>
                </a:solidFill>
              </a:rPr>
              <a:t>, Záznam zvuku, …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arenR"/>
            </a:pPr>
            <a:r>
              <a:rPr lang="cs-CZ" sz="2400" dirty="0" smtClean="0">
                <a:solidFill>
                  <a:schemeClr val="tx1"/>
                </a:solidFill>
              </a:rPr>
              <a:t>ano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arenR"/>
            </a:pP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1596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Citace </a:t>
            </a:r>
            <a:br>
              <a:rPr lang="cs-CZ" b="1" dirty="0" smtClean="0"/>
            </a:br>
            <a:r>
              <a:rPr lang="cs-CZ" b="1" dirty="0" smtClean="0"/>
              <a:t>a 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901951" y="296214"/>
            <a:ext cx="5486400" cy="6433060"/>
          </a:xfrm>
        </p:spPr>
        <p:txBody>
          <a:bodyPr>
            <a:normAutofit lnSpcReduction="10000"/>
          </a:bodyPr>
          <a:lstStyle/>
          <a:p>
            <a:endParaRPr lang="cs-CZ" sz="1200" dirty="0" smtClean="0"/>
          </a:p>
          <a:p>
            <a:endParaRPr lang="cs-CZ" sz="1200" dirty="0"/>
          </a:p>
          <a:p>
            <a:r>
              <a:rPr lang="cs-CZ" sz="1200" dirty="0" smtClean="0"/>
              <a:t>Přispěvatelé </a:t>
            </a:r>
            <a:r>
              <a:rPr lang="cs-CZ" sz="1200" dirty="0"/>
              <a:t>Wikipedie,</a:t>
            </a:r>
            <a:r>
              <a:rPr lang="cs-CZ" sz="1200" i="1" dirty="0"/>
              <a:t> Operační systém</a:t>
            </a:r>
            <a:r>
              <a:rPr lang="cs-CZ" sz="1200" dirty="0"/>
              <a:t> [online], Wikipedie: Otevřená encyklopedie, c2014, Datum poslední revize 15. 03. 2014, 11:58 UTC, [citováno 16. 04. 2014] </a:t>
            </a:r>
            <a:r>
              <a:rPr lang="cs-CZ" sz="1200" dirty="0" smtClean="0">
                <a:hlinkClick r:id="rId2"/>
              </a:rPr>
              <a:t>http</a:t>
            </a:r>
            <a:r>
              <a:rPr lang="cs-CZ" sz="1200" dirty="0">
                <a:hlinkClick r:id="rId2"/>
              </a:rPr>
              <a:t>://</a:t>
            </a:r>
            <a:r>
              <a:rPr lang="cs-CZ" sz="1200" dirty="0" smtClean="0">
                <a:hlinkClick r:id="rId2"/>
              </a:rPr>
              <a:t>cs.wikipedia.org/w/index.php?title=Opera%C4%8Dn%C3%AD_syst%C3%A9m&amp;oldid=11308185</a:t>
            </a:r>
            <a:endParaRPr lang="cs-CZ" sz="1200" dirty="0" smtClean="0"/>
          </a:p>
          <a:p>
            <a:r>
              <a:rPr lang="cs-CZ" sz="1200" dirty="0"/>
              <a:t>Přispěvatelé Wikipedie,</a:t>
            </a:r>
            <a:r>
              <a:rPr lang="cs-CZ" sz="1200" i="1" dirty="0"/>
              <a:t> Grafické uživatelské rozhraní</a:t>
            </a:r>
            <a:r>
              <a:rPr lang="cs-CZ" sz="1200" dirty="0"/>
              <a:t> [online], Wikipedie: Otevřená encyklopedie, c2014, Datum poslední revize 6. 03. 2014, 11:11 UTC, [citováno 16. 04. 2014] </a:t>
            </a:r>
            <a:r>
              <a:rPr lang="cs-CZ" sz="1200" dirty="0" smtClean="0">
                <a:hlinkClick r:id="rId3"/>
              </a:rPr>
              <a:t>http</a:t>
            </a:r>
            <a:r>
              <a:rPr lang="cs-CZ" sz="1200" dirty="0">
                <a:hlinkClick r:id="rId3"/>
              </a:rPr>
              <a:t>://</a:t>
            </a:r>
            <a:r>
              <a:rPr lang="cs-CZ" sz="1200" dirty="0" smtClean="0">
                <a:hlinkClick r:id="rId3"/>
              </a:rPr>
              <a:t>cs.wikipedia.org/w/index.php?title=Grafick%C3%A9_u%C5%BEivatelsk%C3%A9_rozhran%C3%AD&amp;oldid=11276544</a:t>
            </a:r>
            <a:endParaRPr lang="cs-CZ" sz="1200" dirty="0" smtClean="0"/>
          </a:p>
          <a:p>
            <a:r>
              <a:rPr lang="cs-CZ" sz="1200" dirty="0"/>
              <a:t>Přispěvatelé Wikipedie,</a:t>
            </a:r>
            <a:r>
              <a:rPr lang="cs-CZ" sz="1200" i="1" dirty="0"/>
              <a:t> OS X</a:t>
            </a:r>
            <a:r>
              <a:rPr lang="cs-CZ" sz="1200" dirty="0"/>
              <a:t> [online], Wikipedie: Otevřená encyklopedie, c2014, Datum poslední revize 11. 04. 2014, 17:32 UTC, [citováno 16. 04. 2014] </a:t>
            </a:r>
            <a:r>
              <a:rPr lang="cs-CZ" sz="1200" dirty="0" smtClean="0">
                <a:hlinkClick r:id="rId4"/>
              </a:rPr>
              <a:t>http</a:t>
            </a:r>
            <a:r>
              <a:rPr lang="cs-CZ" sz="1200" dirty="0">
                <a:hlinkClick r:id="rId4"/>
              </a:rPr>
              <a:t>://</a:t>
            </a:r>
            <a:r>
              <a:rPr lang="cs-CZ" sz="1200" dirty="0" smtClean="0">
                <a:hlinkClick r:id="rId4"/>
              </a:rPr>
              <a:t>cs.wikipedia.org/w/index.php?title=OS_X&amp;oldid=11383944</a:t>
            </a:r>
            <a:endParaRPr lang="cs-CZ" sz="1200" dirty="0" smtClean="0"/>
          </a:p>
          <a:p>
            <a:r>
              <a:rPr lang="cs-CZ" sz="1200" dirty="0"/>
              <a:t>Přispěvatelé Wikipedie,</a:t>
            </a:r>
            <a:r>
              <a:rPr lang="cs-CZ" sz="1200" i="1" dirty="0"/>
              <a:t> Mobilní operační systém</a:t>
            </a:r>
            <a:r>
              <a:rPr lang="cs-CZ" sz="1200" dirty="0"/>
              <a:t> [online], Wikipedie: Otevřená encyklopedie, c2014, Datum poslední revize 8. 03. 2014, 04:42 UTC, [citováno 16. 04. 2014] </a:t>
            </a:r>
            <a:r>
              <a:rPr lang="cs-CZ" sz="1200" dirty="0" smtClean="0">
                <a:hlinkClick r:id="rId5"/>
              </a:rPr>
              <a:t>http</a:t>
            </a:r>
            <a:r>
              <a:rPr lang="cs-CZ" sz="1200" dirty="0">
                <a:hlinkClick r:id="rId5"/>
              </a:rPr>
              <a:t>://</a:t>
            </a:r>
            <a:r>
              <a:rPr lang="cs-CZ" sz="1200" dirty="0" smtClean="0">
                <a:hlinkClick r:id="rId5"/>
              </a:rPr>
              <a:t>cs.wikipedia.org/w/index.php?title=Mobiln%C3%AD_opera%C4%8Dn%C3%AD_syst%C3%A9m&amp;oldid=11280508</a:t>
            </a:r>
            <a:endParaRPr lang="cs-CZ" sz="1200" dirty="0" smtClean="0"/>
          </a:p>
          <a:p>
            <a:r>
              <a:rPr lang="cs-CZ" sz="1200" dirty="0"/>
              <a:t>Přispěvatelé Wikipedie,</a:t>
            </a:r>
            <a:r>
              <a:rPr lang="cs-CZ" sz="1200" i="1" dirty="0"/>
              <a:t> Textové uživatelské rozhraní</a:t>
            </a:r>
            <a:r>
              <a:rPr lang="cs-CZ" sz="1200" dirty="0"/>
              <a:t> [online], Wikipedie: Otevřená encyklopedie, c2013, Datum poslední revize 3. 12. 2013, 11:52 UTC, [citováno 16. 04. 2014] &lt;</a:t>
            </a:r>
            <a:r>
              <a:rPr lang="cs-CZ" sz="1200" dirty="0">
                <a:hlinkClick r:id="rId6"/>
              </a:rPr>
              <a:t>http://cs.wikipedia.org/w/</a:t>
            </a:r>
            <a:r>
              <a:rPr lang="cs-CZ" sz="1200" dirty="0" err="1">
                <a:hlinkClick r:id="rId6"/>
              </a:rPr>
              <a:t>index.php?title</a:t>
            </a:r>
            <a:r>
              <a:rPr lang="cs-CZ" sz="1200" dirty="0">
                <a:hlinkClick r:id="rId6"/>
              </a:rPr>
              <a:t>=Textov%C3%A9_u%C5%BEivatelsk%C3%A9_rozhran%C3%AD&amp;oldid=10991634</a:t>
            </a:r>
            <a:r>
              <a:rPr lang="cs-CZ" sz="1200" dirty="0"/>
              <a:t>&gt;</a:t>
            </a:r>
            <a:endParaRPr lang="cs-CZ" sz="1200" dirty="0" smtClean="0"/>
          </a:p>
          <a:p>
            <a:r>
              <a:rPr lang="cs-CZ" sz="1200" dirty="0" smtClean="0"/>
              <a:t>Přispěvatelé </a:t>
            </a:r>
            <a:r>
              <a:rPr lang="cs-CZ" sz="1200" dirty="0"/>
              <a:t>Wikipedie,</a:t>
            </a:r>
            <a:r>
              <a:rPr lang="cs-CZ" sz="1200" i="1" dirty="0"/>
              <a:t> DOS</a:t>
            </a:r>
            <a:r>
              <a:rPr lang="cs-CZ" sz="1200" dirty="0"/>
              <a:t> [online], Wikipedie: Otevřená encyklopedie, c2014, Datum poslední revize 1. 04. 2014, 06:42 UTC, [citováno 18. 04. 2014] &lt;</a:t>
            </a:r>
            <a:r>
              <a:rPr lang="cs-CZ" sz="1200" dirty="0">
                <a:hlinkClick r:id="rId7"/>
              </a:rPr>
              <a:t>http://cs.wikipedia.org/w/</a:t>
            </a:r>
            <a:r>
              <a:rPr lang="cs-CZ" sz="1200" dirty="0" err="1">
                <a:hlinkClick r:id="rId7"/>
              </a:rPr>
              <a:t>index.php?title</a:t>
            </a:r>
            <a:r>
              <a:rPr lang="cs-CZ" sz="1200" dirty="0">
                <a:hlinkClick r:id="rId7"/>
              </a:rPr>
              <a:t>=</a:t>
            </a:r>
            <a:r>
              <a:rPr lang="cs-CZ" sz="1200" dirty="0" err="1">
                <a:hlinkClick r:id="rId7"/>
              </a:rPr>
              <a:t>DOS&amp;oldid</a:t>
            </a:r>
            <a:r>
              <a:rPr lang="cs-CZ" sz="1200" dirty="0">
                <a:hlinkClick r:id="rId7"/>
              </a:rPr>
              <a:t>=11352025</a:t>
            </a:r>
            <a:r>
              <a:rPr lang="cs-CZ" sz="1200" dirty="0"/>
              <a:t>&gt;</a:t>
            </a:r>
          </a:p>
          <a:p>
            <a:r>
              <a:rPr lang="cs-CZ" sz="1200" dirty="0"/>
              <a:t>Přispěvatelé Wikipedie,</a:t>
            </a:r>
            <a:r>
              <a:rPr lang="cs-CZ" sz="1200" i="1" dirty="0"/>
              <a:t> Microsoft Windows</a:t>
            </a:r>
            <a:r>
              <a:rPr lang="cs-CZ" sz="1200" dirty="0"/>
              <a:t> [online], Wikipedie: Otevřená encyklopedie, c2014, Datum poslední revize 9. 03. 2014, 09:57 UTC, [citováno 18. 04. 2014] &lt;</a:t>
            </a:r>
            <a:r>
              <a:rPr lang="cs-CZ" sz="1200" dirty="0">
                <a:hlinkClick r:id="rId8"/>
              </a:rPr>
              <a:t>http://cs.wikipedia.org/w/</a:t>
            </a:r>
            <a:r>
              <a:rPr lang="cs-CZ" sz="1200" dirty="0" err="1">
                <a:hlinkClick r:id="rId8"/>
              </a:rPr>
              <a:t>index.php?title</a:t>
            </a:r>
            <a:r>
              <a:rPr lang="cs-CZ" sz="1200" dirty="0">
                <a:hlinkClick r:id="rId8"/>
              </a:rPr>
              <a:t>=</a:t>
            </a:r>
            <a:r>
              <a:rPr lang="cs-CZ" sz="1200" dirty="0" err="1">
                <a:hlinkClick r:id="rId8"/>
              </a:rPr>
              <a:t>Microsoft_Windows&amp;oldid</a:t>
            </a:r>
            <a:r>
              <a:rPr lang="cs-CZ" sz="1200" dirty="0">
                <a:hlinkClick r:id="rId8"/>
              </a:rPr>
              <a:t>=11282977</a:t>
            </a:r>
            <a:r>
              <a:rPr lang="cs-CZ" sz="1200" dirty="0"/>
              <a:t>&gt;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613209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Citace </a:t>
            </a:r>
            <a:br>
              <a:rPr lang="cs-CZ" b="1" dirty="0" smtClean="0"/>
            </a:br>
            <a:r>
              <a:rPr lang="cs-CZ" b="1" dirty="0" smtClean="0"/>
              <a:t>a 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901951" y="296214"/>
            <a:ext cx="5486400" cy="6433060"/>
          </a:xfrm>
        </p:spPr>
        <p:txBody>
          <a:bodyPr>
            <a:normAutofit/>
          </a:bodyPr>
          <a:lstStyle/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054351" y="448614"/>
            <a:ext cx="5486400" cy="64330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19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7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5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3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3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3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3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3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3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/>
              <a:t>Přispěvatelé Wikipedie,</a:t>
            </a:r>
            <a:r>
              <a:rPr lang="cs-CZ" sz="1200" i="1" dirty="0"/>
              <a:t> IOS (Apple)</a:t>
            </a:r>
            <a:r>
              <a:rPr lang="cs-CZ" sz="1200" dirty="0"/>
              <a:t> [online], Wikipedie: Otevřená encyklopedie, c2014, Datum poslední revize 22. 03. 2014, 21:37 UTC, [citováno 23. 04. 2014] </a:t>
            </a:r>
            <a:r>
              <a:rPr lang="cs-CZ" sz="1200" dirty="0" smtClean="0">
                <a:hlinkClick r:id="rId2"/>
              </a:rPr>
              <a:t>http</a:t>
            </a:r>
            <a:r>
              <a:rPr lang="cs-CZ" sz="1200" dirty="0">
                <a:hlinkClick r:id="rId2"/>
              </a:rPr>
              <a:t>://cs.wikipedia.org/w/index.php?title=IOS_(Apple)&amp;</a:t>
            </a:r>
            <a:r>
              <a:rPr lang="cs-CZ" sz="1200" dirty="0" smtClean="0">
                <a:hlinkClick r:id="rId2"/>
              </a:rPr>
              <a:t>oldid=11329354</a:t>
            </a:r>
            <a:endParaRPr lang="cs-CZ" sz="1200" dirty="0" smtClean="0"/>
          </a:p>
          <a:p>
            <a:r>
              <a:rPr lang="cs-CZ" sz="1200" dirty="0" smtClean="0"/>
              <a:t> </a:t>
            </a:r>
            <a:r>
              <a:rPr lang="cs-CZ" sz="1200" dirty="0"/>
              <a:t>Přispěvatelé Wikipedie,</a:t>
            </a:r>
            <a:r>
              <a:rPr lang="cs-CZ" sz="1200" i="1" dirty="0"/>
              <a:t> Multitasking</a:t>
            </a:r>
            <a:r>
              <a:rPr lang="cs-CZ" sz="1200" dirty="0"/>
              <a:t> [online], Wikipedie: Otevřená encyklopedie, c2014, Datum poslední revize 17. 02. 2014, 18:35 UTC, [citováno 23. 04. 2014] </a:t>
            </a:r>
            <a:r>
              <a:rPr lang="cs-CZ" sz="1200" dirty="0" smtClean="0">
                <a:hlinkClick r:id="rId3"/>
              </a:rPr>
              <a:t>http</a:t>
            </a:r>
            <a:r>
              <a:rPr lang="cs-CZ" sz="1200" dirty="0">
                <a:hlinkClick r:id="rId3"/>
              </a:rPr>
              <a:t>://</a:t>
            </a:r>
            <a:r>
              <a:rPr lang="cs-CZ" sz="1200" dirty="0" smtClean="0">
                <a:hlinkClick r:id="rId3"/>
              </a:rPr>
              <a:t>cs.wikipedia.org/w/index.php?title=Multitasking&amp;oldid=11225404</a:t>
            </a:r>
            <a:endParaRPr lang="cs-CZ" sz="1200" dirty="0" smtClean="0"/>
          </a:p>
          <a:p>
            <a:r>
              <a:rPr lang="cs-CZ" sz="1200" dirty="0"/>
              <a:t>Přispěvatelé Wikipedie,</a:t>
            </a:r>
            <a:r>
              <a:rPr lang="cs-CZ" sz="1200" i="1" dirty="0"/>
              <a:t> </a:t>
            </a:r>
            <a:r>
              <a:rPr lang="cs-CZ" sz="1200" i="1" dirty="0" err="1"/>
              <a:t>Plug</a:t>
            </a:r>
            <a:r>
              <a:rPr lang="cs-CZ" sz="1200" i="1" dirty="0"/>
              <a:t>-and-play</a:t>
            </a:r>
            <a:r>
              <a:rPr lang="cs-CZ" sz="1200" dirty="0"/>
              <a:t> [online], Wikipedie: Otevřená encyklopedie, c2014, Datum poslední revize 14. 04. 2014, 07:56 UTC, [citováno 23. 04. 2014] </a:t>
            </a:r>
            <a:r>
              <a:rPr lang="cs-CZ" sz="1200" dirty="0" smtClean="0">
                <a:hlinkClick r:id="rId4"/>
              </a:rPr>
              <a:t>http</a:t>
            </a:r>
            <a:r>
              <a:rPr lang="cs-CZ" sz="1200" dirty="0">
                <a:hlinkClick r:id="rId4"/>
              </a:rPr>
              <a:t>://</a:t>
            </a:r>
            <a:r>
              <a:rPr lang="cs-CZ" sz="1200" dirty="0" smtClean="0">
                <a:hlinkClick r:id="rId4"/>
              </a:rPr>
              <a:t>cs.wikipedia.org/w/index.php?title=Plug-and-play&amp;oldid=11388623</a:t>
            </a:r>
            <a:endParaRPr lang="cs-CZ" sz="1200" dirty="0" smtClean="0"/>
          </a:p>
          <a:p>
            <a:r>
              <a:rPr lang="cs-CZ" sz="1200" dirty="0" smtClean="0"/>
              <a:t>Obr. 1, Obr.2  – vlastní archiv autora</a:t>
            </a:r>
          </a:p>
          <a:p>
            <a:r>
              <a:rPr lang="cs-CZ" sz="1200" dirty="0" smtClean="0"/>
              <a:t>Obr</a:t>
            </a:r>
            <a:r>
              <a:rPr lang="cs-CZ" sz="1200" dirty="0"/>
              <a:t>. </a:t>
            </a:r>
            <a:r>
              <a:rPr lang="cs-CZ" sz="1200" dirty="0" smtClean="0"/>
              <a:t>3, Obr. 4  </a:t>
            </a:r>
            <a:r>
              <a:rPr lang="cs-CZ" sz="1200" dirty="0"/>
              <a:t>KE</a:t>
            </a:r>
            <a:r>
              <a:rPr lang="el-GR" sz="1200" dirty="0"/>
              <a:t>Φ</a:t>
            </a:r>
            <a:r>
              <a:rPr lang="cs-CZ" sz="1200" dirty="0"/>
              <a:t>R. </a:t>
            </a:r>
            <a:r>
              <a:rPr lang="cs-CZ" sz="1200" i="1" dirty="0"/>
              <a:t>Wikipedie</a:t>
            </a:r>
            <a:r>
              <a:rPr lang="cs-CZ" sz="1200" dirty="0"/>
              <a:t> [online]. [cit. 16.4.2014]. Dostupný na WWW: </a:t>
            </a:r>
            <a:r>
              <a:rPr lang="cs-CZ" sz="1200" dirty="0">
                <a:hlinkClick r:id="rId5"/>
              </a:rPr>
              <a:t>http://upload.wikimedia.org/wikipedia/commons/1/10/FreeDOS_1.1_screenshot.png</a:t>
            </a:r>
            <a:endParaRPr lang="cs-CZ" sz="1200" dirty="0"/>
          </a:p>
          <a:p>
            <a:endParaRPr lang="cs-CZ" sz="1200" dirty="0" smtClean="0"/>
          </a:p>
          <a:p>
            <a:r>
              <a:rPr lang="cs-CZ" sz="1200" dirty="0" smtClean="0"/>
              <a:t>Autorem materiálu a všech jeho částí, pokud není uvedeno jinak, je Mgr. Markéta Chlubnová.</a:t>
            </a:r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615610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Rámeček">
  <a:themeElements>
    <a:clrScheme name="Rámeček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Rámeček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Rámeček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Pruhy">
  <a:themeElements>
    <a:clrScheme name="Pruhy">
      <a:dk1>
        <a:srgbClr val="2C2C2C"/>
      </a:dk1>
      <a:lt1>
        <a:srgbClr val="FFFFFF"/>
      </a:lt1>
      <a:dk2>
        <a:srgbClr val="606060"/>
      </a:dk2>
      <a:lt2>
        <a:srgbClr val="EDEDED"/>
      </a:lt2>
      <a:accent1>
        <a:srgbClr val="FFC000"/>
      </a:accent1>
      <a:accent2>
        <a:srgbClr val="A5D028"/>
      </a:accent2>
      <a:accent3>
        <a:srgbClr val="08CC78"/>
      </a:accent3>
      <a:accent4>
        <a:srgbClr val="099BDD"/>
      </a:accent4>
      <a:accent5>
        <a:srgbClr val="828288"/>
      </a:accent5>
      <a:accent6>
        <a:srgbClr val="F56617"/>
      </a:accent6>
      <a:hlink>
        <a:srgbClr val="FF9933"/>
      </a:hlink>
      <a:folHlink>
        <a:srgbClr val="B2B2B2"/>
      </a:folHlink>
    </a:clrScheme>
    <a:fontScheme name="Pruhy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Pruhy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B1D2DA32-AC8B-4194-BF85-FF4A5B40EB50}"/>
    </a:ext>
  </a:extLst>
</a:theme>
</file>

<file path=ppt/theme/theme3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TC103457475[[fn=Rámec]]</Template>
  <TotalTime>411</TotalTime>
  <Words>581</Words>
  <Application>Microsoft Office PowerPoint</Application>
  <PresentationFormat>Předvádění na obrazovce (4:3)</PresentationFormat>
  <Paragraphs>140</Paragraphs>
  <Slides>18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18</vt:i4>
      </vt:variant>
    </vt:vector>
  </HeadingPairs>
  <TitlesOfParts>
    <vt:vector size="25" baseType="lpstr">
      <vt:lpstr>Calibri</vt:lpstr>
      <vt:lpstr>Corbel</vt:lpstr>
      <vt:lpstr>Times New Roman</vt:lpstr>
      <vt:lpstr>Wingdings</vt:lpstr>
      <vt:lpstr>Wingdings 2</vt:lpstr>
      <vt:lpstr>Rámeček</vt:lpstr>
      <vt:lpstr>Pruhy</vt:lpstr>
      <vt:lpstr>Prezentace aplikace PowerPoint</vt:lpstr>
      <vt:lpstr>OPERAČNÍ SYSTÉM </vt:lpstr>
      <vt:lpstr>Operační systém</vt:lpstr>
      <vt:lpstr>Prezentace aplikace PowerPoint</vt:lpstr>
      <vt:lpstr>Základní pojmy</vt:lpstr>
      <vt:lpstr>Uživatelské rozhraní</vt:lpstr>
      <vt:lpstr>Prezentace aplikace PowerPoint</vt:lpstr>
      <vt:lpstr>Typy operačních systémů </vt:lpstr>
      <vt:lpstr>DOS</vt:lpstr>
      <vt:lpstr>WINDOWS</vt:lpstr>
      <vt:lpstr>LINUX</vt:lpstr>
      <vt:lpstr>OS  X  (Mac OS X)</vt:lpstr>
      <vt:lpstr>Operační systémy pro mobilní zařízení   (tablety, mobily,…)</vt:lpstr>
      <vt:lpstr>Síťové OS</vt:lpstr>
      <vt:lpstr>ÚKOLY</vt:lpstr>
      <vt:lpstr>ÚKOLY (řešení)</vt:lpstr>
      <vt:lpstr>Citace  a zdroje</vt:lpstr>
      <vt:lpstr>Citace  a zdroje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Mgr. Markéta Chlubnová</dc:creator>
  <cp:lastModifiedBy>sborovna</cp:lastModifiedBy>
  <cp:revision>66</cp:revision>
  <cp:lastPrinted>2014-04-24T05:59:38Z</cp:lastPrinted>
  <dcterms:created xsi:type="dcterms:W3CDTF">2014-04-08T18:19:34Z</dcterms:created>
  <dcterms:modified xsi:type="dcterms:W3CDTF">2014-04-24T06:00:12Z</dcterms:modified>
</cp:coreProperties>
</file>