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6" r:id="rId3"/>
    <p:sldId id="257" r:id="rId4"/>
    <p:sldId id="262" r:id="rId5"/>
    <p:sldId id="263" r:id="rId6"/>
    <p:sldId id="269" r:id="rId7"/>
    <p:sldId id="258" r:id="rId8"/>
    <p:sldId id="265" r:id="rId9"/>
    <p:sldId id="259" r:id="rId10"/>
    <p:sldId id="270" r:id="rId11"/>
    <p:sldId id="260" r:id="rId12"/>
    <p:sldId id="266" r:id="rId13"/>
    <p:sldId id="267" r:id="rId14"/>
    <p:sldId id="268" r:id="rId15"/>
    <p:sldId id="271" r:id="rId16"/>
    <p:sldId id="272" r:id="rId17"/>
    <p:sldId id="273" r:id="rId18"/>
    <p:sldId id="261" r:id="rId19"/>
    <p:sldId id="274" r:id="rId20"/>
    <p:sldId id="275" r:id="rId21"/>
    <p:sldId id="277" r:id="rId22"/>
    <p:sldId id="278" r:id="rId23"/>
    <p:sldId id="279" r:id="rId2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ＭＳ Ｐゴシック" charset="-128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5D3798-1B61-4169-B834-2DC3F591CBE8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D198D9-10FA-45DD-95BF-C906682AFB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6E2FF21-17C8-49C7-95AB-64304848BDF1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354B63-4FCA-4A8B-A81C-68FEFC118C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B9D2478-AF94-4F69-A178-3D913428B08D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53A0AF-E9E2-49A6-B521-988DDCB20B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2D8701D-5BE6-4FFD-9749-330201349C64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A1517C-F51D-4B24-8366-5EF9F6EC2C8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98C3C3-EEC2-40CF-A12D-E16D1E7EDF91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38C447-B606-4E79-9DDC-372AE63DED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298A19-76D4-4F07-80FB-2307933EDE85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8D7E91-7536-46AD-9484-FFB75E69A9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7CE97E5-C6BB-4A49-94A0-433E112FC552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1C273F-6667-43C1-843D-C086F1AF92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D982CB-A816-40BC-8C57-B201A2A89521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DA1661-41F5-4399-95E4-8AD4DFEAA1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/>
              <a:t>Drag picture to placeholder or click icon to add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13D08C2-0E16-42E2-9E1C-0EF1FE7A0D5A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223B72-5298-464B-A990-254A8D0966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A038549-84F1-44FB-A202-A5EF9EBA6876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897477-0A09-42CB-AE90-D5B395C77D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9C86E7C-3EA0-4C6C-8213-2876437DE559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BEC7BD-C586-41A6-A3C8-E569B291BF6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FFFFFF"/>
                </a:solidFill>
              </a:defRPr>
            </a:lvl1pPr>
          </a:lstStyle>
          <a:p>
            <a:fld id="{9FF3D862-9573-4D38-84EA-4EDC6D460E6D}" type="datetimeFigureOut">
              <a:rPr lang="en-US"/>
              <a:pPr/>
              <a:t>6/28/2014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FFFFFF"/>
                </a:solidFill>
              </a:defRPr>
            </a:lvl1pPr>
          </a:lstStyle>
          <a:p>
            <a:fld id="{5ECEAEB5-89B9-445B-85C4-863A3DCFCB1D}" type="slidenum">
              <a:rPr lang="en-US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47700"/>
            <a:ext cx="9144000" cy="555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>
          <a:xfrm>
            <a:off x="457200" y="97472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DÁNSKO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27713" cy="1143000"/>
          </a:xfrm>
        </p:spPr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CHARAKTERISTIKA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hlavní město: Kodaň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rozloha: 43 000 km</a:t>
            </a:r>
            <a:r>
              <a:rPr lang="cs-CZ" baseline="30000" smtClean="0">
                <a:ea typeface="ＭＳ Ｐゴシック" charset="-128"/>
              </a:rPr>
              <a:t>2</a:t>
            </a:r>
            <a:endParaRPr lang="cs-CZ" smtClean="0">
              <a:ea typeface="ＭＳ Ｐゴシック" charset="-128"/>
            </a:endParaRPr>
          </a:p>
          <a:p>
            <a:pPr eaLnBrk="1" hangingPunct="1"/>
            <a:r>
              <a:rPr lang="cs-CZ" smtClean="0">
                <a:ea typeface="ＭＳ Ｐゴシック" charset="-128"/>
              </a:rPr>
              <a:t>počet obyvatel: 5 560 000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jazyk: dánština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náboženství: luteráni (85 %)-protestantští křesťané, katolíci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HDI=0,886 [velmi vysoké]</a:t>
            </a:r>
          </a:p>
        </p:txBody>
      </p:sp>
      <p:pic>
        <p:nvPicPr>
          <p:cNvPr id="15363" name="Picture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00763" y="0"/>
            <a:ext cx="3043237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6800" y="1028700"/>
            <a:ext cx="4457700" cy="478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Box 3"/>
          <p:cNvSpPr txBox="1">
            <a:spLocks noChangeArrowheads="1"/>
          </p:cNvSpPr>
          <p:nvPr/>
        </p:nvSpPr>
        <p:spPr bwMode="auto">
          <a:xfrm>
            <a:off x="2625725" y="6338888"/>
            <a:ext cx="4567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http://www.bedekr.cz/files/staty/mapy/32.jpg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6113" y="0"/>
            <a:ext cx="7662862" cy="613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Box 2"/>
          <p:cNvSpPr txBox="1">
            <a:spLocks noChangeArrowheads="1"/>
          </p:cNvSpPr>
          <p:nvPr/>
        </p:nvSpPr>
        <p:spPr bwMode="auto">
          <a:xfrm>
            <a:off x="2647950" y="6456363"/>
            <a:ext cx="3921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http://mapaonline.cz/pictures/13_o.jpg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179388"/>
            <a:ext cx="6122988" cy="584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Box 2"/>
          <p:cNvSpPr txBox="1">
            <a:spLocks noChangeArrowheads="1"/>
          </p:cNvSpPr>
          <p:nvPr/>
        </p:nvSpPr>
        <p:spPr bwMode="auto">
          <a:xfrm>
            <a:off x="1173163" y="6156325"/>
            <a:ext cx="7361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http://maps.aridocean.com/thumbs/denmark_dn_relief_1_large_thumb.jpg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GEOGRAFIE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leží na Jutském poloostrově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na 443 ostrovech (Grónsko, Faerské ostrovy)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povrch tvoří roviny a nížiny (průměrná výška 30 m n.m.)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oceánské podnebí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chladná léta, deštivé mírné zimy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mlhy, vítr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na Z země rašeliniště, vřesoviště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35163" y="285750"/>
            <a:ext cx="5080000" cy="5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Rectangle 1"/>
          <p:cNvSpPr>
            <a:spLocks noChangeArrowheads="1"/>
          </p:cNvSpPr>
          <p:nvPr/>
        </p:nvSpPr>
        <p:spPr bwMode="auto">
          <a:xfrm>
            <a:off x="2286000" y="5588000"/>
            <a:ext cx="45720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http://upload.wikimedia.org/wikipedia/commons/thumb/7/73/EU_location_DEN.svg/290px-EU_location_DEN.svg.png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HOSPODÁŘSTVÍ</a:t>
            </a:r>
          </a:p>
        </p:txBody>
      </p:sp>
      <p:sp>
        <p:nvSpPr>
          <p:cNvPr id="2150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moderní tržní hospodářství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vyspělé zemědělství </a:t>
            </a:r>
            <a:r>
              <a:rPr lang="cs-CZ" smtClean="0">
                <a:solidFill>
                  <a:srgbClr val="FF0000"/>
                </a:solidFill>
                <a:ea typeface="ＭＳ Ｐゴシック" charset="-128"/>
              </a:rPr>
              <a:t>(56 % obdělávané půdy, nejvíce v Evropě)</a:t>
            </a:r>
          </a:p>
          <a:p>
            <a:pPr lvl="1" eaLnBrk="1" hangingPunct="1"/>
            <a:r>
              <a:rPr lang="cs-CZ" smtClean="0">
                <a:ea typeface="ＭＳ Ｐゴシック" charset="-128"/>
              </a:rPr>
              <a:t>brambory, cukrová řepa, rybolov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tepelné elektrárny, větrné elektrárny (26 %)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sociální politika</a:t>
            </a:r>
          </a:p>
          <a:p>
            <a:pPr eaLnBrk="1" hangingPunct="1"/>
            <a:endParaRPr lang="cs-CZ" smtClean="0">
              <a:ea typeface="ＭＳ Ｐゴシック" charset="-128"/>
            </a:endParaRPr>
          </a:p>
          <a:p>
            <a:pPr eaLnBrk="1" hangingPunct="1"/>
            <a:endParaRPr lang="cs-CZ" smtClean="0"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POLITIKA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konstituční monarchie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hlava státu Markéta II. </a:t>
            </a:r>
            <a:r>
              <a:rPr lang="cs-CZ" sz="2400" smtClean="0">
                <a:ea typeface="ＭＳ Ｐゴシック" charset="-128"/>
              </a:rPr>
              <a:t>(výkonná moc v rukou ministerského přesedy)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jednokomorový parlament </a:t>
            </a:r>
            <a:r>
              <a:rPr lang="cs-CZ" sz="2400" smtClean="0">
                <a:ea typeface="ＭＳ Ｐゴシック" charset="-128"/>
              </a:rPr>
              <a:t>(2 křesla pro zástupce Grónska a 2 křesla pro Faerské ostrovy)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CESTOVNÍ RUCH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Kodaň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muzea, památky</a:t>
            </a:r>
          </a:p>
          <a:p>
            <a:pPr lvl="1" eaLnBrk="1" hangingPunct="1">
              <a:lnSpc>
                <a:spcPct val="90000"/>
              </a:lnSpc>
            </a:pPr>
            <a:endParaRPr lang="cs-CZ" smtClean="0"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nádherná příroda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turistika, rybolov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oblast kolem Arhusu vhodná k cyklistice</a:t>
            </a:r>
          </a:p>
          <a:p>
            <a:pPr lvl="1" eaLnBrk="1" hangingPunct="1">
              <a:lnSpc>
                <a:spcPct val="90000"/>
              </a:lnSpc>
            </a:pPr>
            <a:endParaRPr lang="cs-CZ" smtClean="0">
              <a:ea typeface="ＭＳ Ｐゴシック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malebný venkov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ea typeface="ＭＳ Ｐゴシック" charset="-128"/>
              </a:rPr>
              <a:t>historie spjatá s Vikingy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Kodaň- zámek </a:t>
            </a:r>
            <a:r>
              <a:rPr lang="is-IS" smtClean="0">
                <a:ea typeface="ＭＳ Ｐゴシック" charset="-128"/>
              </a:rPr>
              <a:t>Christiansborg</a:t>
            </a:r>
            <a:endParaRPr lang="cs-CZ" smtClean="0">
              <a:ea typeface="ＭＳ Ｐゴシック" charset="-128"/>
            </a:endParaRPr>
          </a:p>
        </p:txBody>
      </p:sp>
      <p:pic>
        <p:nvPicPr>
          <p:cNvPr id="24578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25" y="1327150"/>
            <a:ext cx="7412038" cy="499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Box 3"/>
          <p:cNvSpPr txBox="1">
            <a:spLocks noChangeArrowheads="1"/>
          </p:cNvSpPr>
          <p:nvPr/>
        </p:nvSpPr>
        <p:spPr bwMode="auto">
          <a:xfrm>
            <a:off x="1000125" y="6380163"/>
            <a:ext cx="7394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http://www.ohsosocial.dk/wp-content/uploads/2010/02/christiansborg1.jpg</a:t>
            </a:r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Malá mořská víla - Kodaň</a:t>
            </a:r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1555750" y="6075363"/>
            <a:ext cx="6451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/>
              <a:t>http://nd01.jxs.cz/485/087/b1cf9e6854_31200071_o2.jpg</a:t>
            </a:r>
            <a:endParaRPr lang="cs-CZ"/>
          </a:p>
        </p:txBody>
      </p:sp>
      <p:pic>
        <p:nvPicPr>
          <p:cNvPr id="25603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8113" y="1601788"/>
            <a:ext cx="6169025" cy="4205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město Ribe</a:t>
            </a:r>
          </a:p>
        </p:txBody>
      </p:sp>
      <p:pic>
        <p:nvPicPr>
          <p:cNvPr id="26626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500" y="1417638"/>
            <a:ext cx="5715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Box 1"/>
          <p:cNvSpPr txBox="1">
            <a:spLocks noChangeArrowheads="1"/>
          </p:cNvSpPr>
          <p:nvPr/>
        </p:nvSpPr>
        <p:spPr bwMode="auto">
          <a:xfrm>
            <a:off x="922338" y="6350000"/>
            <a:ext cx="76390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http://upload.wikimedia.org/wikipedia/commons/5/5a/Ribe,Denmark,Dom.jpg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Kronberský hrad </a:t>
            </a:r>
            <a:r>
              <a:rPr lang="en-US" smtClean="0">
                <a:ea typeface="ＭＳ Ｐゴシック" charset="-128"/>
              </a:rPr>
              <a:t>–</a:t>
            </a:r>
            <a:r>
              <a:rPr lang="cs-CZ" smtClean="0">
                <a:ea typeface="ＭＳ Ｐゴシック" charset="-128"/>
              </a:rPr>
              <a:t> děj Hamleta</a:t>
            </a:r>
          </a:p>
        </p:txBody>
      </p:sp>
      <p:pic>
        <p:nvPicPr>
          <p:cNvPr id="27650" name="Picture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2138" y="1285875"/>
            <a:ext cx="5341937" cy="491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Box 4"/>
          <p:cNvSpPr txBox="1">
            <a:spLocks noChangeArrowheads="1"/>
          </p:cNvSpPr>
          <p:nvPr/>
        </p:nvSpPr>
        <p:spPr bwMode="auto">
          <a:xfrm>
            <a:off x="96838" y="6211888"/>
            <a:ext cx="90471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nl-NL"/>
              <a:t>http://www.lookon.net/wp-content/uploads/2011/01/kronborg-castle-denmark-or-hamlet-castles.jpg</a:t>
            </a:r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smorrebrod </a:t>
            </a:r>
            <a:r>
              <a:rPr lang="en-US" smtClean="0">
                <a:ea typeface="ＭＳ Ｐゴシック" charset="-128"/>
              </a:rPr>
              <a:t>–</a:t>
            </a:r>
            <a:r>
              <a:rPr lang="cs-CZ" smtClean="0">
                <a:ea typeface="ＭＳ Ｐゴシック" charset="-128"/>
              </a:rPr>
              <a:t> typické jídlo</a:t>
            </a:r>
          </a:p>
        </p:txBody>
      </p:sp>
      <p:pic>
        <p:nvPicPr>
          <p:cNvPr id="28674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97000" y="1308100"/>
            <a:ext cx="6350000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Box 3"/>
          <p:cNvSpPr txBox="1">
            <a:spLocks noChangeArrowheads="1"/>
          </p:cNvSpPr>
          <p:nvPr/>
        </p:nvSpPr>
        <p:spPr bwMode="auto">
          <a:xfrm>
            <a:off x="1119188" y="6176963"/>
            <a:ext cx="68754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/>
              <a:t>http://harrietvstheworld.files.wordpress.com/2012/03/smorrebrod.jpg</a:t>
            </a:r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Legoland</a:t>
            </a:r>
          </a:p>
        </p:txBody>
      </p:sp>
      <p:pic>
        <p:nvPicPr>
          <p:cNvPr id="29698" name="Picture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300" y="1519238"/>
            <a:ext cx="7620000" cy="427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Box 1"/>
          <p:cNvSpPr txBox="1">
            <a:spLocks noChangeArrowheads="1"/>
          </p:cNvSpPr>
          <p:nvPr/>
        </p:nvSpPr>
        <p:spPr bwMode="auto">
          <a:xfrm>
            <a:off x="2325688" y="6162675"/>
            <a:ext cx="3729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http://cs.wikipedia.org/wiki/Legoland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ZAJÍMAVOSTI</a:t>
            </a:r>
          </a:p>
        </p:txBody>
      </p:sp>
      <p:sp>
        <p:nvSpPr>
          <p:cNvPr id="3072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ea typeface="ＭＳ Ｐゴシック" charset="-128"/>
              </a:rPr>
              <a:t>vysoká míra alkoholismu (37 %)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pochází </a:t>
            </a:r>
            <a:r>
              <a:rPr lang="cs-CZ" dirty="0" smtClean="0">
                <a:ea typeface="ＭＳ Ｐゴシック" charset="-128"/>
              </a:rPr>
              <a:t>odtud </a:t>
            </a:r>
            <a:r>
              <a:rPr lang="cs-CZ" dirty="0" smtClean="0">
                <a:ea typeface="ＭＳ Ｐゴシック" charset="-128"/>
              </a:rPr>
              <a:t>LEGO</a:t>
            </a:r>
          </a:p>
          <a:p>
            <a:pPr eaLnBrk="1" hangingPunct="1"/>
            <a:r>
              <a:rPr lang="cs-CZ" dirty="0" smtClean="0">
                <a:ea typeface="ＭＳ Ｐゴシック" charset="-128"/>
              </a:rPr>
              <a:t>Hans Christian Andersen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GRÓNSKO</a:t>
            </a:r>
          </a:p>
        </p:txBody>
      </p:sp>
      <p:sp>
        <p:nvSpPr>
          <p:cNvPr id="3174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největší ostrov na světě (15 % není trvale zaledněno)</a:t>
            </a:r>
          </a:p>
          <a:p>
            <a:pPr lvl="1" eaLnBrk="1" hangingPunct="1"/>
            <a:r>
              <a:rPr lang="cs-CZ" smtClean="0">
                <a:ea typeface="ＭＳ Ｐゴシック" charset="-128"/>
              </a:rPr>
              <a:t>2 166 086 km</a:t>
            </a:r>
            <a:r>
              <a:rPr lang="cs-CZ" baseline="30000" smtClean="0">
                <a:ea typeface="ＭＳ Ｐゴシック" charset="-128"/>
              </a:rPr>
              <a:t>2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2. největší ledovec na světě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součást Dánského království</a:t>
            </a:r>
          </a:p>
          <a:p>
            <a:pPr eaLnBrk="1" hangingPunct="1"/>
            <a:r>
              <a:rPr lang="cs-CZ" smtClean="0">
                <a:ea typeface="ＭＳ Ｐゴシック" charset="-128"/>
              </a:rPr>
              <a:t>hlavní město Nuuk</a:t>
            </a:r>
          </a:p>
          <a:p>
            <a:pPr eaLnBrk="1" hangingPunct="1"/>
            <a:endParaRPr lang="cs-CZ" smtClean="0">
              <a:ea typeface="ＭＳ Ｐゴシック" charset="-128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2400" y="1092200"/>
            <a:ext cx="6299200" cy="467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0" name="Rectangle 1"/>
          <p:cNvSpPr>
            <a:spLocks noChangeArrowheads="1"/>
          </p:cNvSpPr>
          <p:nvPr/>
        </p:nvSpPr>
        <p:spPr bwMode="auto">
          <a:xfrm>
            <a:off x="2446338" y="588645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http://upload.wikimedia.org/wikipedia/commons/4/46/Greenland_East_Coast_1.jpg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97000" y="1295400"/>
            <a:ext cx="6350000" cy="425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TextBox 2"/>
          <p:cNvSpPr txBox="1">
            <a:spLocks noChangeArrowheads="1"/>
          </p:cNvSpPr>
          <p:nvPr/>
        </p:nvSpPr>
        <p:spPr bwMode="auto">
          <a:xfrm>
            <a:off x="3627438" y="581025"/>
            <a:ext cx="1177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Nuuk</a:t>
            </a:r>
            <a:endParaRPr lang="cs-CZ"/>
          </a:p>
        </p:txBody>
      </p:sp>
      <p:sp>
        <p:nvSpPr>
          <p:cNvPr id="33795" name="TextBox 3"/>
          <p:cNvSpPr txBox="1">
            <a:spLocks noChangeArrowheads="1"/>
          </p:cNvSpPr>
          <p:nvPr/>
        </p:nvSpPr>
        <p:spPr bwMode="auto">
          <a:xfrm>
            <a:off x="742950" y="6245225"/>
            <a:ext cx="7432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/>
              <a:t>http://www.kompas.estranky.cz/img/picture/1031/Gr%C3%B3nsko-Nuuk.jpg</a:t>
            </a:r>
            <a:endParaRPr lang="cs-CZ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500" y="173038"/>
            <a:ext cx="8255000" cy="570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Box 2"/>
          <p:cNvSpPr txBox="1">
            <a:spLocks noChangeArrowheads="1"/>
          </p:cNvSpPr>
          <p:nvPr/>
        </p:nvSpPr>
        <p:spPr bwMode="auto">
          <a:xfrm>
            <a:off x="2690813" y="6242050"/>
            <a:ext cx="3992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sk-SK"/>
              <a:t>http://enviro.wbl.sk/gronsko-topenie.gif</a:t>
            </a:r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ea typeface="ＭＳ Ｐゴシック" charset="-128"/>
              </a:rPr>
              <a:t>ZDROJE </a:t>
            </a:r>
            <a:r>
              <a:rPr lang="cs-CZ" smtClean="0">
                <a:solidFill>
                  <a:srgbClr val="FFFFFF"/>
                </a:solidFill>
                <a:latin typeface="Candara" pitchFamily="34" charset="0"/>
                <a:ea typeface="ＭＳ Ｐゴシック" charset="-128"/>
              </a:rPr>
              <a:t>[cit. dne 1. září 2012]</a:t>
            </a:r>
            <a:endParaRPr lang="cs-CZ" smtClean="0">
              <a:ea typeface="ＭＳ Ｐゴシック" charset="-12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64</TotalTime>
  <Words>275</Words>
  <Application>Microsoft Office PowerPoint</Application>
  <PresentationFormat>Předvádění na obrazovce (4:3)</PresentationFormat>
  <Paragraphs>67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8" baseType="lpstr">
      <vt:lpstr>Calibri</vt:lpstr>
      <vt:lpstr>ＭＳ Ｐゴシック</vt:lpstr>
      <vt:lpstr>Arial</vt:lpstr>
      <vt:lpstr>Candara</vt:lpstr>
      <vt:lpstr> Black </vt:lpstr>
      <vt:lpstr>Snímek 1</vt:lpstr>
      <vt:lpstr>DÁNSKO</vt:lpstr>
      <vt:lpstr>CHARAKTERISTIKA</vt:lpstr>
      <vt:lpstr>Snímek 4</vt:lpstr>
      <vt:lpstr>Snímek 5</vt:lpstr>
      <vt:lpstr>Snímek 6</vt:lpstr>
      <vt:lpstr>GEOGRAFIE</vt:lpstr>
      <vt:lpstr>Snímek 8</vt:lpstr>
      <vt:lpstr>HOSPODÁŘSTVÍ</vt:lpstr>
      <vt:lpstr>POLITIKA</vt:lpstr>
      <vt:lpstr>CESTOVNÍ RUCH</vt:lpstr>
      <vt:lpstr>Kodaň- zámek Christiansborg</vt:lpstr>
      <vt:lpstr>Malá mořská víla - Kodaň</vt:lpstr>
      <vt:lpstr>město Ribe</vt:lpstr>
      <vt:lpstr>Kronberský hrad – děj Hamleta</vt:lpstr>
      <vt:lpstr>smorrebrod – typické jídlo</vt:lpstr>
      <vt:lpstr>Legoland</vt:lpstr>
      <vt:lpstr>ZAJÍMAVOSTI</vt:lpstr>
      <vt:lpstr>GRÓNSKO</vt:lpstr>
      <vt:lpstr>Snímek 20</vt:lpstr>
      <vt:lpstr>Snímek 21</vt:lpstr>
      <vt:lpstr>Snímek 22</vt:lpstr>
      <vt:lpstr>ZDROJE [cit. dne 1. září 2012]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DÁNSKO</dc:title>
  <dc:creator>Martin Slezáček</dc:creator>
  <cp:lastModifiedBy>Dum</cp:lastModifiedBy>
  <cp:revision>14</cp:revision>
  <dcterms:created xsi:type="dcterms:W3CDTF">2012-11-08T15:32:53Z</dcterms:created>
  <dcterms:modified xsi:type="dcterms:W3CDTF">2014-06-28T07:57:10Z</dcterms:modified>
</cp:coreProperties>
</file>