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56" r:id="rId3"/>
    <p:sldId id="257" r:id="rId4"/>
    <p:sldId id="262" r:id="rId5"/>
    <p:sldId id="286" r:id="rId6"/>
    <p:sldId id="263" r:id="rId7"/>
    <p:sldId id="285" r:id="rId8"/>
    <p:sldId id="258" r:id="rId9"/>
    <p:sldId id="275" r:id="rId10"/>
    <p:sldId id="274" r:id="rId11"/>
    <p:sldId id="269" r:id="rId12"/>
    <p:sldId id="270" r:id="rId13"/>
    <p:sldId id="271" r:id="rId14"/>
    <p:sldId id="272" r:id="rId15"/>
    <p:sldId id="259" r:id="rId16"/>
    <p:sldId id="260" r:id="rId17"/>
    <p:sldId id="266" r:id="rId18"/>
    <p:sldId id="277" r:id="rId19"/>
    <p:sldId id="278" r:id="rId20"/>
    <p:sldId id="289" r:id="rId21"/>
    <p:sldId id="280" r:id="rId22"/>
    <p:sldId id="281" r:id="rId23"/>
    <p:sldId id="282" r:id="rId24"/>
    <p:sldId id="287" r:id="rId25"/>
    <p:sldId id="290" r:id="rId26"/>
    <p:sldId id="291" r:id="rId27"/>
    <p:sldId id="292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264314-C96A-4B91-9556-016D3015E687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30BC53-C0EB-4B09-A5A6-9E7E530DE39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BAE985-5FF9-425F-AC32-9F9BAAD83E39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1EA7D2-570E-4723-A75B-A72BF0B660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8354FF-1265-4830-90CF-E39AD5E21233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EC27F8-3769-4DD9-BF74-65D5D6C165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C59606-87F4-47B2-A45C-47A83614941C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F87369-C32B-40A8-B729-D47CE7289A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9B492A-6696-4136-92BD-DC06303FE4AA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DD8B2A-30CE-4D8F-A4D3-A95DD4115C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36BA8E-A0FA-4EEE-B040-C8106A174089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71E774-B0FC-492A-AC5C-065E3B15F8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10213C7-CDB1-480C-A4D0-D3F90D0B2E58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928347-F361-428F-A7D4-6EDD4F65D2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D533D9-7DC4-41B9-BB90-C01AC721CC6C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FB510-9297-492A-AFDF-32B0C406B2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9D71709-0091-46BD-BE05-50CEF2D178BF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C17D96-01C4-4CD5-8ABD-60F173E953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EA7F38-F991-476C-B198-280A87DFFF8C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412872-4577-4133-A8C3-7352B04808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E081E98-14A3-486B-BB0F-DC6E3DF9BB93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10612C-87F3-44A5-B5E5-E151EE3F12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FFFFF"/>
                </a:solidFill>
              </a:defRPr>
            </a:lvl1pPr>
          </a:lstStyle>
          <a:p>
            <a:fld id="{D60BE907-E7F4-47CF-A1B8-E342184851BC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</a:defRPr>
            </a:lvl1pPr>
          </a:lstStyle>
          <a:p>
            <a:fld id="{CBA33864-8E46-49A8-ADBB-080C0EC78379}" type="slidenum">
              <a:rPr lang="en-US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74700"/>
            <a:ext cx="9144000" cy="529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>
          <a:xfrm>
            <a:off x="457200" y="97472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BELGIE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40388" cy="1143000"/>
          </a:xfrm>
        </p:spPr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CHARAKTERISTIKA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ea typeface="ＭＳ Ｐゴシック" charset="-128"/>
              </a:rPr>
              <a:t>hlavní město: Brusel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rozloha: 30 529 km</a:t>
            </a:r>
            <a:r>
              <a:rPr lang="cs-CZ" baseline="30000" dirty="0" smtClean="0">
                <a:ea typeface="ＭＳ Ｐゴシック" charset="-128"/>
              </a:rPr>
              <a:t>2</a:t>
            </a:r>
            <a:endParaRPr lang="cs-CZ" dirty="0" smtClean="0">
              <a:ea typeface="ＭＳ Ｐゴシック" charset="-128"/>
            </a:endParaRPr>
          </a:p>
          <a:p>
            <a:pPr eaLnBrk="1" hangingPunct="1"/>
            <a:r>
              <a:rPr lang="cs-CZ" dirty="0" smtClean="0">
                <a:ea typeface="ＭＳ Ｐゴシック" charset="-128"/>
              </a:rPr>
              <a:t>počet obyvatel: 10 583 382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jazyk: nizozemština, francouzština, němčina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náboženství: římskokatolické (77 %), islám...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HDI=0,867 [velmi vysoké]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státní zřízení: </a:t>
            </a:r>
            <a:r>
              <a:rPr lang="cs-CZ" dirty="0" smtClean="0">
                <a:ea typeface="ＭＳ Ｐゴシック" charset="-128"/>
              </a:rPr>
              <a:t>federace</a:t>
            </a:r>
            <a:r>
              <a:rPr lang="cs-CZ" dirty="0" smtClean="0">
                <a:ea typeface="ＭＳ Ｐゴシック" charset="-128"/>
              </a:rPr>
              <a:t>, království (Albert II.)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189433" y="114419"/>
            <a:ext cx="2794212" cy="18628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9238" y="881063"/>
            <a:ext cx="5872162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Box 2"/>
          <p:cNvSpPr txBox="1">
            <a:spLocks noChangeArrowheads="1"/>
          </p:cNvSpPr>
          <p:nvPr/>
        </p:nvSpPr>
        <p:spPr bwMode="auto">
          <a:xfrm>
            <a:off x="1384300" y="6350000"/>
            <a:ext cx="6457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http://www.nationsonline.org/map_small/Belgium_small_map.jpg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0850" y="528638"/>
            <a:ext cx="5418138" cy="579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Box 2"/>
          <p:cNvSpPr txBox="1">
            <a:spLocks noChangeArrowheads="1"/>
          </p:cNvSpPr>
          <p:nvPr/>
        </p:nvSpPr>
        <p:spPr bwMode="auto">
          <a:xfrm>
            <a:off x="1166813" y="6370638"/>
            <a:ext cx="68786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http://www.flags-and-anthems.com/media/maps/landkarte-belgien.gif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24000"/>
            <a:ext cx="9144000" cy="379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Box 2"/>
          <p:cNvSpPr txBox="1">
            <a:spLocks noChangeArrowheads="1"/>
          </p:cNvSpPr>
          <p:nvPr/>
        </p:nvSpPr>
        <p:spPr bwMode="auto">
          <a:xfrm>
            <a:off x="2722563" y="6337300"/>
            <a:ext cx="3840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http://athaia.org/images/maps/g22.gif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Box 2"/>
          <p:cNvSpPr txBox="1">
            <a:spLocks noChangeArrowheads="1"/>
          </p:cNvSpPr>
          <p:nvPr/>
        </p:nvSpPr>
        <p:spPr bwMode="auto">
          <a:xfrm>
            <a:off x="927100" y="62468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19458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97000" y="504825"/>
            <a:ext cx="6337300" cy="528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Box 4"/>
          <p:cNvSpPr txBox="1">
            <a:spLocks noChangeArrowheads="1"/>
          </p:cNvSpPr>
          <p:nvPr/>
        </p:nvSpPr>
        <p:spPr bwMode="auto">
          <a:xfrm>
            <a:off x="611188" y="6223000"/>
            <a:ext cx="8167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http://www.zonu.com/images/500X0/2011-07-07-14082/Mapa-fisico-de-Belgica.png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GEOGRAFIE</a:t>
            </a:r>
          </a:p>
        </p:txBody>
      </p:sp>
      <p:sp>
        <p:nvSpPr>
          <p:cNvPr id="614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>
                <a:ea typeface="ＭＳ Ｐゴシック" charset="-128"/>
              </a:rPr>
              <a:t>pobřežní nížiny (poldery)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>
                <a:ea typeface="ＭＳ Ｐゴシック" charset="-128"/>
              </a:rPr>
              <a:t>rovina (plató) v centrální Belgii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mtClean="0">
                <a:ea typeface="ＭＳ Ｐゴシック" charset="-128"/>
              </a:rPr>
              <a:t>hornaté Ardenny (zasahují až do Francie)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mtClean="0">
              <a:ea typeface="ＭＳ Ｐゴシック" charset="-128"/>
            </a:endParaRPr>
          </a:p>
          <a:p>
            <a:pPr marL="514350" indent="-514350" eaLnBrk="1" hangingPunct="1"/>
            <a:r>
              <a:rPr lang="cs-CZ" smtClean="0">
                <a:ea typeface="ＭＳ Ｐゴシック" charset="-128"/>
              </a:rPr>
              <a:t>hustá říční síť (Máza, Šelda)</a:t>
            </a:r>
          </a:p>
          <a:p>
            <a:pPr marL="514350" indent="-514350" eaLnBrk="1" hangingPunct="1"/>
            <a:endParaRPr lang="cs-CZ" smtClean="0"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POLDER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ea typeface="ＭＳ Ｐゴシック" charset="-128"/>
              </a:rPr>
              <a:t>musí být kontrolovaná úroveň vodní hladiny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„kus země </a:t>
            </a:r>
            <a:r>
              <a:rPr lang="cs-CZ" dirty="0" smtClean="0">
                <a:ea typeface="ＭＳ Ｐゴシック" charset="-128"/>
              </a:rPr>
              <a:t>obehnaný </a:t>
            </a:r>
            <a:r>
              <a:rPr lang="cs-CZ" dirty="0" smtClean="0">
                <a:ea typeface="ＭＳ Ｐゴシック" charset="-128"/>
              </a:rPr>
              <a:t>hrázemi</a:t>
            </a:r>
          </a:p>
        </p:txBody>
      </p:sp>
      <p:pic>
        <p:nvPicPr>
          <p:cNvPr id="21507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2175" y="2787650"/>
            <a:ext cx="4819650" cy="322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Box 4"/>
          <p:cNvSpPr txBox="1">
            <a:spLocks noChangeArrowheads="1"/>
          </p:cNvSpPr>
          <p:nvPr/>
        </p:nvSpPr>
        <p:spPr bwMode="auto">
          <a:xfrm>
            <a:off x="1041400" y="6407150"/>
            <a:ext cx="7977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e-DE"/>
              <a:t>http://cs.wikipedia.org/wiki/Soubor:2012-05-13_Nordsee-Luftbilder_DSCF8784.jpg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POLDER</a:t>
            </a:r>
          </a:p>
        </p:txBody>
      </p:sp>
      <p:pic>
        <p:nvPicPr>
          <p:cNvPr id="22530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8838" y="1290638"/>
            <a:ext cx="7435850" cy="509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Box 3"/>
          <p:cNvSpPr txBox="1">
            <a:spLocks noChangeArrowheads="1"/>
          </p:cNvSpPr>
          <p:nvPr/>
        </p:nvSpPr>
        <p:spPr bwMode="auto">
          <a:xfrm>
            <a:off x="457200" y="6211888"/>
            <a:ext cx="8501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nl-NL"/>
              <a:t>http://cs.wikipedia.org/wiki/Soubor:Satellite_image_of_Noordoostpolder,_Netherlands_(5.78E_52.71N).png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OBYVATELSTVO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ea typeface="ＭＳ Ｐゴシック" charset="-128"/>
              </a:rPr>
              <a:t>vysoká hustota zalidnění</a:t>
            </a:r>
          </a:p>
          <a:p>
            <a:pPr eaLnBrk="1" hangingPunct="1">
              <a:buFont typeface="Calibri" pitchFamily="34" charset="0"/>
              <a:buAutoNum type="arabicPeriod"/>
            </a:pPr>
            <a:r>
              <a:rPr lang="cs-CZ" dirty="0" smtClean="0">
                <a:ea typeface="ＭＳ Ｐゴシック" charset="-128"/>
              </a:rPr>
              <a:t>Vlámové </a:t>
            </a:r>
            <a:r>
              <a:rPr lang="cs-CZ" dirty="0" smtClean="0">
                <a:ea typeface="ＭＳ Ｐゴシック" charset="-128"/>
              </a:rPr>
              <a:t>(58 %)</a:t>
            </a:r>
          </a:p>
          <a:p>
            <a:pPr eaLnBrk="1" hangingPunct="1">
              <a:buFont typeface="Calibri" pitchFamily="34" charset="0"/>
              <a:buAutoNum type="arabicPeriod"/>
            </a:pPr>
            <a:r>
              <a:rPr lang="cs-CZ" dirty="0" err="1" smtClean="0">
                <a:ea typeface="ＭＳ Ｐゴシック" charset="-128"/>
              </a:rPr>
              <a:t>Valoni</a:t>
            </a:r>
            <a:r>
              <a:rPr lang="cs-CZ" dirty="0" smtClean="0">
                <a:ea typeface="ＭＳ Ｐゴシック" charset="-128"/>
              </a:rPr>
              <a:t> (31 %)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jazykově nejednotná země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velmi vzdělaná populace</a:t>
            </a:r>
          </a:p>
          <a:p>
            <a:pPr lvl="1" eaLnBrk="1" hangingPunct="1"/>
            <a:r>
              <a:rPr lang="cs-CZ" dirty="0" smtClean="0">
                <a:ea typeface="ＭＳ Ｐゴシック" charset="-128"/>
              </a:rPr>
              <a:t>98 % populace je GRAMOTNÝCH</a:t>
            </a:r>
          </a:p>
          <a:p>
            <a:pPr lvl="1" eaLnBrk="1" hangingPunct="1"/>
            <a:endParaRPr lang="cs-CZ" dirty="0" smtClean="0">
              <a:ea typeface="ＭＳ Ｐゴシック" charset="-128"/>
            </a:endParaRPr>
          </a:p>
          <a:p>
            <a:pPr lvl="1" eaLnBrk="1" hangingPunct="1"/>
            <a:r>
              <a:rPr lang="cs-CZ" dirty="0" smtClean="0">
                <a:ea typeface="ＭＳ Ｐゴシック" charset="-128"/>
              </a:rPr>
              <a:t>největší rozvodovost v Evropě (58 ze 100)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VLÁMSKO</a:t>
            </a:r>
          </a:p>
        </p:txBody>
      </p:sp>
      <p:pic>
        <p:nvPicPr>
          <p:cNvPr id="24578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7550" y="1257300"/>
            <a:ext cx="4991100" cy="499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Box 3"/>
          <p:cNvSpPr txBox="1">
            <a:spLocks noChangeArrowheads="1"/>
          </p:cNvSpPr>
          <p:nvPr/>
        </p:nvSpPr>
        <p:spPr bwMode="auto">
          <a:xfrm>
            <a:off x="1017588" y="6488113"/>
            <a:ext cx="8043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nl-NL"/>
              <a:t>http://upload.wikimedia.org/wikipedia/commons/e/e6/Vlaams_GewestLocatie.png</a:t>
            </a: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VALONSKO</a:t>
            </a:r>
          </a:p>
        </p:txBody>
      </p:sp>
      <p:pic>
        <p:nvPicPr>
          <p:cNvPr id="25602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1075" y="1508125"/>
            <a:ext cx="4727575" cy="472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Box 3"/>
          <p:cNvSpPr txBox="1">
            <a:spLocks noChangeArrowheads="1"/>
          </p:cNvSpPr>
          <p:nvPr/>
        </p:nvSpPr>
        <p:spPr bwMode="auto">
          <a:xfrm>
            <a:off x="457200" y="6488113"/>
            <a:ext cx="8358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http://upload.wikimedia.org/wikipedia/commons/a/aa/Wallonia_%28Belgium%29.png</a:t>
            </a: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BRUSELSKÝ REGION</a:t>
            </a:r>
          </a:p>
        </p:txBody>
      </p:sp>
      <p:pic>
        <p:nvPicPr>
          <p:cNvPr id="26626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7988" y="1295400"/>
            <a:ext cx="5849937" cy="492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Box 3"/>
          <p:cNvSpPr txBox="1">
            <a:spLocks noChangeArrowheads="1"/>
          </p:cNvSpPr>
          <p:nvPr/>
        </p:nvSpPr>
        <p:spPr bwMode="auto">
          <a:xfrm>
            <a:off x="1177925" y="6418263"/>
            <a:ext cx="7399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http://upload.wikimedia.org/wikipedia/commons/2/2e/BelgiumBrussels.png</a:t>
            </a: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HOSPODÁŘSTVÍ</a:t>
            </a: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rozvinutý průmyslový stát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intenzivní zemědělství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hutnictví, strojírenství, chemie, textil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CESTOVNÍ RUCH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městský turismus</a:t>
            </a:r>
          </a:p>
          <a:p>
            <a:pPr lvl="1" eaLnBrk="1" hangingPunct="1"/>
            <a:r>
              <a:rPr lang="cs-CZ" smtClean="0">
                <a:ea typeface="ＭＳ Ｐゴシック" charset="-128"/>
              </a:rPr>
              <a:t>Brusel (sídlo NATO)</a:t>
            </a:r>
          </a:p>
          <a:p>
            <a:pPr lvl="1" eaLnBrk="1" hangingPunct="1"/>
            <a:r>
              <a:rPr lang="cs-CZ" smtClean="0">
                <a:ea typeface="ＭＳ Ｐゴシック" charset="-128"/>
              </a:rPr>
              <a:t>Antwerpy</a:t>
            </a:r>
          </a:p>
          <a:p>
            <a:pPr lvl="1" eaLnBrk="1" hangingPunct="1"/>
            <a:r>
              <a:rPr lang="cs-CZ" smtClean="0">
                <a:ea typeface="ＭＳ Ｐゴシック" charset="-128"/>
              </a:rPr>
              <a:t>Bruggy</a:t>
            </a:r>
          </a:p>
          <a:p>
            <a:pPr lvl="1" eaLnBrk="1" hangingPunct="1"/>
            <a:r>
              <a:rPr lang="cs-CZ" smtClean="0">
                <a:ea typeface="ＭＳ Ｐゴシック" charset="-128"/>
              </a:rPr>
              <a:t>Waterloo</a:t>
            </a:r>
          </a:p>
          <a:p>
            <a:pPr lvl="1" eaLnBrk="1" hangingPunct="1"/>
            <a:endParaRPr lang="cs-CZ" smtClean="0">
              <a:ea typeface="ＭＳ Ｐゴシック" charset="-128"/>
            </a:endParaRPr>
          </a:p>
          <a:p>
            <a:pPr eaLnBrk="1" hangingPunct="1"/>
            <a:r>
              <a:rPr lang="cs-CZ" smtClean="0">
                <a:ea typeface="ＭＳ Ｐゴシック" charset="-128"/>
              </a:rPr>
              <a:t>pralinky, waffle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Brusel</a:t>
            </a:r>
          </a:p>
        </p:txBody>
      </p:sp>
      <p:pic>
        <p:nvPicPr>
          <p:cNvPr id="29698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4250" y="1417638"/>
            <a:ext cx="6734175" cy="450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Box 2"/>
          <p:cNvSpPr txBox="1">
            <a:spLocks noChangeArrowheads="1"/>
          </p:cNvSpPr>
          <p:nvPr/>
        </p:nvSpPr>
        <p:spPr bwMode="auto">
          <a:xfrm>
            <a:off x="1487488" y="6442075"/>
            <a:ext cx="5402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fr-FR"/>
              <a:t>http://cs.wikipedia.org/wiki/Soubor:Cinquantenaire.jpg</a:t>
            </a: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Bruggy</a:t>
            </a:r>
          </a:p>
        </p:txBody>
      </p:sp>
      <p:pic>
        <p:nvPicPr>
          <p:cNvPr id="30722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90650" y="1524000"/>
            <a:ext cx="6275388" cy="448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TextBox 3"/>
          <p:cNvSpPr txBox="1">
            <a:spLocks noChangeArrowheads="1"/>
          </p:cNvSpPr>
          <p:nvPr/>
        </p:nvSpPr>
        <p:spPr bwMode="auto">
          <a:xfrm>
            <a:off x="1452563" y="6373813"/>
            <a:ext cx="6229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sk-SK"/>
              <a:t>http://www.radicestujeme.eu/img/cestovani/bruggy/Bruggy.jpg</a:t>
            </a: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Bruggy</a:t>
            </a:r>
          </a:p>
        </p:txBody>
      </p:sp>
      <p:pic>
        <p:nvPicPr>
          <p:cNvPr id="31746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700" y="1200150"/>
            <a:ext cx="78486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TextBox 3"/>
          <p:cNvSpPr txBox="1">
            <a:spLocks noChangeArrowheads="1"/>
          </p:cNvSpPr>
          <p:nvPr/>
        </p:nvSpPr>
        <p:spPr bwMode="auto">
          <a:xfrm>
            <a:off x="1223963" y="6500813"/>
            <a:ext cx="6943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nl-NL"/>
              <a:t>http://www.trabel.com/brugge/images/brugge-rozenhoedkaai%202.jpg</a:t>
            </a:r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Bruggy-kanály</a:t>
            </a:r>
          </a:p>
        </p:txBody>
      </p:sp>
      <p:pic>
        <p:nvPicPr>
          <p:cNvPr id="32770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9950" y="1265238"/>
            <a:ext cx="7816850" cy="521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1" name="TextBox 3"/>
          <p:cNvSpPr txBox="1">
            <a:spLocks noChangeArrowheads="1"/>
          </p:cNvSpPr>
          <p:nvPr/>
        </p:nvSpPr>
        <p:spPr bwMode="auto">
          <a:xfrm>
            <a:off x="1109663" y="6483350"/>
            <a:ext cx="6532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hu-HU"/>
              <a:t>http://belgie.tripzone.cz/fotogalerie/kanal-ve-meste-bruggy-5613</a:t>
            </a:r>
            <a:endParaRPr lang="cs-CZ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Waterloo</a:t>
            </a:r>
          </a:p>
        </p:txBody>
      </p:sp>
      <p:pic>
        <p:nvPicPr>
          <p:cNvPr id="33794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1838" y="3306763"/>
            <a:ext cx="4144962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TextBox 3"/>
          <p:cNvSpPr txBox="1">
            <a:spLocks noChangeArrowheads="1"/>
          </p:cNvSpPr>
          <p:nvPr/>
        </p:nvSpPr>
        <p:spPr bwMode="auto">
          <a:xfrm>
            <a:off x="4144963" y="6334125"/>
            <a:ext cx="4999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400"/>
              <a:t>http://www.britishbattles.com/waterloo/images/hougoumont/british-hougoumont-500.jpg</a:t>
            </a:r>
            <a:endParaRPr lang="cs-CZ" sz="1400"/>
          </a:p>
        </p:txBody>
      </p:sp>
      <p:sp>
        <p:nvSpPr>
          <p:cNvPr id="33796" name="TextBox 4"/>
          <p:cNvSpPr txBox="1">
            <a:spLocks noChangeArrowheads="1"/>
          </p:cNvSpPr>
          <p:nvPr/>
        </p:nvSpPr>
        <p:spPr bwMode="auto">
          <a:xfrm>
            <a:off x="366713" y="1417638"/>
            <a:ext cx="58912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/>
              <a:t>1815 porážka Napoleona I.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/>
              <a:t>ukončení napoleonských válek</a:t>
            </a:r>
          </a:p>
        </p:txBody>
      </p:sp>
      <p:pic>
        <p:nvPicPr>
          <p:cNvPr id="33797" name="Picture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395538"/>
            <a:ext cx="3465513" cy="3938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8" name="TextBox 6"/>
          <p:cNvSpPr txBox="1">
            <a:spLocks noChangeArrowheads="1"/>
          </p:cNvSpPr>
          <p:nvPr/>
        </p:nvSpPr>
        <p:spPr bwMode="auto">
          <a:xfrm>
            <a:off x="366713" y="6334125"/>
            <a:ext cx="36639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nl-NL" sz="1400"/>
              <a:t>http://cs.wikipedia.org/wiki/Soubor:Waterloo_Campaign_map-alt2.svg</a:t>
            </a:r>
            <a:endParaRPr lang="cs-CZ" sz="14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0400" y="682625"/>
            <a:ext cx="7823200" cy="506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Box 3"/>
          <p:cNvSpPr txBox="1">
            <a:spLocks noChangeArrowheads="1"/>
          </p:cNvSpPr>
          <p:nvPr/>
        </p:nvSpPr>
        <p:spPr bwMode="auto">
          <a:xfrm>
            <a:off x="2184400" y="6199188"/>
            <a:ext cx="574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nl-NL"/>
              <a:t>http://www.trabel.com/waterloo/waterloo-zicht%2003.jpg</a:t>
            </a:r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Ardeny</a:t>
            </a:r>
          </a:p>
        </p:txBody>
      </p:sp>
      <p:pic>
        <p:nvPicPr>
          <p:cNvPr id="35842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1300" y="1417638"/>
            <a:ext cx="5524500" cy="429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3" name="TextBox 3"/>
          <p:cNvSpPr txBox="1">
            <a:spLocks noChangeArrowheads="1"/>
          </p:cNvSpPr>
          <p:nvPr/>
        </p:nvSpPr>
        <p:spPr bwMode="auto">
          <a:xfrm>
            <a:off x="674688" y="6211888"/>
            <a:ext cx="8169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/>
              <a:t>http://upload.wikimedia.org/wikipedia/commons/thumb/8/8e/Battle_of_the_Bulge.jpg/300px-Battle_of_the_Bulge.jpg</a:t>
            </a:r>
            <a:endParaRPr lang="cs-CZ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492125"/>
            <a:ext cx="8308975" cy="555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Box 2"/>
          <p:cNvSpPr txBox="1">
            <a:spLocks noChangeArrowheads="1"/>
          </p:cNvSpPr>
          <p:nvPr/>
        </p:nvSpPr>
        <p:spPr bwMode="auto">
          <a:xfrm>
            <a:off x="1223963" y="6373813"/>
            <a:ext cx="676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http://belgie.tripzone.cz/fotogalerie/vyhlasene-belgicke-bonbony-729</a:t>
            </a:r>
            <a:endParaRPr lang="cs-CZ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88" y="1138238"/>
            <a:ext cx="7388225" cy="40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0" name="TextBox 2"/>
          <p:cNvSpPr txBox="1">
            <a:spLocks noChangeArrowheads="1"/>
          </p:cNvSpPr>
          <p:nvPr/>
        </p:nvSpPr>
        <p:spPr bwMode="auto">
          <a:xfrm>
            <a:off x="2300288" y="6418263"/>
            <a:ext cx="4408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http://www.foundshit.com/creative-statues/</a:t>
            </a:r>
            <a:endParaRPr lang="cs-CZ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8" y="531813"/>
            <a:ext cx="7834312" cy="507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TextBox 2"/>
          <p:cNvSpPr txBox="1">
            <a:spLocks noChangeArrowheads="1"/>
          </p:cNvSpPr>
          <p:nvPr/>
        </p:nvSpPr>
        <p:spPr bwMode="auto">
          <a:xfrm>
            <a:off x="2505075" y="6167438"/>
            <a:ext cx="4410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http://www.foundshit.com/creative-statues/</a:t>
            </a:r>
            <a:endParaRPr lang="cs-CZ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500" y="0"/>
            <a:ext cx="5715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8" name="TextBox 2"/>
          <p:cNvSpPr txBox="1">
            <a:spLocks noChangeArrowheads="1"/>
          </p:cNvSpPr>
          <p:nvPr/>
        </p:nvSpPr>
        <p:spPr bwMode="auto">
          <a:xfrm rot="-5400000">
            <a:off x="5845969" y="3604419"/>
            <a:ext cx="4791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http://www.foundshit.com/darth-vader-balloon/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72</TotalTime>
  <Words>241</Words>
  <Application>Microsoft Office PowerPoint</Application>
  <PresentationFormat>Předvádění na obrazovce (4:3)</PresentationFormat>
  <Paragraphs>72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1" baseType="lpstr">
      <vt:lpstr>Calibri</vt:lpstr>
      <vt:lpstr>ＭＳ Ｐゴシック</vt:lpstr>
      <vt:lpstr>Arial</vt:lpstr>
      <vt:lpstr> Black </vt:lpstr>
      <vt:lpstr>Snímek 1</vt:lpstr>
      <vt:lpstr>BELGIE</vt:lpstr>
      <vt:lpstr>CHARAKTERISTIKA</vt:lpstr>
      <vt:lpstr>Snímek 4</vt:lpstr>
      <vt:lpstr>Snímek 5</vt:lpstr>
      <vt:lpstr>Snímek 6</vt:lpstr>
      <vt:lpstr>Snímek 7</vt:lpstr>
      <vt:lpstr>GEOGRAFIE</vt:lpstr>
      <vt:lpstr>POLDER</vt:lpstr>
      <vt:lpstr>POLDER</vt:lpstr>
      <vt:lpstr>OBYVATELSTVO</vt:lpstr>
      <vt:lpstr>VLÁMSKO</vt:lpstr>
      <vt:lpstr>VALONSKO</vt:lpstr>
      <vt:lpstr>BRUSELSKÝ REGION</vt:lpstr>
      <vt:lpstr>HOSPODÁŘSTVÍ</vt:lpstr>
      <vt:lpstr>CESTOVNÍ RUCH</vt:lpstr>
      <vt:lpstr>Brusel</vt:lpstr>
      <vt:lpstr>Bruggy</vt:lpstr>
      <vt:lpstr>Bruggy</vt:lpstr>
      <vt:lpstr>Bruggy-kanály</vt:lpstr>
      <vt:lpstr>Waterloo</vt:lpstr>
      <vt:lpstr>Snímek 22</vt:lpstr>
      <vt:lpstr>Ardeny</vt:lpstr>
      <vt:lpstr>Snímek 24</vt:lpstr>
      <vt:lpstr>Snímek 25</vt:lpstr>
      <vt:lpstr>Snímek 26</vt:lpstr>
      <vt:lpstr>Snímek 27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DÁNSKO</dc:title>
  <dc:creator>Martin Slezáček</dc:creator>
  <cp:lastModifiedBy>Dum</cp:lastModifiedBy>
  <cp:revision>11</cp:revision>
  <dcterms:created xsi:type="dcterms:W3CDTF">2012-11-08T15:32:53Z</dcterms:created>
  <dcterms:modified xsi:type="dcterms:W3CDTF">2014-06-28T07:59:14Z</dcterms:modified>
</cp:coreProperties>
</file>