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82" r:id="rId4"/>
    <p:sldId id="269" r:id="rId5"/>
    <p:sldId id="257" r:id="rId6"/>
    <p:sldId id="278" r:id="rId7"/>
    <p:sldId id="279" r:id="rId8"/>
    <p:sldId id="268" r:id="rId9"/>
    <p:sldId id="261" r:id="rId10"/>
    <p:sldId id="260" r:id="rId11"/>
    <p:sldId id="287" r:id="rId12"/>
    <p:sldId id="286" r:id="rId13"/>
    <p:sldId id="285" r:id="rId14"/>
    <p:sldId id="284" r:id="rId15"/>
    <p:sldId id="283" r:id="rId16"/>
    <p:sldId id="290" r:id="rId17"/>
    <p:sldId id="288" r:id="rId18"/>
    <p:sldId id="289" r:id="rId19"/>
    <p:sldId id="275" r:id="rId20"/>
    <p:sldId id="277" r:id="rId21"/>
    <p:sldId id="259" r:id="rId22"/>
    <p:sldId id="27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B796044-960D-4D23-BA1D-7F2429B86BD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59F869-CC0C-44B1-9841-71B2D302CE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7/7d/Kreuzspinne_Paarung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commons/b/b4/Spider_internal_anatomy-cs.sv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6/66/Araneus_diadematus_(Gartenkreuzspinne_mit_Wespe)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0/08/Araneus_diadematus_web_1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c/c5/Araneus_diadematus_-_baby_spiders_2_(aka)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c/ca/Argiope_bruennichi_08Oct10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3/36/Katnik_domowy_Tegenaria_domestica2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b/b1/Argyroneta_aquatica_Paa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7/72/Argyroneta_Aquatica_Weibchen2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commons/2/25/Lycoside_248-09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4/46/Wolfspinne_mit_jungtieren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//upload.wikimedia.org/wikipedia/commons/0/04/Theraphosa_blondi_1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9/93/Adult_Female_Black_Widow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7/72/Argyroneta_Aquatica_Weibchen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6/66/Araneus_diadematus_(Gartenkreuzspinne_mit_Wespe)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1/Argyroneta_aquatica_Paar.jpg/800px-Argyroneta_aquatica_Paar.jpg" TargetMode="External"/><Relationship Id="rId2" Type="http://schemas.openxmlformats.org/officeDocument/2006/relationships/hyperlink" Target="http://upload.wikimedia.org/wikipedia/commons/3/36/Katnik_domowy_Tegenaria_domestica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1/12/Misumena_vatia_(2).jpg/737px-Misumena_vatia_(2).jpg" TargetMode="External"/><Relationship Id="rId4" Type="http://schemas.openxmlformats.org/officeDocument/2006/relationships/hyperlink" Target="http://upload.wikimedia.org/wikipedia/commons/thumb/c/cd/Misumena.vatia.beute.wespe.1771.jpg/800px-Misumena.vatia.beute.wespe.1771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4/Theraphosa_blondi_1.jpg/800px-Theraphosa_blondi_1.jpg" TargetMode="External"/><Relationship Id="rId2" Type="http://schemas.openxmlformats.org/officeDocument/2006/relationships/hyperlink" Target="http://upload.wikimedia.org/wikipedia/commons/thumb/2/25/Lycoside_248-09.jpg/800px-Lycoside_248-0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VY_32_INOVACE_10_12Př-Pavouci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Únor 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3. 3. 2014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pavoucích . Snímky lze také použít jako zápis do sešitu. Závěr prezentace slouží k shrnutí a upevnění učiva.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Pavouci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980728"/>
            <a:ext cx="2241093" cy="2311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66754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tělo: hlavohruď, zadeček</a:t>
            </a:r>
          </a:p>
          <a:p>
            <a:r>
              <a:rPr lang="cs-CZ" dirty="0" smtClean="0"/>
              <a:t>1. pár končetin přeměněn v </a:t>
            </a:r>
            <a:r>
              <a:rPr lang="cs-CZ" b="1" dirty="0" smtClean="0"/>
              <a:t>klepítka</a:t>
            </a:r>
          </a:p>
          <a:p>
            <a:r>
              <a:rPr lang="cs-CZ" dirty="0" smtClean="0"/>
              <a:t>2. pár končetin přeměněn v </a:t>
            </a:r>
            <a:r>
              <a:rPr lang="cs-CZ" b="1" dirty="0" smtClean="0"/>
              <a:t>makadla</a:t>
            </a:r>
          </a:p>
          <a:p>
            <a:r>
              <a:rPr lang="cs-CZ" dirty="0" smtClean="0"/>
              <a:t>další 4 páry končetin – </a:t>
            </a:r>
            <a:r>
              <a:rPr lang="cs-CZ" b="1" dirty="0" smtClean="0"/>
              <a:t>kráčivé nohy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user\AppData\Local\Microsoft\Windows\Temporary Internet Files\Content.IE5\IPC0VXZJ\MP9004015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005064"/>
            <a:ext cx="3816424" cy="2543288"/>
          </a:xfrm>
          <a:prstGeom prst="rect">
            <a:avLst/>
          </a:prstGeom>
          <a:noFill/>
        </p:spPr>
      </p:pic>
      <p:pic>
        <p:nvPicPr>
          <p:cNvPr id="1028" name="Picture 4" descr="C:\Users\user\AppData\Local\Microsoft\Windows\Temporary Internet Files\Content.IE5\MP6JXBF8\MP9004069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05064"/>
            <a:ext cx="3816424" cy="25432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pavouka</a:t>
            </a:r>
            <a:endParaRPr lang="cs-CZ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395947"/>
            <a:ext cx="4814456" cy="368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5085184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3200" dirty="0" smtClean="0"/>
              <a:t>  čtyři páry kráčivých nohou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hlavohruď</a:t>
            </a:r>
          </a:p>
          <a:p>
            <a:pPr marL="342900" indent="-342900">
              <a:buAutoNum type="arabicParenR"/>
            </a:pPr>
            <a:r>
              <a:rPr lang="cs-CZ" sz="3200" dirty="0" smtClean="0"/>
              <a:t>  zadeček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Křižák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zadeček je připojen k hlavohrudi tenkou stopkou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na hlavohrudi má 8 malých oček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a zadečku má </a:t>
            </a:r>
            <a:r>
              <a:rPr lang="cs-CZ" u="sng" dirty="0" smtClean="0"/>
              <a:t>snovací bradavky </a:t>
            </a:r>
            <a:r>
              <a:rPr lang="cs-CZ" dirty="0" smtClean="0"/>
              <a:t>– v nich se tvoří tekutina, která na vzduchu tuhne a tvoří </a:t>
            </a:r>
            <a:r>
              <a:rPr lang="cs-CZ" u="sng" dirty="0" smtClean="0"/>
              <a:t>pavučinové vlákno</a:t>
            </a:r>
          </a:p>
        </p:txBody>
      </p:sp>
      <p:pic>
        <p:nvPicPr>
          <p:cNvPr id="6" name="Picture 5" descr="C:\Users\user\AppData\Local\Microsoft\Windows\Temporary Internet Files\Content.IE5\QQ6X3YBK\MC90034692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276872"/>
            <a:ext cx="1428293" cy="15837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80728"/>
            <a:ext cx="8686800" cy="5099397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mimotělní trávení</a:t>
            </a:r>
            <a:r>
              <a:rPr lang="cs-CZ" dirty="0" smtClean="0"/>
              <a:t> – do těla hmyzu vypustí trávicí šťávy, tekutou potravu poté nasává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nervová soustava </a:t>
            </a:r>
            <a:r>
              <a:rPr lang="cs-CZ" u="sng" dirty="0" smtClean="0"/>
              <a:t>žebříčkovitá</a:t>
            </a:r>
            <a:br>
              <a:rPr lang="cs-CZ" u="sng" dirty="0" smtClean="0"/>
            </a:br>
            <a:endParaRPr lang="cs-CZ" u="sng" dirty="0" smtClean="0"/>
          </a:p>
          <a:p>
            <a:r>
              <a:rPr lang="cs-CZ" dirty="0" smtClean="0"/>
              <a:t>cévní soustava otevřená, </a:t>
            </a:r>
            <a:r>
              <a:rPr lang="cs-CZ" u="sng" dirty="0" smtClean="0"/>
              <a:t>trubicovité srdce</a:t>
            </a:r>
            <a:br>
              <a:rPr lang="cs-CZ" u="sng" dirty="0" smtClean="0"/>
            </a:br>
            <a:endParaRPr lang="cs-CZ" u="sng" dirty="0" smtClean="0"/>
          </a:p>
          <a:p>
            <a:r>
              <a:rPr lang="cs-CZ" dirty="0" smtClean="0"/>
              <a:t>nohy zakončeny </a:t>
            </a:r>
            <a:r>
              <a:rPr lang="cs-CZ" u="sng" dirty="0" smtClean="0"/>
              <a:t>hřebínky</a:t>
            </a:r>
            <a:br>
              <a:rPr lang="cs-CZ" u="sng" dirty="0" smtClean="0"/>
            </a:br>
            <a:endParaRPr lang="cs-CZ" u="sng" dirty="0" smtClean="0"/>
          </a:p>
          <a:p>
            <a:r>
              <a:rPr lang="cs-CZ" dirty="0" smtClean="0"/>
              <a:t>dýchá </a:t>
            </a:r>
            <a:r>
              <a:rPr lang="cs-CZ" u="sng" dirty="0" smtClean="0"/>
              <a:t>plicními vaky</a:t>
            </a:r>
          </a:p>
          <a:p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3075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027389"/>
          </a:xfrm>
        </p:spPr>
        <p:txBody>
          <a:bodyPr/>
          <a:lstStyle/>
          <a:p>
            <a:r>
              <a:rPr lang="cs-CZ" u="sng" dirty="0" smtClean="0"/>
              <a:t>oddělené pohlaví</a:t>
            </a:r>
            <a:r>
              <a:rPr lang="cs-CZ" dirty="0" smtClean="0"/>
              <a:t>, pohlavní dvoutvárnost</a:t>
            </a:r>
            <a:br>
              <a:rPr lang="cs-CZ" dirty="0" smtClean="0"/>
            </a:br>
            <a:r>
              <a:rPr lang="cs-CZ" dirty="0" smtClean="0"/>
              <a:t>(sameček menší)</a:t>
            </a:r>
          </a:p>
          <a:p>
            <a:r>
              <a:rPr lang="cs-CZ" dirty="0" smtClean="0"/>
              <a:t>samička klade oplozená vajíčka, okolo nich  upřede z pavučiny zámotek - </a:t>
            </a:r>
            <a:r>
              <a:rPr lang="cs-CZ" u="sng" dirty="0" smtClean="0"/>
              <a:t>kokon</a:t>
            </a:r>
            <a:endParaRPr lang="cs-CZ" dirty="0"/>
          </a:p>
        </p:txBody>
      </p:sp>
      <p:pic>
        <p:nvPicPr>
          <p:cNvPr id="4" name="Picture 2" descr="File:Kreuzspinne Paaru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140968"/>
            <a:ext cx="3550474" cy="329765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7984" y="4149080"/>
            <a:ext cx="47160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samec křižáka 5 – 10 mm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samice křižáka 12 – 17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Vnitřní stavba samičky pavouka</a:t>
            </a:r>
            <a:endParaRPr lang="cs-CZ" sz="3200" dirty="0"/>
          </a:p>
        </p:txBody>
      </p:sp>
      <p:pic>
        <p:nvPicPr>
          <p:cNvPr id="1026" name="Picture 2" descr="File:Spider internal anatomy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72816"/>
            <a:ext cx="7620000" cy="3343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Křižák obecný (s vosou útočnou)</a:t>
            </a:r>
            <a:endParaRPr lang="cs-CZ" dirty="0"/>
          </a:p>
        </p:txBody>
      </p:sp>
      <p:pic>
        <p:nvPicPr>
          <p:cNvPr id="18434" name="Picture 2" descr="File:Araneus diadematus (Gartenkreuzspinne mit Wespe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484784"/>
            <a:ext cx="4824536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Kruhová pavučina křižáka obecného</a:t>
            </a:r>
            <a:endParaRPr lang="cs-CZ" sz="4000" dirty="0"/>
          </a:p>
        </p:txBody>
      </p:sp>
      <p:pic>
        <p:nvPicPr>
          <p:cNvPr id="1026" name="Picture 2" descr="File:Araneus diadematus web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340768"/>
            <a:ext cx="7056784" cy="47015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Mladí křižáci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má velikost asi 1 mm</a:t>
            </a:r>
            <a:endParaRPr lang="cs-CZ" dirty="0"/>
          </a:p>
        </p:txBody>
      </p:sp>
      <p:pic>
        <p:nvPicPr>
          <p:cNvPr id="4" name="Picture 2" descr="File:Araneus diadematus - baby spiders 2 (aka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204864"/>
            <a:ext cx="5312724" cy="4033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Křižák pruhovaný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pochází ze Středozemí, </a:t>
            </a:r>
          </a:p>
          <a:p>
            <a:pPr>
              <a:buNone/>
            </a:pPr>
            <a:r>
              <a:rPr lang="cs-CZ" dirty="0" smtClean="0"/>
              <a:t>   vlivem globálního </a:t>
            </a:r>
            <a:br>
              <a:rPr lang="cs-CZ" dirty="0" smtClean="0"/>
            </a:br>
            <a:r>
              <a:rPr lang="cs-CZ" dirty="0" smtClean="0"/>
              <a:t>oteplování zdomácněl</a:t>
            </a:r>
            <a:br>
              <a:rPr lang="cs-CZ" dirty="0" smtClean="0"/>
            </a:br>
            <a:r>
              <a:rPr lang="cs-CZ" dirty="0" smtClean="0"/>
              <a:t>i u nás</a:t>
            </a:r>
          </a:p>
          <a:p>
            <a:r>
              <a:rPr lang="cs-CZ" dirty="0" smtClean="0"/>
              <a:t>samice měří 15 mm</a:t>
            </a:r>
          </a:p>
          <a:p>
            <a:r>
              <a:rPr lang="cs-CZ" dirty="0" smtClean="0"/>
              <a:t>samec měří  4 – 6 mm</a:t>
            </a:r>
            <a:endParaRPr lang="cs-CZ" dirty="0"/>
          </a:p>
        </p:txBody>
      </p:sp>
      <p:pic>
        <p:nvPicPr>
          <p:cNvPr id="4" name="Picture 2" descr="File:Argiope bruennichi 08Oct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340768"/>
            <a:ext cx="3312368" cy="50358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Pokoutník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rozích místností vytváří husté vodorovné pavučiny</a:t>
            </a:r>
            <a:endParaRPr lang="cs-CZ" dirty="0"/>
          </a:p>
        </p:txBody>
      </p:sp>
      <p:pic>
        <p:nvPicPr>
          <p:cNvPr id="4" name="Picture 2" descr="File:Katnik domowy Tegenaria domestica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348880"/>
            <a:ext cx="3403181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Vodouch</a:t>
            </a:r>
            <a:r>
              <a:rPr lang="cs-CZ" dirty="0" smtClean="0"/>
              <a:t> stříbřitý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vodními rostlinami si </a:t>
            </a:r>
            <a:r>
              <a:rPr lang="cs-CZ" smtClean="0"/>
              <a:t>spřádá pavučinu,   </a:t>
            </a:r>
            <a:r>
              <a:rPr lang="cs-CZ" dirty="0" smtClean="0"/>
              <a:t>do které si nosí zásobu vzduchu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 descr="File:Argyroneta aquatica Pa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3542" y="2852936"/>
            <a:ext cx="4032448" cy="3024336"/>
          </a:xfrm>
          <a:prstGeom prst="rect">
            <a:avLst/>
          </a:prstGeom>
          <a:noFill/>
        </p:spPr>
      </p:pic>
      <p:pic>
        <p:nvPicPr>
          <p:cNvPr id="5" name="Picture 2" descr="File:Argyroneta Aquatica Weibchen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852936"/>
            <a:ext cx="4032448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Běžník kopretinový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/>
          <a:lstStyle/>
          <a:p>
            <a:r>
              <a:rPr lang="cs-CZ" dirty="0" smtClean="0"/>
              <a:t>běžník kopretinový číhá na svou kořist většinou na květech rostlin  </a:t>
            </a:r>
          </a:p>
          <a:p>
            <a:r>
              <a:rPr lang="cs-CZ" dirty="0" smtClean="0"/>
              <a:t>své zbarvení přizpůsobuje barvě podkladu, této barevné proměny je schopna jen samice </a:t>
            </a:r>
            <a:br>
              <a:rPr lang="cs-CZ" dirty="0" smtClean="0"/>
            </a:b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422970"/>
            <a:ext cx="2952328" cy="3075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446826"/>
            <a:ext cx="2448272" cy="3054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Slíďák tatarský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/>
          <a:lstStyle/>
          <a:p>
            <a:r>
              <a:rPr lang="cs-CZ" dirty="0" smtClean="0"/>
              <a:t>samice </a:t>
            </a:r>
            <a:r>
              <a:rPr lang="cs-CZ" b="1" u="sng" dirty="0" smtClean="0"/>
              <a:t>slíďáků</a:t>
            </a:r>
            <a:r>
              <a:rPr lang="cs-CZ" dirty="0" smtClean="0"/>
              <a:t> nosí kokon s vajíčky na zadečku</a:t>
            </a:r>
          </a:p>
          <a:p>
            <a:r>
              <a:rPr lang="cs-CZ" dirty="0" smtClean="0"/>
              <a:t>po vylíhnutí mláďat matka klepítky kokon   roztrhne a mláďata se shromáždí na jejím hřbetě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File:Lycoside 248-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077072"/>
            <a:ext cx="3619388" cy="2230447"/>
          </a:xfrm>
          <a:prstGeom prst="rect">
            <a:avLst/>
          </a:prstGeom>
          <a:noFill/>
        </p:spPr>
      </p:pic>
      <p:pic>
        <p:nvPicPr>
          <p:cNvPr id="5" name="Picture 4" descr="File:Wolfspinne mit jungtiere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645024"/>
            <a:ext cx="3528392" cy="26462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Sklípkan největší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a nejtěžší pavouk na světě</a:t>
            </a:r>
          </a:p>
          <a:p>
            <a:r>
              <a:rPr lang="cs-CZ" dirty="0" smtClean="0"/>
              <a:t>délka 120 mm, hmotnost 250 g</a:t>
            </a:r>
          </a:p>
          <a:p>
            <a:r>
              <a:rPr lang="cs-CZ" dirty="0" smtClean="0"/>
              <a:t>jed není příliš účinný pro teplokrevné živočichy vážící více než 0,5 kg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 descr="File:Theraphosa blondi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789040"/>
            <a:ext cx="3707904" cy="27809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Snovačka jedovatá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známá pod názvem černá vdova</a:t>
            </a:r>
          </a:p>
          <a:p>
            <a:r>
              <a:rPr lang="cs-CZ" dirty="0" smtClean="0"/>
              <a:t>velmi jedovatý pavouk  v Austrálii, Severní a Střední Americe</a:t>
            </a:r>
            <a:endParaRPr lang="cs-CZ" dirty="0"/>
          </a:p>
        </p:txBody>
      </p:sp>
      <p:pic>
        <p:nvPicPr>
          <p:cNvPr id="4" name="Picture 2" descr="File:Adult Female Black Wido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780928"/>
            <a:ext cx="4968552" cy="37264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smtClean="0"/>
              <a:t>Zopakuj si: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jakých částí se skládá tělo pavouků?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párů končetin mají pavouci?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slouží snovací bradavky?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kokon?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pavouk je na obrázku?</a:t>
            </a:r>
            <a:endParaRPr lang="cs-CZ" dirty="0"/>
          </a:p>
        </p:txBody>
      </p:sp>
      <p:pic>
        <p:nvPicPr>
          <p:cNvPr id="4" name="Picture 2" descr="File:Argyroneta Aquatica Weibchen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77072"/>
            <a:ext cx="2592288" cy="1944216"/>
          </a:xfrm>
          <a:prstGeom prst="rect">
            <a:avLst/>
          </a:prstGeom>
          <a:noFill/>
        </p:spPr>
      </p:pic>
      <p:pic>
        <p:nvPicPr>
          <p:cNvPr id="5" name="Picture 2" descr="File:Araneus diadematus (Gartenkreuzspinne mit Wespe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077072"/>
            <a:ext cx="2088232" cy="2088232"/>
          </a:xfrm>
          <a:prstGeom prst="rect">
            <a:avLst/>
          </a:prstGeom>
          <a:noFill/>
        </p:spPr>
      </p:pic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3645024"/>
            <a:ext cx="2028257" cy="2530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691680" y="61653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 hlavohrudi a zadečku.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4 páry končetin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 nich se tvoří tekutina, která na vzduchu tuhne a tvoří pavučinové vlákno.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Zámotek z pavučiny, který chrání oplozená vajíčka.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err="1" smtClean="0">
                <a:solidFill>
                  <a:srgbClr val="FF0000"/>
                </a:solidFill>
              </a:rPr>
              <a:t>vodouch</a:t>
            </a:r>
            <a:r>
              <a:rPr lang="cs-CZ" dirty="0" smtClean="0">
                <a:solidFill>
                  <a:srgbClr val="FF0000"/>
                </a:solidFill>
              </a:rPr>
              <a:t> stříbřitý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b) křižák obecný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c) běžník kopretinový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Citace a zdroje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669979"/>
          </a:xfrm>
        </p:spPr>
        <p:txBody>
          <a:bodyPr>
            <a:normAutofit fontScale="85000" lnSpcReduction="10000"/>
          </a:bodyPr>
          <a:lstStyle/>
          <a:p>
            <a:r>
              <a:rPr lang="cs-CZ" sz="1200" dirty="0" smtClean="0"/>
              <a:t>Ilustrace: Kliparty MS Office</a:t>
            </a:r>
          </a:p>
          <a:p>
            <a:r>
              <a:rPr lang="cs-CZ" sz="1200" dirty="0" smtClean="0"/>
              <a:t>KALDARI.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http://upload.wikimedia.org/wikipedia/commons/thumb/a/ab/Spider-characteristics.png/783px-Spider-characteristics.png </a:t>
            </a:r>
          </a:p>
          <a:p>
            <a:r>
              <a:rPr lang="en-US" sz="1200" dirty="0" smtClean="0"/>
              <a:t>BWJUN.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17.2.2014].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http://upload.wikimedia.org/wikipedia/commons/thumb/7/7d/Kreuzspinne_Paarung.jpg/646px-Kreuzspinne_Paarung.jpg </a:t>
            </a:r>
            <a:endParaRPr lang="cs-CZ" sz="1200" dirty="0" smtClean="0"/>
          </a:p>
          <a:p>
            <a:r>
              <a:rPr lang="cs-CZ" sz="1200" dirty="0" smtClean="0"/>
              <a:t>COMSTOCK, John Henry.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http://upload.wikimedia.org/wikipedia/commons/thumb/b/b4/Spider_internal_anatomy-cs.svg/800px-Spider_internal_anatomy-cs.svg.png </a:t>
            </a:r>
          </a:p>
          <a:p>
            <a:r>
              <a:rPr lang="en-US" sz="1200" dirty="0" smtClean="0"/>
              <a:t>HOWALDT, </a:t>
            </a:r>
            <a:r>
              <a:rPr lang="en-US" sz="1200" dirty="0" err="1" smtClean="0"/>
              <a:t>Jürgen</a:t>
            </a:r>
            <a:r>
              <a:rPr lang="en-US" sz="1200" dirty="0" smtClean="0"/>
              <a:t>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16.2.2014].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http://upload.wikimedia.org/wikipedia/commons/thumb/6/66/Araneus_diadematus_%28Gartenkreuzspinne_mit_Wespe%29.jpg/600px-Araneus_diadematus_%28Gartenkreuzspinne_mit_Wespe%29.jpg </a:t>
            </a:r>
            <a:endParaRPr lang="cs-CZ" sz="1200" dirty="0" smtClean="0"/>
          </a:p>
          <a:p>
            <a:r>
              <a:rPr lang="cs-CZ" sz="1200" dirty="0" smtClean="0"/>
              <a:t>GNISSAH.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http://upload.wikimedia.org/wikipedia/commons/thumb/0/08/Araneus_diadematus_web_1.jpg/800px-Araneus_diadematus_web_1.jpg </a:t>
            </a:r>
          </a:p>
          <a:p>
            <a:r>
              <a:rPr lang="cs-CZ" sz="1200" dirty="0" smtClean="0"/>
              <a:t>KARWATH, André.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http://upload.wikimedia.org/wikipedia/commons/thumb/c/c5/Araneus_diadematus_-_baby_spiders_2_%28aka%29.jpg/789px-Araneus_diadematus_-_baby_spiders_2_%28aka%29.jpg </a:t>
            </a:r>
          </a:p>
          <a:p>
            <a:r>
              <a:rPr lang="cs-CZ" sz="1200" dirty="0" smtClean="0"/>
              <a:t>IKEDA, </a:t>
            </a:r>
            <a:r>
              <a:rPr lang="cs-CZ" sz="1200" dirty="0" err="1" smtClean="0"/>
              <a:t>Masaki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http://upload.wikimedia.org/wikipedia/commons/thumb/c/ca/Argiope_bruennichi_08Oct10.jpg/394px-Argiope_bruennichi_08Oct10.jpg </a:t>
            </a:r>
          </a:p>
          <a:p>
            <a:r>
              <a:rPr lang="cs-CZ" sz="1200" dirty="0" smtClean="0"/>
              <a:t>BETLEY, M..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</a:t>
            </a:r>
            <a:r>
              <a:rPr lang="cs-CZ" sz="1200" dirty="0" smtClean="0">
                <a:hlinkClick r:id="rId2"/>
              </a:rPr>
              <a:t>http://upload.wikimedia.org/wikipedia/commons/3/36/Katnik_domowy_Tegenaria_domestica2.jpg</a:t>
            </a:r>
            <a:endParaRPr lang="cs-CZ" sz="1200" dirty="0" smtClean="0"/>
          </a:p>
          <a:p>
            <a:r>
              <a:rPr lang="cs-CZ" sz="1200" dirty="0" smtClean="0"/>
              <a:t>SCHULLER, Norbert.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</a:t>
            </a:r>
            <a:r>
              <a:rPr lang="cs-CZ" sz="1200" dirty="0" smtClean="0">
                <a:hlinkClick r:id="rId3"/>
              </a:rPr>
              <a:t>http://upload.wikimedia.org/wikipedia/commons/thumb/b/b1/Argyroneta_aquatica_Paar.jpg/800px-Argyroneta_aquatica_Paar.jpg</a:t>
            </a:r>
            <a:endParaRPr lang="cs-CZ" sz="1200" dirty="0" smtClean="0"/>
          </a:p>
          <a:p>
            <a:r>
              <a:rPr lang="cs-CZ" sz="1200" dirty="0" smtClean="0"/>
              <a:t>SCHULLER, Norbert.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19.2.2014]. Dostupný na WWW: http://upload.wikimedia.org/wikipedia/commons/thumb/7/72/Argyroneta_Aquatica_Weibchen2.jpg/800px-Argyroneta_Aquatica_Weibchen2.jpg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</a:t>
            </a:r>
            <a:r>
              <a:rPr lang="cs-CZ" sz="1200" dirty="0" smtClean="0">
                <a:hlinkClick r:id="rId4"/>
              </a:rPr>
              <a:t>http://upload.wikimedia.org/wikipedia/commons/thumb/c/cd/Misumena.vatia.beute.wespe.1771.jpg/800px-Misumena.vatia.beute.wespe.1771.jpg</a:t>
            </a:r>
            <a:endParaRPr lang="cs-CZ" sz="1200" dirty="0" smtClean="0"/>
          </a:p>
          <a:p>
            <a:r>
              <a:rPr lang="cs-CZ" sz="1200" dirty="0" smtClean="0"/>
              <a:t>DHATIER.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16.2.2014]. Dostupný na WWW: </a:t>
            </a:r>
            <a:r>
              <a:rPr lang="cs-CZ" sz="1200" dirty="0" smtClean="0">
                <a:hlinkClick r:id="rId5"/>
              </a:rPr>
              <a:t>http://upload.wikimedia.org/wikipedia/commons/thumb/1/12/Misumena_vatia_%282%29.jpg/737px-Misumena_vatia_%282%29.jpg</a:t>
            </a:r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Citace a zdroje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669979"/>
          </a:xfrm>
        </p:spPr>
        <p:txBody>
          <a:bodyPr>
            <a:normAutofit/>
          </a:bodyPr>
          <a:lstStyle/>
          <a:p>
            <a:r>
              <a:rPr lang="cs-CZ" sz="1200" dirty="0" smtClean="0"/>
              <a:t>ONYCHIURUS.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19.2.2014]. Dostupný na WWW: </a:t>
            </a:r>
            <a:r>
              <a:rPr lang="cs-CZ" sz="1200" dirty="0" smtClean="0">
                <a:hlinkClick r:id="rId2"/>
              </a:rPr>
              <a:t>http://upload.wikimedia.org/wikipedia/commons/thumb/2/25/Lycoside_248-09.jpg/800px-Lycoside_248-09.jpg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19.2.2014]. Dostupný na WWW: http://upload.wikimedia.org/wikipedia/commons/4/46/Wolfspinne_mit_jungtieren.jpg</a:t>
            </a:r>
          </a:p>
          <a:p>
            <a:r>
              <a:rPr lang="cs-CZ" sz="1200" dirty="0" smtClean="0"/>
              <a:t>SNAKECOLLECTOR. </a:t>
            </a:r>
            <a:r>
              <a:rPr lang="cs-CZ" sz="1200" i="1" dirty="0" smtClean="0"/>
              <a:t>[x]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17.2.2014]. Dostupný na WWW: </a:t>
            </a:r>
            <a:r>
              <a:rPr lang="cs-CZ" sz="1200" dirty="0" smtClean="0">
                <a:hlinkClick r:id="rId3"/>
              </a:rPr>
              <a:t>http://upload.wikimedia.org/wikipedia/commons/thumb/0/04/Theraphosa_blondi_1.jpg/800px-Theraphosa_blondi_1.jpg</a:t>
            </a:r>
            <a:endParaRPr lang="cs-CZ" sz="1200" dirty="0" smtClean="0"/>
          </a:p>
          <a:p>
            <a:r>
              <a:rPr lang="cs-CZ" sz="1200" dirty="0" smtClean="0"/>
              <a:t>SHENRICH91. </a:t>
            </a:r>
            <a:r>
              <a:rPr lang="cs-CZ" sz="1200" i="1" dirty="0" smtClean="0"/>
              <a:t>[x]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17.2.2014]. Dostupný na WWW: http://upload.wikimedia.org/wikipedia/commons/thumb/9/93/Adult_Female_Black_Widow.jpg/800px-Adult_Female_Black_Widow.jpg </a:t>
            </a:r>
          </a:p>
          <a:p>
            <a:r>
              <a:rPr lang="cs-CZ" sz="1200" dirty="0" smtClean="0">
                <a:latin typeface="Times New Roman" panose="02020603050405020304" pitchFamily="18" charset="0"/>
              </a:rPr>
              <a:t>Autorem materiálu a všech jeho částí, není-li uvedeno jinak, je Mgr. Lenka Pazderová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384</TotalTime>
  <Words>755</Words>
  <Application>Microsoft Office PowerPoint</Application>
  <PresentationFormat>Předvádění na obrazovce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Snímek 1</vt:lpstr>
      <vt:lpstr>Pavouci</vt:lpstr>
      <vt:lpstr>Snímek 3</vt:lpstr>
      <vt:lpstr>Stavba těla pavouka</vt:lpstr>
      <vt:lpstr>Křižák obecný</vt:lpstr>
      <vt:lpstr>Snímek 6</vt:lpstr>
      <vt:lpstr>Snímek 7</vt:lpstr>
      <vt:lpstr>Vnitřní stavba samičky pavouka</vt:lpstr>
      <vt:lpstr>Křižák obecný (s vosou útočnou)</vt:lpstr>
      <vt:lpstr>Kruhová pavučina křižáka obecného</vt:lpstr>
      <vt:lpstr>Mladí křižáci </vt:lpstr>
      <vt:lpstr>Křižák pruhovaný</vt:lpstr>
      <vt:lpstr>Pokoutník domácí</vt:lpstr>
      <vt:lpstr>Vodouch stříbřitý</vt:lpstr>
      <vt:lpstr>Běžník kopretinový</vt:lpstr>
      <vt:lpstr>Slíďák tatarský</vt:lpstr>
      <vt:lpstr>Sklípkan největší</vt:lpstr>
      <vt:lpstr>Snovačka jedovatá</vt:lpstr>
      <vt:lpstr>Zopakuj si:</vt:lpstr>
      <vt:lpstr>Řešení</vt:lpstr>
      <vt:lpstr>Citace a zdroje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Pavouci</dc:title>
  <dc:creator>user</dc:creator>
  <cp:lastModifiedBy>Dum</cp:lastModifiedBy>
  <cp:revision>54</cp:revision>
  <dcterms:created xsi:type="dcterms:W3CDTF">2014-02-16T19:56:31Z</dcterms:created>
  <dcterms:modified xsi:type="dcterms:W3CDTF">2014-06-30T11:37:23Z</dcterms:modified>
</cp:coreProperties>
</file>