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E2E52-0B6C-4866-AA93-70C768DC5F5B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B6B40-8925-4243-9B0D-D77484B8D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c/MarchantiaPolymorph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3/3f/Marchantia_polymorpha20090914_175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f/f1/Lifecycle_moss_svg_diagram_ces.sv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a/Leucobryum_glaucum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a/ac/Polytrichum-commune-habit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e/Polytrichum.commune.2.jp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f/f2/Sphagnum_squarrosum_141006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6/63/SphagnumFallax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d/d5/Rhizomnium_punctatum.jpeg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a/Leucobryum_glaucum.jpg" TargetMode="External"/><Relationship Id="rId2" Type="http://schemas.openxmlformats.org/officeDocument/2006/relationships/hyperlink" Target="http://upload.wikimedia.org/wikipedia/commons/thumb/f/f8/Tionesta-ac-moss2.jpg/800px-Tionesta-ac-moss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5/Rhizomnium_punctatum.jpeg" TargetMode="External"/><Relationship Id="rId5" Type="http://schemas.openxmlformats.org/officeDocument/2006/relationships/hyperlink" Target="http://upload.wikimedia.org/wikipedia/commons/thumb/7/78/Raselink.jpg/800px-Raselink.jpg" TargetMode="External"/><Relationship Id="rId4" Type="http://schemas.openxmlformats.org/officeDocument/2006/relationships/hyperlink" Target="http://upload.wikimedia.org/wikipedia/commons/thumb/6/63/SphagnumFallax.jpg/800px-SphagnumFalla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VY_32_INOVACE_11_12Př-Mechorosty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4. 3. 2014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mechorostech. Vybrané snímky lze použít jako zápis do sešitu. Závěr prezentace slouží k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zopakování učiva.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9"/>
            <a:ext cx="7772400" cy="1368151"/>
          </a:xfrm>
        </p:spPr>
        <p:txBody>
          <a:bodyPr>
            <a:normAutofit/>
          </a:bodyPr>
          <a:lstStyle/>
          <a:p>
            <a:r>
              <a:rPr lang="cs-CZ" sz="7200" dirty="0" smtClean="0"/>
              <a:t>MECHOROSTY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060848"/>
            <a:ext cx="5472608" cy="425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ejstarší suchozemské rostliny</a:t>
            </a:r>
          </a:p>
          <a:p>
            <a:r>
              <a:rPr lang="cs-CZ" dirty="0"/>
              <a:t>n</a:t>
            </a:r>
            <a:r>
              <a:rPr lang="cs-CZ" dirty="0" smtClean="0"/>
              <a:t>emají vytvořena vodivá a podpůrná pletiva → malý vzrůst, rostou v trsech</a:t>
            </a:r>
          </a:p>
          <a:p>
            <a:r>
              <a:rPr lang="cs-CZ" dirty="0"/>
              <a:t>d</a:t>
            </a:r>
            <a:r>
              <a:rPr lang="cs-CZ" dirty="0" smtClean="0"/>
              <a:t>vě skupiny mechorostů: játrovky</a:t>
            </a:r>
            <a:br>
              <a:rPr lang="cs-CZ" dirty="0" smtClean="0"/>
            </a:br>
            <a:r>
              <a:rPr lang="cs-CZ" dirty="0" smtClean="0"/>
              <a:t>                                              mechy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JÁTROVKY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Porostnice mnohotvárná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 patří mezi nejrozšířenější játrovky</a:t>
            </a:r>
          </a:p>
          <a:p>
            <a:pPr>
              <a:buNone/>
            </a:pPr>
            <a:r>
              <a:rPr lang="cs-CZ" dirty="0" smtClean="0"/>
              <a:t>- má lupenitou plochou stélku</a:t>
            </a:r>
            <a:endParaRPr lang="cs-CZ" dirty="0"/>
          </a:p>
        </p:txBody>
      </p:sp>
      <p:pic>
        <p:nvPicPr>
          <p:cNvPr id="1026" name="Picture 2" descr="File:MarchantiaPolymorph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284984"/>
            <a:ext cx="3810000" cy="2857500"/>
          </a:xfrm>
          <a:prstGeom prst="rect">
            <a:avLst/>
          </a:prstGeom>
          <a:noFill/>
        </p:spPr>
      </p:pic>
      <p:pic>
        <p:nvPicPr>
          <p:cNvPr id="1028" name="Picture 4" descr="File:Marchantia polymorpha20090914 17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284984"/>
            <a:ext cx="3197780" cy="265521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44008" y="6021288"/>
            <a:ext cx="4499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pohárky – slouží k rozmnožování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suchozemské rostliny, ale ke svému rozmnožování nutně potřebují vodu</a:t>
            </a:r>
          </a:p>
          <a:p>
            <a:r>
              <a:rPr lang="cs-CZ" dirty="0" smtClean="0"/>
              <a:t>rozšířeny po celé zeměkouli</a:t>
            </a:r>
          </a:p>
          <a:p>
            <a:r>
              <a:rPr lang="cs-CZ" dirty="0" smtClean="0"/>
              <a:t>výtrusné rostliny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mechové rostlinky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76375"/>
            <a:ext cx="3621187" cy="4405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Životní cyklus mechů</a:t>
            </a:r>
            <a:endParaRPr lang="cs-CZ" dirty="0"/>
          </a:p>
        </p:txBody>
      </p:sp>
      <p:pic>
        <p:nvPicPr>
          <p:cNvPr id="19458" name="Picture 2" descr="File:Lifecycle moss svg diagram ce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980728"/>
            <a:ext cx="379095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cyklus mechů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7488832" cy="4525963"/>
          </a:xfrm>
        </p:spPr>
        <p:txBody>
          <a:bodyPr/>
          <a:lstStyle/>
          <a:p>
            <a:r>
              <a:rPr lang="cs-CZ" u="sng" dirty="0" smtClean="0"/>
              <a:t>výtrus</a:t>
            </a:r>
            <a:r>
              <a:rPr lang="cs-CZ" dirty="0" smtClean="0"/>
              <a:t> → </a:t>
            </a:r>
            <a:r>
              <a:rPr lang="cs-CZ" u="sng" dirty="0" smtClean="0"/>
              <a:t>prvoklíček</a:t>
            </a:r>
            <a:r>
              <a:rPr lang="cs-CZ" dirty="0" smtClean="0"/>
              <a:t> – na něm vyrůstají rostlinky samčí (samčí pohlavní orgány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pelatky</a:t>
            </a:r>
            <a:r>
              <a:rPr lang="cs-CZ" dirty="0" smtClean="0"/>
              <a:t>) a samičí (samičí pohlavní orgány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zárodečníky</a:t>
            </a:r>
            <a:r>
              <a:rPr lang="cs-CZ" dirty="0" smtClean="0"/>
              <a:t>) → spojení pohlavních buněk = </a:t>
            </a:r>
            <a:r>
              <a:rPr lang="cs-CZ" u="sng" dirty="0" smtClean="0"/>
              <a:t>oplození</a:t>
            </a:r>
            <a:r>
              <a:rPr lang="cs-CZ" dirty="0" smtClean="0"/>
              <a:t> → z oplozené vaječné buňky vyrůstá </a:t>
            </a:r>
            <a:r>
              <a:rPr lang="cs-CZ" u="sng" dirty="0" smtClean="0"/>
              <a:t>štět s tobolkou</a:t>
            </a:r>
            <a:r>
              <a:rPr lang="cs-CZ" dirty="0" smtClean="0"/>
              <a:t> → </a:t>
            </a:r>
            <a:r>
              <a:rPr lang="cs-CZ" u="sng" dirty="0" smtClean="0"/>
              <a:t>výtrusy…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mechů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brání půdní erozi</a:t>
            </a:r>
          </a:p>
          <a:p>
            <a:r>
              <a:rPr lang="cs-CZ" dirty="0" smtClean="0"/>
              <a:t>podílí se na tvorbě humusu</a:t>
            </a:r>
          </a:p>
          <a:p>
            <a:r>
              <a:rPr lang="cs-CZ" dirty="0" smtClean="0"/>
              <a:t>zadržují vodu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Bělomech sivý</a:t>
            </a:r>
            <a:endParaRPr lang="cs-CZ" dirty="0"/>
          </a:p>
        </p:txBody>
      </p:sp>
      <p:pic>
        <p:nvPicPr>
          <p:cNvPr id="21506" name="Picture 2" descr="File:Leucobryum glauc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628799"/>
            <a:ext cx="5400600" cy="405562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5949280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800" dirty="0" smtClean="0"/>
              <a:t>vytváří velké polštáře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Ploník obecný</a:t>
            </a:r>
            <a:endParaRPr lang="cs-CZ" dirty="0"/>
          </a:p>
        </p:txBody>
      </p:sp>
      <p:pic>
        <p:nvPicPr>
          <p:cNvPr id="24578" name="Picture 2" descr="File:Polytrichum-commune-hab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340768"/>
            <a:ext cx="6048672" cy="40374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5661248"/>
            <a:ext cx="8748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800" dirty="0" smtClean="0"/>
              <a:t>lístky jsou za vlhka téměř kolmé na lodyžku, na suché </a:t>
            </a:r>
            <a:br>
              <a:rPr lang="cs-CZ" sz="2800" dirty="0" smtClean="0"/>
            </a:br>
            <a:r>
              <a:rPr lang="cs-CZ" sz="2800" dirty="0" smtClean="0"/>
              <a:t>  rostlince jsou </a:t>
            </a:r>
            <a:r>
              <a:rPr lang="cs-CZ" sz="2800" dirty="0" err="1" smtClean="0"/>
              <a:t>přitisklé</a:t>
            </a:r>
            <a:r>
              <a:rPr lang="cs-CZ" sz="2800" dirty="0" smtClean="0"/>
              <a:t> k lodyžce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Ploník obecný se štěty s tobolkami</a:t>
            </a:r>
            <a:endParaRPr lang="cs-CZ" dirty="0"/>
          </a:p>
        </p:txBody>
      </p:sp>
      <p:pic>
        <p:nvPicPr>
          <p:cNvPr id="25602" name="Picture 2" descr="File:Polytrichum.commune.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84784"/>
            <a:ext cx="6397699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Rašeliníky</a:t>
            </a:r>
            <a:endParaRPr lang="cs-CZ" dirty="0"/>
          </a:p>
        </p:txBody>
      </p:sp>
      <p:pic>
        <p:nvPicPr>
          <p:cNvPr id="26626" name="Picture 2" descr="File:Sphagnum squarrosum 141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00808"/>
            <a:ext cx="4032448" cy="3024336"/>
          </a:xfrm>
          <a:prstGeom prst="rect">
            <a:avLst/>
          </a:prstGeom>
          <a:noFill/>
        </p:spPr>
      </p:pic>
      <p:pic>
        <p:nvPicPr>
          <p:cNvPr id="26628" name="Picture 4" descr="File:SphagnumFalla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700808"/>
            <a:ext cx="4539342" cy="30243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16016" y="501317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Rašeliník </a:t>
            </a:r>
            <a:r>
              <a:rPr lang="cs-CZ" sz="2800" dirty="0" err="1" smtClean="0"/>
              <a:t>křivolistý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9552" y="5013176"/>
            <a:ext cx="35752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Rašeliník kostrbatý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Rašeliniště (</a:t>
            </a:r>
            <a:r>
              <a:rPr lang="cs-CZ" dirty="0" err="1" smtClean="0"/>
              <a:t>slatě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1128"/>
            <a:ext cx="8229600" cy="1944216"/>
          </a:xfrm>
        </p:spPr>
        <p:txBody>
          <a:bodyPr>
            <a:noAutofit/>
          </a:bodyPr>
          <a:lstStyle/>
          <a:p>
            <a:r>
              <a:rPr lang="cs-CZ" sz="2800" dirty="0" smtClean="0"/>
              <a:t>na vrcholku lodyžky rašeliník neustále přirůstá a na spodku postupně odumírá a tvoří vrstvu rašeliny </a:t>
            </a:r>
          </a:p>
          <a:p>
            <a:r>
              <a:rPr lang="cs-CZ" sz="2800" dirty="0" smtClean="0"/>
              <a:t>využití rašeliny: hnojivo, palivo, léčebné využití - např. při onemocnění kloubů</a:t>
            </a:r>
          </a:p>
          <a:p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4968552" cy="3106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Měřík tečkovaný</a:t>
            </a:r>
            <a:endParaRPr lang="cs-CZ" dirty="0"/>
          </a:p>
        </p:txBody>
      </p:sp>
      <p:pic>
        <p:nvPicPr>
          <p:cNvPr id="28674" name="Picture 2" descr="File:Rhizomnium punctatum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340768"/>
            <a:ext cx="6144683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skupiny mechorostů znáš?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mají mechorosty malý vzrůst a rostou v trsech?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nejrozšířenější játrovka v mírném podnebném pásu?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stavbu mechové rostlinky.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význam mají mechy?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Játrovky a mechy.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Nemají vodivá a podpůrná pletiva.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Porostnice mnohotvárná.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Příchytná vlákna, lodyžka, lístky, štět, tobolka.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1. brání půdní erozi</a:t>
            </a:r>
            <a:br>
              <a:rPr lang="cs-CZ" dirty="0" smtClean="0"/>
            </a:br>
            <a:r>
              <a:rPr lang="cs-CZ" dirty="0" smtClean="0"/>
              <a:t>2. podílí se na tvorbě humusu</a:t>
            </a:r>
            <a:br>
              <a:rPr lang="cs-CZ" dirty="0" smtClean="0"/>
            </a:br>
            <a:r>
              <a:rPr lang="cs-CZ" dirty="0" smtClean="0"/>
              <a:t>3. zadržují vodu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Citace a zdroje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sz="1200" dirty="0" smtClean="0"/>
              <a:t>SHANDOR, Ivo.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</a:t>
            </a:r>
            <a:r>
              <a:rPr lang="cs-CZ" sz="1200" dirty="0" smtClean="0">
                <a:hlinkClick r:id="rId2"/>
              </a:rPr>
              <a:t>http://upload.wikimedia.org/wikipedia/commons/thumb/f/f8/Tionesta-ac-moss2.jpg/800px-Tionesta-ac-moss2.jpg</a:t>
            </a:r>
            <a:endParaRPr lang="cs-CZ" sz="1200" dirty="0" smtClean="0"/>
          </a:p>
          <a:p>
            <a:r>
              <a:rPr lang="cs-CZ" sz="1200" dirty="0" smtClean="0"/>
              <a:t>BARTHEL, Denis.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http://upload.wikimedia.org/wikipedia/commons/4/4c/MarchantiaPolymorpha.jpg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http://upload.wikimedia.org/wikipedia/commons/3/3f/Marchantia_polymorpha20090914_175.jpg </a:t>
            </a:r>
          </a:p>
          <a:p>
            <a:r>
              <a:rPr lang="cs-CZ" sz="1200" dirty="0" smtClean="0"/>
              <a:t>Vlastní archiv autora</a:t>
            </a:r>
          </a:p>
          <a:p>
            <a:r>
              <a:rPr lang="cs-CZ" sz="1200" dirty="0" smtClean="0"/>
              <a:t>LADYOFHATS.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http://upload.wikimedia.org/wikipedia/commons/thumb/f/f1/Lifecycle_moss_svg_diagram_ces.svg/398px-Lifecycle_moss_svg_diagram_ces.svg.png </a:t>
            </a:r>
          </a:p>
          <a:p>
            <a:r>
              <a:rPr lang="cs-CZ" sz="1200" dirty="0" smtClean="0"/>
              <a:t>ALGIRDAS.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</a:t>
            </a:r>
            <a:r>
              <a:rPr lang="cs-CZ" sz="1200" dirty="0" smtClean="0">
                <a:hlinkClick r:id="rId3"/>
              </a:rPr>
              <a:t>http://upload.wikimedia.org/wikipedia/commons/5/5a/Leucobryum_glaucum.jpg</a:t>
            </a:r>
            <a:endParaRPr lang="cs-CZ" sz="1200" dirty="0" smtClean="0"/>
          </a:p>
          <a:p>
            <a:r>
              <a:rPr lang="cs-CZ" sz="1200" dirty="0" smtClean="0"/>
              <a:t>PORSE, Sten.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http://upload.wikimedia.org/wikipedia/commons/thumb/a/ac/Polytrichum-commune-habit.jpg/800px-Polytrichum-commune-habit.jpg  </a:t>
            </a:r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http://upload.wikimedia.org/wikipedia/commons/a/ae/Polytrichum.commune.2.jpg </a:t>
            </a:r>
          </a:p>
          <a:p>
            <a:r>
              <a:rPr lang="cs-CZ" sz="1200" dirty="0" smtClean="0"/>
              <a:t>HAYNOLD, </a:t>
            </a:r>
            <a:r>
              <a:rPr lang="cs-CZ" sz="1200" dirty="0" err="1" smtClean="0"/>
              <a:t>Bernd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http://upload.wikimedia.org/wikipedia/commons/thumb/f/f2/Sphagnum_squarrosum_141006.jpg/800px-Sphagnum_squarrosum_141006.jpg </a:t>
            </a:r>
          </a:p>
          <a:p>
            <a:r>
              <a:rPr lang="en-US" sz="1200" dirty="0" smtClean="0"/>
              <a:t>FISCHER, Christian.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23.2.2014].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4"/>
              </a:rPr>
              <a:t>http://upload.wikimedia.org/wikipedia/commons/thumb/6/63/SphagnumFallax.jpg/800px-SphagnumFallax.jpg</a:t>
            </a:r>
            <a:endParaRPr lang="cs-CZ" sz="1200" dirty="0" smtClean="0"/>
          </a:p>
          <a:p>
            <a:r>
              <a:rPr lang="cs-CZ" sz="1200" dirty="0" smtClean="0"/>
              <a:t>WIKIMOL.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</a:t>
            </a:r>
            <a:r>
              <a:rPr lang="cs-CZ" sz="1200" dirty="0" smtClean="0">
                <a:hlinkClick r:id="rId5"/>
              </a:rPr>
              <a:t>http://upload.wikimedia.org/wikipedia/commons/thumb/7/78/Raselink.jpg/800px-Raselink.jpg</a:t>
            </a:r>
            <a:endParaRPr lang="cs-CZ" sz="1200" dirty="0" smtClean="0"/>
          </a:p>
          <a:p>
            <a:r>
              <a:rPr lang="cs-CZ" sz="1200" dirty="0" smtClean="0"/>
              <a:t>PETERS, </a:t>
            </a:r>
            <a:r>
              <a:rPr lang="cs-CZ" sz="1200" dirty="0" err="1" smtClean="0"/>
              <a:t>Kristian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23.2.2014]. Dostupný na WWW: </a:t>
            </a:r>
            <a:r>
              <a:rPr lang="cs-CZ" sz="1200" dirty="0" smtClean="0">
                <a:hlinkClick r:id="rId6"/>
              </a:rPr>
              <a:t>http://upload.wikimedia.org/wikipedia/commons/d/d5/Rhizomnium_punctatum.jpeg</a:t>
            </a:r>
            <a:endParaRPr lang="cs-CZ" sz="1200" dirty="0" smtClean="0"/>
          </a:p>
          <a:p>
            <a:r>
              <a:rPr lang="cs-CZ" sz="1200" dirty="0" smtClean="0">
                <a:latin typeface="Times New Roman" panose="02020603050405020304" pitchFamily="18" charset="0"/>
              </a:rPr>
              <a:t>Autorem materiálu a všech jeho částí, není-li uvedeno jinak, je Mgr. </a:t>
            </a:r>
            <a:r>
              <a:rPr lang="cs-CZ" sz="1200" smtClean="0">
                <a:latin typeface="Times New Roman" panose="02020603050405020304" pitchFamily="18" charset="0"/>
              </a:rPr>
              <a:t>Lenka Pazderová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583</Words>
  <Application>Microsoft Office PowerPoint</Application>
  <PresentationFormat>Předvádění na obrazovce (4:3)</PresentationFormat>
  <Paragraphs>79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Motiv sady Office</vt:lpstr>
      <vt:lpstr>Prezentace aplikace PowerPoint</vt:lpstr>
      <vt:lpstr>MECHOROSTY</vt:lpstr>
      <vt:lpstr>Prezentace aplikace PowerPoint</vt:lpstr>
      <vt:lpstr>JÁTROVKY</vt:lpstr>
      <vt:lpstr>MECHY</vt:lpstr>
      <vt:lpstr>Stavba mechové rostlinky</vt:lpstr>
      <vt:lpstr>Životní cyklus mechů</vt:lpstr>
      <vt:lpstr>Životní cyklus mechů</vt:lpstr>
      <vt:lpstr>Význam mechů</vt:lpstr>
      <vt:lpstr>Bělomech sivý</vt:lpstr>
      <vt:lpstr>Ploník obecný</vt:lpstr>
      <vt:lpstr>Ploník obecný se štěty s tobolkami</vt:lpstr>
      <vt:lpstr>Rašeliníky</vt:lpstr>
      <vt:lpstr>Rašeliniště (slatě)</vt:lpstr>
      <vt:lpstr>Měřík tečkovaný</vt:lpstr>
      <vt:lpstr>Odpověz na otázky:</vt:lpstr>
      <vt:lpstr>Odpovědi: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22</cp:revision>
  <dcterms:created xsi:type="dcterms:W3CDTF">2014-02-23T11:27:07Z</dcterms:created>
  <dcterms:modified xsi:type="dcterms:W3CDTF">2014-04-02T06:03:39Z</dcterms:modified>
</cp:coreProperties>
</file>