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57" r:id="rId4"/>
    <p:sldId id="258" r:id="rId5"/>
    <p:sldId id="260" r:id="rId6"/>
    <p:sldId id="261" r:id="rId7"/>
    <p:sldId id="273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6" r:id="rId18"/>
    <p:sldId id="277" r:id="rId19"/>
    <p:sldId id="259" r:id="rId20"/>
    <p:sldId id="270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334E0-98FF-48B2-B114-B3F44EB183E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B1996-64A9-4981-B086-6372B71474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334E0-98FF-48B2-B114-B3F44EB183E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B1996-64A9-4981-B086-6372B71474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334E0-98FF-48B2-B114-B3F44EB183E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B1996-64A9-4981-B086-6372B71474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334E0-98FF-48B2-B114-B3F44EB183E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B1996-64A9-4981-B086-6372B71474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334E0-98FF-48B2-B114-B3F44EB183E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B1996-64A9-4981-B086-6372B71474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334E0-98FF-48B2-B114-B3F44EB183E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B1996-64A9-4981-B086-6372B71474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334E0-98FF-48B2-B114-B3F44EB183E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B1996-64A9-4981-B086-6372B71474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334E0-98FF-48B2-B114-B3F44EB183E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B1996-64A9-4981-B086-6372B71474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334E0-98FF-48B2-B114-B3F44EB183E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B1996-64A9-4981-B086-6372B71474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334E0-98FF-48B2-B114-B3F44EB183E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B1996-64A9-4981-B086-6372B71474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334E0-98FF-48B2-B114-B3F44EB183E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B1996-64A9-4981-B086-6372B71474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334E0-98FF-48B2-B114-B3F44EB183E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B1996-64A9-4981-B086-6372B714741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0/06/Phalangium_opilio_3_(Nemo5576).jpg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d/da/Tetranychus_urticae_females_with_egg_(4883543313)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9/91/Tetranychus_urticae_on_sweet_pepper,_Bonenspintmijt_op_paprika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//upload.wikimedia.org/wikipedia/commons/5/51/Androctonus_australis_02.JPG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a/a0/Buthus_occitanus.jpg" TargetMode="Externa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f/fd/Emporer_scorpion.jpg" TargetMode="Externa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260350"/>
            <a:ext cx="5753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327" name="Group 2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505468"/>
              </p:ext>
            </p:extLst>
          </p:nvPr>
        </p:nvGraphicFramePr>
        <p:xfrm>
          <a:off x="1333500" y="1628775"/>
          <a:ext cx="6767513" cy="5203003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Bohdalov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Člověk a příroda, Přírodopis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VY_32_INOVACE_12_12Př-Sekáči, roztoči, štíři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Lenka Pazderová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Březen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7. 3. 2014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Prezentace je určena k vysvětlení učiva o dalších pavoukovcích  (sekáči, roztoči, štíři). Snímky lze také použít jako zápis do sešitu. Závěr prezentace slouží k shrnutí a upevnění učiva.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6600" dirty="0" smtClean="0"/>
              <a:t>SEKÁČI, ROZTOČI, ŠTÍŘI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5" name="Picture 3" descr="C:\Users\user\AppData\Local\Microsoft\Windows\Temporary Internet Files\Content.IE5\IPC0VXZJ\MC90037007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221088"/>
            <a:ext cx="1819656" cy="17858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/>
          <a:lstStyle/>
          <a:p>
            <a:r>
              <a:rPr lang="cs-CZ" b="1" dirty="0" smtClean="0"/>
              <a:t>SEKÁČI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hlavohruď nasedá celou šířkou na zadeček (chybí tenká stopka mezi hlavohrudí a zadečkem)</a:t>
            </a:r>
          </a:p>
          <a:p>
            <a:r>
              <a:rPr lang="cs-CZ" dirty="0" smtClean="0"/>
              <a:t>dlouhé, snadno odlomitelné končetiny – nohy sebou po odlomení dlouho sekají → sekáči</a:t>
            </a:r>
          </a:p>
          <a:p>
            <a:r>
              <a:rPr lang="cs-CZ" dirty="0" smtClean="0"/>
              <a:t>netkají pavučinu, kořist loví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Sekáč rohatý</a:t>
            </a:r>
            <a:endParaRPr lang="cs-CZ" dirty="0"/>
          </a:p>
        </p:txBody>
      </p:sp>
      <p:pic>
        <p:nvPicPr>
          <p:cNvPr id="1026" name="Picture 2" descr="File:Phalangium opilio 3 (Nemo5576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340768"/>
            <a:ext cx="5832648" cy="43744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/>
          <a:lstStyle/>
          <a:p>
            <a:r>
              <a:rPr lang="cs-CZ" b="1" dirty="0" smtClean="0"/>
              <a:t>ROZTOČI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drobní pavoukovci</a:t>
            </a:r>
          </a:p>
          <a:p>
            <a:r>
              <a:rPr lang="cs-CZ" u="sng" dirty="0" smtClean="0"/>
              <a:t>hlavohruď srostlá se zadečkem</a:t>
            </a:r>
            <a:r>
              <a:rPr lang="cs-CZ" dirty="0" smtClean="0"/>
              <a:t> do jednoho celku</a:t>
            </a:r>
          </a:p>
          <a:p>
            <a:r>
              <a:rPr lang="cs-CZ" dirty="0" smtClean="0"/>
              <a:t>mnoho druhů patří k </a:t>
            </a:r>
            <a:r>
              <a:rPr lang="cs-CZ" u="sng" dirty="0" smtClean="0"/>
              <a:t>cizopasníkům</a:t>
            </a:r>
            <a:r>
              <a:rPr lang="cs-CZ" dirty="0" smtClean="0"/>
              <a:t> rostlin i živočichů včetně člověka</a:t>
            </a:r>
          </a:p>
          <a:p>
            <a:r>
              <a:rPr lang="cs-CZ" dirty="0" smtClean="0"/>
              <a:t>zástupci: </a:t>
            </a:r>
            <a:r>
              <a:rPr lang="cs-CZ" u="sng" dirty="0" smtClean="0"/>
              <a:t>svilušky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          </a:t>
            </a:r>
            <a:r>
              <a:rPr lang="cs-CZ" u="sng" dirty="0" smtClean="0"/>
              <a:t>klíště obecné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          </a:t>
            </a:r>
            <a:r>
              <a:rPr lang="cs-CZ" u="sng" dirty="0" smtClean="0"/>
              <a:t>zákožka svrabová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          </a:t>
            </a:r>
            <a:r>
              <a:rPr lang="cs-CZ" u="sng" dirty="0" smtClean="0"/>
              <a:t>sametka zarděnková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Svilušky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328592"/>
          </a:xfrm>
        </p:spPr>
        <p:txBody>
          <a:bodyPr/>
          <a:lstStyle/>
          <a:p>
            <a:r>
              <a:rPr lang="cs-CZ" u="sng" dirty="0" smtClean="0"/>
              <a:t>parazité rostlin </a:t>
            </a:r>
            <a:r>
              <a:rPr lang="cs-CZ" dirty="0" smtClean="0"/>
              <a:t>– nabodávají jejich buňky a vysávají obsah (napadená místa se jeví jako hnědé skvrny)</a:t>
            </a:r>
          </a:p>
          <a:p>
            <a:pPr>
              <a:buNone/>
            </a:pPr>
            <a:r>
              <a:rPr lang="cs-CZ" dirty="0" smtClean="0"/>
              <a:t>   </a:t>
            </a:r>
            <a:r>
              <a:rPr lang="cs-CZ" u="sng" dirty="0" smtClean="0"/>
              <a:t>Sviluška chmelová</a:t>
            </a:r>
            <a:endParaRPr lang="cs-CZ" u="sng" dirty="0"/>
          </a:p>
        </p:txBody>
      </p:sp>
      <p:pic>
        <p:nvPicPr>
          <p:cNvPr id="4" name="Picture 2" descr="File:Tetranychus urticae females with egg (4883543313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356992"/>
            <a:ext cx="3816424" cy="255223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27584" y="6093297"/>
            <a:ext cx="403244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Samice svilušky s vajíčkem</a:t>
            </a:r>
          </a:p>
          <a:p>
            <a:endParaRPr lang="cs-CZ" dirty="0"/>
          </a:p>
        </p:txBody>
      </p:sp>
      <p:pic>
        <p:nvPicPr>
          <p:cNvPr id="6" name="Picture 4" descr="File:Tetranychus urticae on sweet pepper, Bonenspintmijt op paprik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3429000"/>
            <a:ext cx="3360373" cy="252028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292080" y="6057781"/>
            <a:ext cx="36004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Pavučinky svilušky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Klíště obecné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samečkové nepřijímají potravu, velikost 2 mm</a:t>
            </a:r>
          </a:p>
          <a:p>
            <a:r>
              <a:rPr lang="cs-CZ" u="sng" dirty="0" smtClean="0"/>
              <a:t>samičky sají krev </a:t>
            </a:r>
            <a:r>
              <a:rPr lang="cs-CZ" dirty="0" smtClean="0"/>
              <a:t>→ </a:t>
            </a:r>
            <a:r>
              <a:rPr lang="cs-CZ" u="sng" dirty="0" smtClean="0"/>
              <a:t>přenáší onemocnění</a:t>
            </a:r>
            <a:r>
              <a:rPr lang="cs-CZ" dirty="0" smtClean="0"/>
              <a:t>, velikost 4 mm, po nasátí až 11 mm 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501008"/>
            <a:ext cx="297180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284984"/>
            <a:ext cx="26765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Klíště přenáší nemoci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err="1" smtClean="0"/>
              <a:t>Lymská</a:t>
            </a:r>
            <a:r>
              <a:rPr lang="cs-CZ" b="1" u="sng" dirty="0" smtClean="0"/>
              <a:t> borelióza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u="sng" dirty="0" smtClean="0"/>
              <a:t>projevy</a:t>
            </a:r>
            <a:r>
              <a:rPr lang="cs-CZ" dirty="0" smtClean="0"/>
              <a:t>: zarudlé místo s bílým středem, nemocný pociťuje únavu, může mít zvýšenou teplotu, bolesti hlavy i zduřelé mízní uzliny,</a:t>
            </a:r>
            <a:br>
              <a:rPr lang="cs-CZ" dirty="0" smtClean="0"/>
            </a:br>
            <a:r>
              <a:rPr lang="cs-CZ" u="sng" dirty="0" smtClean="0"/>
              <a:t>včas lze účinně léčit antibiotiky</a:t>
            </a:r>
            <a:endParaRPr lang="cs-CZ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221088"/>
            <a:ext cx="3168351" cy="2241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192458"/>
            <a:ext cx="2828937" cy="2260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Klíšťová encefalitida </a:t>
            </a:r>
            <a:r>
              <a:rPr lang="cs-CZ" dirty="0" smtClean="0"/>
              <a:t>(klíšťový zánět mozku)</a:t>
            </a:r>
            <a:br>
              <a:rPr lang="cs-CZ" dirty="0" smtClean="0"/>
            </a:br>
            <a:r>
              <a:rPr lang="cs-CZ" dirty="0" smtClean="0"/>
              <a:t>- příznaky se objevují 1 - 2 týdny po kousnutí</a:t>
            </a:r>
            <a:br>
              <a:rPr lang="cs-CZ" dirty="0" smtClean="0"/>
            </a:br>
            <a:r>
              <a:rPr lang="cs-CZ" dirty="0" smtClean="0"/>
              <a:t>- může mít podobu jen lehkých bolestí hlavy a </a:t>
            </a:r>
            <a:br>
              <a:rPr lang="cs-CZ" dirty="0" smtClean="0"/>
            </a:br>
            <a:r>
              <a:rPr lang="cs-CZ" dirty="0" smtClean="0"/>
              <a:t>  zvýšené teploty</a:t>
            </a:r>
            <a:br>
              <a:rPr lang="cs-CZ" dirty="0" smtClean="0"/>
            </a:br>
            <a:r>
              <a:rPr lang="cs-CZ" dirty="0" smtClean="0"/>
              <a:t>- nebo těžký průběh spojený s prudkými</a:t>
            </a:r>
            <a:br>
              <a:rPr lang="cs-CZ" dirty="0" smtClean="0"/>
            </a:br>
            <a:r>
              <a:rPr lang="cs-CZ" dirty="0" smtClean="0"/>
              <a:t>  bolestmi hlavy, vysokými horečkami,</a:t>
            </a:r>
            <a:br>
              <a:rPr lang="cs-CZ" dirty="0" smtClean="0"/>
            </a:br>
            <a:r>
              <a:rPr lang="cs-CZ" dirty="0" smtClean="0"/>
              <a:t>  dezorientací, poruchami motorické </a:t>
            </a:r>
            <a:br>
              <a:rPr lang="cs-CZ" dirty="0" smtClean="0"/>
            </a:br>
            <a:r>
              <a:rPr lang="cs-CZ" dirty="0" smtClean="0"/>
              <a:t>  koordinace, ztuhnutím šíje…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Ochrana před klíšťaty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oděv s dlouhými nohavicemi a rukávy </a:t>
            </a:r>
            <a:r>
              <a:rPr lang="cs-CZ" dirty="0" smtClean="0"/>
              <a:t>              z hladké</a:t>
            </a:r>
            <a:r>
              <a:rPr lang="cs-CZ" dirty="0" smtClean="0"/>
              <a:t>, světlé látky</a:t>
            </a:r>
          </a:p>
          <a:p>
            <a:r>
              <a:rPr lang="cs-CZ" dirty="0" smtClean="0"/>
              <a:t>použít přípravek na odpuzování hmyzu</a:t>
            </a:r>
          </a:p>
          <a:p>
            <a:r>
              <a:rPr lang="cs-CZ" dirty="0" smtClean="0"/>
              <a:t>nesedat na zem</a:t>
            </a:r>
          </a:p>
          <a:p>
            <a:r>
              <a:rPr lang="cs-CZ" dirty="0" smtClean="0"/>
              <a:t>včas odstranit přisáté klíště</a:t>
            </a:r>
          </a:p>
          <a:p>
            <a:r>
              <a:rPr lang="cs-CZ" dirty="0" smtClean="0"/>
              <a:t>nejúčinnější ochranou je očkování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Zákožka svrabová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způsobuje kožní onemocnění </a:t>
            </a:r>
            <a:r>
              <a:rPr lang="cs-CZ" u="sng" dirty="0" smtClean="0"/>
              <a:t>svrab </a:t>
            </a:r>
            <a:r>
              <a:rPr lang="cs-CZ" dirty="0" smtClean="0"/>
              <a:t>– projevuje se prudkým svěděním</a:t>
            </a:r>
          </a:p>
          <a:p>
            <a:r>
              <a:rPr lang="cs-CZ" dirty="0" smtClean="0"/>
              <a:t>samička vyvrtává v pokožce chodbičky, do nich klade vajíčka, ze kterých se líhnou larvy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861048"/>
            <a:ext cx="2839111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Sametka podzimní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larvy cizopasí na hlodavcích, šelmách (psu i kočce), i na člověku</a:t>
            </a:r>
          </a:p>
          <a:p>
            <a:r>
              <a:rPr lang="cs-CZ" dirty="0" smtClean="0"/>
              <a:t>způsobuje svědění a vyrážku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356992"/>
            <a:ext cx="4968552" cy="2738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492896"/>
            <a:ext cx="2520280" cy="2633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6012160" y="5301208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Vajíčko, larva, nymfa, dospělec.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/>
          <a:lstStyle/>
          <a:p>
            <a:r>
              <a:rPr lang="cs-CZ" b="1" dirty="0" smtClean="0"/>
              <a:t>ŠTÍŘI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makadla v podobě klepet</a:t>
            </a:r>
          </a:p>
          <a:p>
            <a:r>
              <a:rPr lang="cs-CZ" dirty="0" smtClean="0"/>
              <a:t>na zadečku hrot s jedovou žlázou (chytání kořisti, obrana)</a:t>
            </a:r>
          </a:p>
          <a:p>
            <a:r>
              <a:rPr lang="cs-CZ" dirty="0" smtClean="0"/>
              <a:t>vylézají za soumraku</a:t>
            </a:r>
          </a:p>
        </p:txBody>
      </p:sp>
      <p:pic>
        <p:nvPicPr>
          <p:cNvPr id="1026" name="Picture 2" descr="C:\Users\user\AppData\Local\Microsoft\Windows\Temporary Internet Files\Content.IE5\IPC0VXZJ\MC90034693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996952"/>
            <a:ext cx="1872208" cy="2704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Štír </a:t>
            </a:r>
            <a:r>
              <a:rPr lang="cs-CZ" dirty="0" err="1" smtClean="0"/>
              <a:t>tlustorepý</a:t>
            </a:r>
            <a:endParaRPr lang="cs-CZ" dirty="0"/>
          </a:p>
        </p:txBody>
      </p:sp>
      <p:pic>
        <p:nvPicPr>
          <p:cNvPr id="31746" name="Picture 2" descr="File:Androctonus australis 0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268760"/>
            <a:ext cx="5472608" cy="410445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683568" y="5517232"/>
            <a:ext cx="69847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žije v severní Africe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silně jedovatý</a:t>
            </a:r>
          </a:p>
          <a:p>
            <a:r>
              <a:rPr lang="cs-CZ" sz="2400" dirty="0" smtClean="0"/>
              <a:t>  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Štír středomořský</a:t>
            </a:r>
            <a:endParaRPr lang="cs-CZ" dirty="0"/>
          </a:p>
        </p:txBody>
      </p:sp>
      <p:pic>
        <p:nvPicPr>
          <p:cNvPr id="36866" name="Picture 2" descr="File:Buthus occitanu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268760"/>
            <a:ext cx="5616624" cy="374207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467544" y="5157192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největší evropský druh, délka až 7 cm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štíři středomořští z Evropy nejsou nebezpeční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africká populace tohoto štíra je jedovatější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Veleštír</a:t>
            </a:r>
            <a:r>
              <a:rPr lang="cs-CZ" dirty="0" smtClean="0"/>
              <a:t> obrovský (císařský)</a:t>
            </a:r>
            <a:endParaRPr lang="cs-CZ" dirty="0"/>
          </a:p>
        </p:txBody>
      </p:sp>
      <p:pic>
        <p:nvPicPr>
          <p:cNvPr id="38914" name="Picture 2" descr="File:Emporer scorpio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628801"/>
            <a:ext cx="5256584" cy="35022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611560" y="5229200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délka až 23 cm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nepatří mezi nebezpečné ani agresivní štíry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žije v Africe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Které skupiny pavoukovců znáš?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Proč se sekáčům říká sekáči?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Popiš stavbu těla roztočů.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Doplň názvy živočichů:</a:t>
            </a:r>
            <a:br>
              <a:rPr lang="cs-CZ" dirty="0" smtClean="0"/>
            </a:br>
            <a:r>
              <a:rPr lang="cs-CZ" dirty="0" smtClean="0"/>
              <a:t>a) způsobuje kožní onemocnění svrab</a:t>
            </a:r>
            <a:br>
              <a:rPr lang="cs-CZ" dirty="0" smtClean="0"/>
            </a:br>
            <a:r>
              <a:rPr lang="cs-CZ" dirty="0" smtClean="0"/>
              <a:t>b) přenáší </a:t>
            </a:r>
            <a:r>
              <a:rPr lang="cs-CZ" dirty="0" err="1" smtClean="0"/>
              <a:t>lymskou</a:t>
            </a:r>
            <a:r>
              <a:rPr lang="cs-CZ" dirty="0" smtClean="0"/>
              <a:t> boreliózu a klíšťovou</a:t>
            </a:r>
            <a:br>
              <a:rPr lang="cs-CZ" dirty="0" smtClean="0"/>
            </a:br>
            <a:r>
              <a:rPr lang="cs-CZ" dirty="0" smtClean="0"/>
              <a:t>     encefalitidu</a:t>
            </a:r>
            <a:br>
              <a:rPr lang="cs-CZ" dirty="0" smtClean="0"/>
            </a:br>
            <a:r>
              <a:rPr lang="cs-CZ" dirty="0" smtClean="0"/>
              <a:t>c) parazité rostlin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jsou typické znaky štírů?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Sekáči, roztoči, štíři, pavouci.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Mají snadno odlomitelné končetiny, které sebou po odlomení dlouho sekají.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Hlavohruď srostlá se zadečkem.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a) zákožka svrabová</a:t>
            </a:r>
            <a:br>
              <a:rPr lang="cs-CZ" dirty="0" smtClean="0"/>
            </a:br>
            <a:r>
              <a:rPr lang="cs-CZ" dirty="0" smtClean="0"/>
              <a:t>b) klíště obecné</a:t>
            </a:r>
            <a:br>
              <a:rPr lang="cs-CZ" dirty="0" smtClean="0"/>
            </a:br>
            <a:r>
              <a:rPr lang="cs-CZ" dirty="0" smtClean="0"/>
              <a:t>c) sviluška chmelová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Makadla v podobě klepet, na zadečku hrot s jedovou žlázou.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Citace a zdroje: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1200" dirty="0" smtClean="0"/>
              <a:t>Ilustrace: Kliparty MS Office</a:t>
            </a:r>
          </a:p>
          <a:p>
            <a:r>
              <a:rPr lang="cs-CZ" sz="1200" dirty="0" smtClean="0"/>
              <a:t>GÓRNY, </a:t>
            </a:r>
            <a:r>
              <a:rPr lang="cs-CZ" sz="1200" dirty="0" err="1" smtClean="0"/>
              <a:t>Tomasz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2.3.2014]. Dostupný na WWW: http://upload.wikimedia.org/wikipedia/commons/thumb/0/06/Phalangium_opilio_3_%28Nemo5576%29.jpg/800px-Phalangium_opilio_3_%28Nemo5576%29.jpg </a:t>
            </a:r>
          </a:p>
          <a:p>
            <a:r>
              <a:rPr lang="cs-CZ" sz="1200" dirty="0" smtClean="0"/>
              <a:t>MARTIN, </a:t>
            </a:r>
            <a:r>
              <a:rPr lang="cs-CZ" sz="1200" dirty="0" err="1" smtClean="0"/>
              <a:t>Gilles</a:t>
            </a:r>
            <a:r>
              <a:rPr lang="cs-CZ" sz="1200" dirty="0" smtClean="0"/>
              <a:t> San.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2.3.2014]. Dostupný na WWW: http://upload.wikimedia.org/wikipedia/commons/thumb/d/da/Tetranychus_urticae_females_with_egg_%284883543313%29.jpg/800px-Tetranychus_urticae_females_with_egg_%284883543313%29.jpg </a:t>
            </a:r>
          </a:p>
          <a:p>
            <a:r>
              <a:rPr lang="en-US" sz="1200" dirty="0" smtClean="0"/>
              <a:t>RASBAK. </a:t>
            </a:r>
            <a:r>
              <a:rPr lang="en-US" sz="1200" i="1" dirty="0" smtClean="0"/>
              <a:t>Wikimedia Commons</a:t>
            </a:r>
            <a:r>
              <a:rPr lang="en-US" sz="1200" dirty="0" smtClean="0"/>
              <a:t> [online]. [cit. 2.3.2014].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http://upload.wikimedia.org/wikipedia/commons/thumb/9/91/Tetranychus_urticae_on_sweet_pepper%2C_Bonenspintmijt_op_paprika.jpg/800px-Tetranychus_urticae_on_sweet_pepper%2C_Bonenspintmijt_op_paprika.jpg </a:t>
            </a:r>
            <a:endParaRPr lang="cs-CZ" sz="1200" dirty="0" smtClean="0"/>
          </a:p>
          <a:p>
            <a:r>
              <a:rPr lang="cs-CZ" sz="1200" dirty="0" smtClean="0"/>
              <a:t>LINDSEY, </a:t>
            </a:r>
            <a:r>
              <a:rPr lang="cs-CZ" sz="1200" dirty="0" err="1" smtClean="0"/>
              <a:t>James</a:t>
            </a:r>
            <a:r>
              <a:rPr lang="cs-CZ" sz="1200" dirty="0" smtClean="0"/>
              <a:t> K..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2.3.2014]. Dostupný na WWW: http://upload.wikimedia.org/wikipedia/commons/c/c6/Ixodes.ricinus.searching.jpg </a:t>
            </a:r>
          </a:p>
          <a:p>
            <a:r>
              <a:rPr lang="cs-CZ" sz="1200" dirty="0" smtClean="0"/>
              <a:t>EPUKAS.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2.3.2014]. Dostupný na WWW: http://upload.wikimedia.org/wikipedia/commons/8/87/Puuk4.jpg </a:t>
            </a:r>
          </a:p>
          <a:p>
            <a:r>
              <a:rPr lang="cs-CZ" sz="1200" dirty="0" smtClean="0"/>
              <a:t>JAHN, </a:t>
            </a:r>
            <a:r>
              <a:rPr lang="cs-CZ" sz="1200" dirty="0" err="1" smtClean="0"/>
              <a:t>Jost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2.3.2014]. Dostupný na WWW: http://upload.wikimedia.org/wikipedia/commons/thumb/d/de/Erythema-motilans.jpg/741px-Erythema-motilans.jpg </a:t>
            </a:r>
          </a:p>
          <a:p>
            <a:r>
              <a:rPr lang="cs-CZ" sz="1200" dirty="0" smtClean="0"/>
              <a:t>GARRISON, </a:t>
            </a:r>
            <a:r>
              <a:rPr lang="cs-CZ" sz="1200" dirty="0" err="1" smtClean="0"/>
              <a:t>Hannah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2.3.2014]. Dostupný na WWW: http://upload.wikimedia.org/wikipedia/commons/8/8e/Bullseye_Lyme_Disease_Rash.jpg </a:t>
            </a:r>
          </a:p>
          <a:p>
            <a:r>
              <a:rPr lang="en-US" sz="1200" dirty="0" smtClean="0"/>
              <a:t>KALUMET. </a:t>
            </a:r>
            <a:r>
              <a:rPr lang="en-US" sz="1200" i="1" dirty="0" smtClean="0"/>
              <a:t>Wikimedia Commons</a:t>
            </a:r>
            <a:r>
              <a:rPr lang="en-US" sz="1200" dirty="0" smtClean="0"/>
              <a:t> [online]. [cit. 2.3.2014].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http://upload.wikimedia.org/wikipedia/commons/thumb/c/c0/Sarcoptes_scabei_2.jpg/523px-Sarcoptes_scabei_2.jpg </a:t>
            </a:r>
            <a:endParaRPr lang="cs-CZ" sz="1200" dirty="0" smtClean="0"/>
          </a:p>
          <a:p>
            <a:r>
              <a:rPr lang="cs-CZ" sz="1200" dirty="0" smtClean="0"/>
              <a:t>SHAHAN, Thomas.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2.3.2014]. Dostupný na WWW: http://upload.wikimedia.org/wikipedia/commons/thumb/1/18/Red_Velvet_Mite_-_Trombidiidae.jpg/800px-Red_Velvet_Mite_-_Trombidiidae.jpg </a:t>
            </a:r>
          </a:p>
          <a:p>
            <a:r>
              <a:rPr lang="cs-CZ" sz="1200" dirty="0" smtClean="0"/>
              <a:t>BUGBOY52.4.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2.3.2014]. Dostupný na WWW: http://upload.wikimedia.org/wikipedia/commons/thumb/a/a2/Harvest_mite_cycle_numbered.svg/424px-Harvest_mite_cycle_numbered.svg.png </a:t>
            </a:r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Citace a zdroje: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HTO. </a:t>
            </a:r>
            <a:r>
              <a:rPr lang="en-US" sz="1200" i="1" dirty="0" smtClean="0"/>
              <a:t>Wikimedia Commons</a:t>
            </a:r>
            <a:r>
              <a:rPr lang="en-US" sz="1200" dirty="0" smtClean="0"/>
              <a:t> [online]. [cit. 2.3.2014].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http://upload.wikimedia.org/wikipedia/commons/thumb/5/51/Androctonus_australis_02.JPG/800px-Androctonus_australis_02.JPG </a:t>
            </a:r>
            <a:endParaRPr lang="cs-CZ" sz="1200" dirty="0" smtClean="0"/>
          </a:p>
          <a:p>
            <a:r>
              <a:rPr lang="cs-CZ" sz="1200" dirty="0" smtClean="0"/>
              <a:t>ALBERICH, </a:t>
            </a:r>
            <a:r>
              <a:rPr lang="cs-CZ" sz="1200" dirty="0" err="1" smtClean="0"/>
              <a:t>Álvaro</a:t>
            </a:r>
            <a:r>
              <a:rPr lang="cs-CZ" sz="1200" dirty="0" smtClean="0"/>
              <a:t> </a:t>
            </a:r>
            <a:r>
              <a:rPr lang="cs-CZ" sz="1200" dirty="0" err="1" smtClean="0"/>
              <a:t>Rodríguez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2.3.2014]. Dostupný na WWW: http://upload.wikimedia.org/wikipedia/commons/a/a0/Buthus_occitanus.jpg </a:t>
            </a:r>
          </a:p>
          <a:p>
            <a:r>
              <a:rPr lang="en-US" sz="1200" dirty="0" smtClean="0"/>
              <a:t>WALSH, Kevin. </a:t>
            </a:r>
            <a:r>
              <a:rPr lang="en-US" sz="1200" i="1" dirty="0" smtClean="0"/>
              <a:t>Wikimedia Commons</a:t>
            </a:r>
            <a:r>
              <a:rPr lang="en-US" sz="1200" dirty="0" smtClean="0"/>
              <a:t> [online]. [cit. 2.3.2014].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http://upload.wikimedia.org/wikipedia/commons/thumb/f/fd/Emporer_scorpion.jpg/800px-Emporer_scorpion.jpg </a:t>
            </a:r>
            <a:endParaRPr lang="cs-CZ" sz="1200" dirty="0" smtClean="0"/>
          </a:p>
          <a:p>
            <a:r>
              <a:rPr lang="cs-CZ" sz="1200" dirty="0" smtClean="0">
                <a:latin typeface="Times New Roman" panose="02020603050405020304" pitchFamily="18" charset="0"/>
              </a:rPr>
              <a:t>Autorem materiálu a všech jeho částí, není-li uvedeno jinak, je Mgr. Lenka Pazderová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269</TotalTime>
  <Words>745</Words>
  <Application>Microsoft Office PowerPoint</Application>
  <PresentationFormat>Předvádění na obrazovce (4:3)</PresentationFormat>
  <Paragraphs>100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4" baseType="lpstr">
      <vt:lpstr>Arial</vt:lpstr>
      <vt:lpstr>Calibri</vt:lpstr>
      <vt:lpstr>Times New Roman</vt:lpstr>
      <vt:lpstr>Motiv sady Office</vt:lpstr>
      <vt:lpstr>Prezentace aplikace PowerPoint</vt:lpstr>
      <vt:lpstr>SEKÁČI, ROZTOČI, ŠTÍŘI</vt:lpstr>
      <vt:lpstr>SEKÁČI</vt:lpstr>
      <vt:lpstr>Sekáč rohatý</vt:lpstr>
      <vt:lpstr>ROZTOČI</vt:lpstr>
      <vt:lpstr>Svilušky</vt:lpstr>
      <vt:lpstr>Klíště obecné</vt:lpstr>
      <vt:lpstr>Klíště přenáší nemoci</vt:lpstr>
      <vt:lpstr>Prezentace aplikace PowerPoint</vt:lpstr>
      <vt:lpstr>Ochrana před klíšťaty</vt:lpstr>
      <vt:lpstr>Zákožka svrabová</vt:lpstr>
      <vt:lpstr>Sametka podzimní</vt:lpstr>
      <vt:lpstr>ŠTÍŘI</vt:lpstr>
      <vt:lpstr>Štír tlustorepý</vt:lpstr>
      <vt:lpstr>Štír středomořský</vt:lpstr>
      <vt:lpstr>Veleštír obrovský (císařský)</vt:lpstr>
      <vt:lpstr>Odpověz na otázky:</vt:lpstr>
      <vt:lpstr>Odpovědi:</vt:lpstr>
      <vt:lpstr>Citace a zdroje:</vt:lpstr>
      <vt:lpstr>Citace a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sborovna1</cp:lastModifiedBy>
  <cp:revision>35</cp:revision>
  <dcterms:created xsi:type="dcterms:W3CDTF">2014-03-02T18:46:14Z</dcterms:created>
  <dcterms:modified xsi:type="dcterms:W3CDTF">2014-06-30T10:26:11Z</dcterms:modified>
</cp:coreProperties>
</file>