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71" r:id="rId4"/>
    <p:sldId id="259" r:id="rId5"/>
    <p:sldId id="261" r:id="rId6"/>
    <p:sldId id="263" r:id="rId7"/>
    <p:sldId id="262" r:id="rId8"/>
    <p:sldId id="264" r:id="rId9"/>
    <p:sldId id="265" r:id="rId10"/>
    <p:sldId id="266" r:id="rId11"/>
    <p:sldId id="268" r:id="rId12"/>
    <p:sldId id="269" r:id="rId13"/>
    <p:sldId id="270" r:id="rId14"/>
    <p:sldId id="272" r:id="rId15"/>
    <p:sldId id="273" r:id="rId16"/>
    <p:sldId id="274" r:id="rId17"/>
    <p:sldId id="275" r:id="rId18"/>
    <p:sldId id="276" r:id="rId19"/>
    <p:sldId id="260" r:id="rId20"/>
    <p:sldId id="267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3FDD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DC9A0-B0FE-4875-904C-387A7C78AA9B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8B030-0248-4257-B4F6-74CCA4EEAE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DC9A0-B0FE-4875-904C-387A7C78AA9B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8B030-0248-4257-B4F6-74CCA4EEAE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DC9A0-B0FE-4875-904C-387A7C78AA9B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8B030-0248-4257-B4F6-74CCA4EEAE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DC9A0-B0FE-4875-904C-387A7C78AA9B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8B030-0248-4257-B4F6-74CCA4EEAE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DC9A0-B0FE-4875-904C-387A7C78AA9B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8B030-0248-4257-B4F6-74CCA4EEAE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DC9A0-B0FE-4875-904C-387A7C78AA9B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8B030-0248-4257-B4F6-74CCA4EEAE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DC9A0-B0FE-4875-904C-387A7C78AA9B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8B030-0248-4257-B4F6-74CCA4EEAE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DC9A0-B0FE-4875-904C-387A7C78AA9B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8B030-0248-4257-B4F6-74CCA4EEAE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DC9A0-B0FE-4875-904C-387A7C78AA9B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8B030-0248-4257-B4F6-74CCA4EEAE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DC9A0-B0FE-4875-904C-387A7C78AA9B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8B030-0248-4257-B4F6-74CCA4EEAE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DC9A0-B0FE-4875-904C-387A7C78AA9B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8B030-0248-4257-B4F6-74CCA4EEAE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3FDDB">
            <a:alpha val="3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1DC9A0-B0FE-4875-904C-387A7C78AA9B}" type="datetimeFigureOut">
              <a:rPr lang="cs-CZ" smtClean="0"/>
              <a:pPr/>
              <a:t>30.4.2014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F8B030-0248-4257-B4F6-74CCA4EEAEC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e/e0/Libellula.depressa.emerging.adult.3.jpg" TargetMode="External"/><Relationship Id="rId3" Type="http://schemas.openxmlformats.org/officeDocument/2006/relationships/image" Target="../media/image5.jpeg"/><Relationship Id="rId7" Type="http://schemas.openxmlformats.org/officeDocument/2006/relationships/image" Target="../media/image7.jpeg"/><Relationship Id="rId2" Type="http://schemas.openxmlformats.org/officeDocument/2006/relationships/hyperlink" Target="//upload.wikimedia.org/wikipedia/commons/c/ca/Libellula.depressa.nymph.on.land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c/c0/Libellula.depressa.emerging.adult.2.jpg" TargetMode="External"/><Relationship Id="rId11" Type="http://schemas.openxmlformats.org/officeDocument/2006/relationships/image" Target="../media/image9.jpeg"/><Relationship Id="rId5" Type="http://schemas.openxmlformats.org/officeDocument/2006/relationships/image" Target="../media/image6.jpeg"/><Relationship Id="rId10" Type="http://schemas.openxmlformats.org/officeDocument/2006/relationships/hyperlink" Target="//upload.wikimedia.org/wikipedia/commons/4/43/Libellula.depressa.emerging.adult.4.jpg" TargetMode="External"/><Relationship Id="rId4" Type="http://schemas.openxmlformats.org/officeDocument/2006/relationships/hyperlink" Target="//upload.wikimedia.org/wikipedia/commons/9/9c/Libellula.depressa.emerging.adult.1.jpg" TargetMode="External"/><Relationship Id="rId9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8/8e/Platetrum_depressum_1_Luc_Viatour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jpeg"/><Relationship Id="rId4" Type="http://schemas.openxmlformats.org/officeDocument/2006/relationships/hyperlink" Target="//upload.wikimedia.org/wikipedia/commons/a/af/Female_Libellula_depressa_bgiu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5/52/Libellula_quadrimaculata_head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0/06/Anax_imperator_qtl2.jp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jpeg"/><Relationship Id="rId4" Type="http://schemas.openxmlformats.org/officeDocument/2006/relationships/hyperlink" Target="//upload.wikimedia.org/wikipedia/commons/4/46/Anax_imperator_female.jpg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//upload.wikimedia.org/wikipedia/commons/2/2c/Calopteryx_splendens_2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c/ca/Libellula.depressa.nymph.on.land.jpg" TargetMode="External"/><Relationship Id="rId7" Type="http://schemas.openxmlformats.org/officeDocument/2006/relationships/hyperlink" Target="http://upload.wikimedia.org/wikipedia/commons/4/43/Libellula.depressa.emerging.adult.4.jpg" TargetMode="External"/><Relationship Id="rId2" Type="http://schemas.openxmlformats.org/officeDocument/2006/relationships/hyperlink" Target="http://upload.wikimedia.org/wikipedia/commons/thumb/a/a4/AeshnaCyaneaFangmaske.jpg/767px-AeshnaCyaneaFangmask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e/e0/Libellula.depressa.emerging.adult.3.jpg" TargetMode="External"/><Relationship Id="rId5" Type="http://schemas.openxmlformats.org/officeDocument/2006/relationships/hyperlink" Target="http://upload.wikimedia.org/wikipedia/commons/c/c0/Libellula.depressa.emerging.adult.2.jp" TargetMode="External"/><Relationship Id="rId4" Type="http://schemas.openxmlformats.org/officeDocument/2006/relationships/hyperlink" Target="http://upload.wikimedia.org/wikipedia/commons/9/9c/Libellula.depressa.emerging.adult.1.jpg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2/2c/Calopteryx_splendens_2.jpg/800px-Calopteryx_splendens_2.jpg" TargetMode="External"/><Relationship Id="rId2" Type="http://schemas.openxmlformats.org/officeDocument/2006/relationships/hyperlink" Target="http://upload.wikimedia.org/wikipedia/commons/thumb/4/46/Anax_imperator_female.jpg/800px-Anax_imperator_femal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1/1d/Libellule1.JPG/787px-Libellule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26035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327" name="Group 279"/>
          <p:cNvGraphicFramePr>
            <a:graphicFrameLocks noGrp="1"/>
          </p:cNvGraphicFramePr>
          <p:nvPr/>
        </p:nvGraphicFramePr>
        <p:xfrm>
          <a:off x="1333500" y="1628775"/>
          <a:ext cx="6767513" cy="4989643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Bohdalov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příroda, Přírodopis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VY_32_INOVACE_14_12Př-Vážky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Lenka Pazderová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Březen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4. 4. 2014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Prezentace je určena k vysvětlení učiva o vážkách . Snímky  lze použít i jako zápis do sešitu. Závěr prezentace slouží k shrnutí a upevnění učiva.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/>
              <a:t>VÁŽKY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Pravážky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první vážky poletovaly v pralesích asi před 300 miliony let (prvohory)</a:t>
            </a:r>
          </a:p>
          <a:p>
            <a:r>
              <a:rPr lang="cs-CZ" dirty="0" smtClean="0"/>
              <a:t>délka těla 30 cm</a:t>
            </a:r>
          </a:p>
          <a:p>
            <a:r>
              <a:rPr lang="cs-CZ" dirty="0" smtClean="0"/>
              <a:t>rozpětí křídel až 70 cm</a:t>
            </a:r>
            <a:endParaRPr lang="cs-CZ" dirty="0"/>
          </a:p>
        </p:txBody>
      </p:sp>
      <p:pic>
        <p:nvPicPr>
          <p:cNvPr id="276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2780928"/>
            <a:ext cx="4302956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4211960" y="5733256"/>
            <a:ext cx="46085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obří </a:t>
            </a:r>
            <a:r>
              <a:rPr lang="cs-CZ" sz="3200" dirty="0" err="1" smtClean="0"/>
              <a:t>pravážka</a:t>
            </a:r>
            <a:r>
              <a:rPr lang="cs-CZ" sz="3200" dirty="0" smtClean="0"/>
              <a:t> </a:t>
            </a:r>
            <a:r>
              <a:rPr lang="cs-CZ" sz="3200" i="1" dirty="0" err="1" smtClean="0"/>
              <a:t>Meganeura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Dospělé vážky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/>
          <a:lstStyle/>
          <a:p>
            <a:r>
              <a:rPr lang="cs-CZ" dirty="0" smtClean="0"/>
              <a:t>hmyz </a:t>
            </a:r>
            <a:r>
              <a:rPr lang="cs-CZ" smtClean="0"/>
              <a:t>s </a:t>
            </a:r>
            <a:r>
              <a:rPr lang="cs-CZ" u="sng" smtClean="0"/>
              <a:t>úzkým, </a:t>
            </a:r>
            <a:r>
              <a:rPr lang="cs-CZ" u="sng" dirty="0" smtClean="0"/>
              <a:t>dlouhým tělem </a:t>
            </a:r>
            <a:r>
              <a:rPr lang="cs-CZ" dirty="0" smtClean="0"/>
              <a:t>(2 – 13 cm)</a:t>
            </a:r>
          </a:p>
          <a:p>
            <a:r>
              <a:rPr lang="cs-CZ" dirty="0"/>
              <a:t>č</a:t>
            </a:r>
            <a:r>
              <a:rPr lang="cs-CZ" dirty="0" smtClean="0"/>
              <a:t>asto pestré zbarvení</a:t>
            </a:r>
          </a:p>
          <a:p>
            <a:r>
              <a:rPr lang="cs-CZ" u="sng" dirty="0"/>
              <a:t>ž</a:t>
            </a:r>
            <a:r>
              <a:rPr lang="cs-CZ" u="sng" dirty="0" smtClean="0"/>
              <a:t>ijí na vzduchu</a:t>
            </a:r>
          </a:p>
          <a:p>
            <a:r>
              <a:rPr lang="cs-CZ" dirty="0" smtClean="0"/>
              <a:t>velká hlava s dvěma velkýma </a:t>
            </a:r>
            <a:r>
              <a:rPr lang="cs-CZ" u="sng" dirty="0" smtClean="0"/>
              <a:t>složenýma očima</a:t>
            </a:r>
          </a:p>
          <a:p>
            <a:r>
              <a:rPr lang="cs-CZ" u="sng" dirty="0"/>
              <a:t>d</a:t>
            </a:r>
            <a:r>
              <a:rPr lang="cs-CZ" u="sng" dirty="0" smtClean="0"/>
              <a:t>va páry velkých</a:t>
            </a:r>
            <a:r>
              <a:rPr lang="cs-CZ" dirty="0" smtClean="0"/>
              <a:t> blanitých </a:t>
            </a:r>
            <a:r>
              <a:rPr lang="cs-CZ" u="sng" dirty="0" smtClean="0"/>
              <a:t>křídel s hustou</a:t>
            </a:r>
            <a:r>
              <a:rPr lang="cs-CZ" dirty="0" smtClean="0"/>
              <a:t>, síťovitou </a:t>
            </a:r>
            <a:r>
              <a:rPr lang="cs-CZ" u="sng" dirty="0" smtClean="0"/>
              <a:t>žilnatinou</a:t>
            </a:r>
          </a:p>
          <a:p>
            <a:r>
              <a:rPr lang="cs-CZ" dirty="0"/>
              <a:t>n</a:t>
            </a:r>
            <a:r>
              <a:rPr lang="cs-CZ" dirty="0" smtClean="0"/>
              <a:t>enasytní </a:t>
            </a:r>
            <a:r>
              <a:rPr lang="cs-CZ" u="sng" dirty="0" smtClean="0"/>
              <a:t>dravci</a:t>
            </a:r>
            <a:r>
              <a:rPr lang="cs-CZ" dirty="0" smtClean="0"/>
              <a:t> – loví mouchy, komáry, motýly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 descr="C:\Users\user\AppData\Local\Microsoft\Windows\Temporary Internet Files\Content.IE5\MP6JXBF8\MC9003264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60648"/>
            <a:ext cx="1863547" cy="14218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Vývin vážek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24536"/>
          </a:xfrm>
        </p:spPr>
        <p:txBody>
          <a:bodyPr>
            <a:normAutofit lnSpcReduction="10000"/>
          </a:bodyPr>
          <a:lstStyle/>
          <a:p>
            <a:r>
              <a:rPr lang="cs-CZ" b="1" u="sng" dirty="0" smtClean="0"/>
              <a:t>proměnou nedokonalou</a:t>
            </a:r>
            <a:r>
              <a:rPr lang="cs-CZ" u="sng" dirty="0" smtClean="0"/>
              <a:t>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r>
              <a:rPr lang="cs-CZ" b="1" u="sng" dirty="0" smtClean="0"/>
              <a:t>Nymfy</a:t>
            </a:r>
            <a:r>
              <a:rPr lang="cs-CZ" b="1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u="sng" dirty="0" smtClean="0"/>
              <a:t>žijí ve vodě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u="sng" dirty="0" smtClean="0"/>
              <a:t>jsou dravé</a:t>
            </a:r>
            <a:r>
              <a:rPr lang="cs-CZ" dirty="0" smtClean="0"/>
              <a:t>, kořist loví tzv. </a:t>
            </a:r>
            <a:r>
              <a:rPr lang="cs-CZ" u="sng" dirty="0" smtClean="0"/>
              <a:t>maskou</a:t>
            </a:r>
            <a:br>
              <a:rPr lang="cs-CZ" u="sng" dirty="0" smtClean="0"/>
            </a:br>
            <a:r>
              <a:rPr lang="cs-CZ" dirty="0" smtClean="0"/>
              <a:t>- </a:t>
            </a:r>
            <a:r>
              <a:rPr lang="cs-CZ" u="sng" dirty="0" smtClean="0"/>
              <a:t>maska</a:t>
            </a:r>
            <a:r>
              <a:rPr lang="cs-CZ" dirty="0" smtClean="0"/>
              <a:t> = přeměněný spodní pysk,</a:t>
            </a:r>
            <a:br>
              <a:rPr lang="cs-CZ" dirty="0" smtClean="0"/>
            </a:br>
            <a:r>
              <a:rPr lang="cs-CZ" dirty="0" smtClean="0"/>
              <a:t>  který se při lovu prudce vymrští</a:t>
            </a:r>
            <a:br>
              <a:rPr lang="cs-CZ" dirty="0" smtClean="0"/>
            </a:br>
            <a:r>
              <a:rPr lang="cs-CZ" dirty="0" smtClean="0"/>
              <a:t>  dopředu</a:t>
            </a:r>
            <a:br>
              <a:rPr lang="cs-CZ" dirty="0" smtClean="0"/>
            </a:br>
            <a:r>
              <a:rPr lang="cs-CZ" dirty="0" smtClean="0"/>
              <a:t>- nymfa se </a:t>
            </a:r>
            <a:r>
              <a:rPr lang="cs-CZ" u="sng" dirty="0" smtClean="0"/>
              <a:t>několikrát svléká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99592" y="2060848"/>
            <a:ext cx="7704856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vajíčko → nymfa – najáda → dospělec</a:t>
            </a:r>
            <a:endParaRPr lang="cs-CZ" sz="3200" dirty="0"/>
          </a:p>
        </p:txBody>
      </p:sp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29090" y="3861048"/>
            <a:ext cx="2514909" cy="23789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6" name="Přímá spojovací čára 15"/>
          <p:cNvCxnSpPr/>
          <p:nvPr/>
        </p:nvCxnSpPr>
        <p:spPr>
          <a:xfrm>
            <a:off x="6660232" y="3933056"/>
            <a:ext cx="108012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Přeměna larvy v dospělce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arva vyleze po vodní rostlině na vzduch</a:t>
            </a:r>
          </a:p>
          <a:p>
            <a:r>
              <a:rPr lang="cs-CZ" dirty="0" smtClean="0"/>
              <a:t>pokožka vyschne a praskne, z ní vyleze dospělá vážka</a:t>
            </a:r>
          </a:p>
          <a:p>
            <a:r>
              <a:rPr lang="cs-CZ" dirty="0" smtClean="0"/>
              <a:t>když vážka narovná křídla a oschne, je připravena k letu (asi po 6 hodinách)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/>
          <a:lstStyle/>
          <a:p>
            <a:r>
              <a:rPr lang="cs-CZ" dirty="0" smtClean="0"/>
              <a:t>Přeměna larvy v dospělce</a:t>
            </a:r>
            <a:endParaRPr lang="cs-CZ" dirty="0"/>
          </a:p>
        </p:txBody>
      </p:sp>
      <p:pic>
        <p:nvPicPr>
          <p:cNvPr id="5122" name="Picture 2" descr="File:Libellula.depressa.nymph.on.lan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124744"/>
            <a:ext cx="1872207" cy="2808310"/>
          </a:xfrm>
          <a:prstGeom prst="rect">
            <a:avLst/>
          </a:prstGeom>
          <a:noFill/>
        </p:spPr>
      </p:pic>
      <p:pic>
        <p:nvPicPr>
          <p:cNvPr id="5124" name="Picture 4" descr="File:Libellula.depressa.emerging.adult.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1124744"/>
            <a:ext cx="1872207" cy="2808312"/>
          </a:xfrm>
          <a:prstGeom prst="rect">
            <a:avLst/>
          </a:prstGeom>
          <a:noFill/>
        </p:spPr>
      </p:pic>
      <p:pic>
        <p:nvPicPr>
          <p:cNvPr id="5126" name="Picture 6" descr="File:Libellula.depressa.emerging.adult.2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868144" y="1124744"/>
            <a:ext cx="1848205" cy="2772308"/>
          </a:xfrm>
          <a:prstGeom prst="rect">
            <a:avLst/>
          </a:prstGeom>
          <a:noFill/>
        </p:spPr>
      </p:pic>
      <p:pic>
        <p:nvPicPr>
          <p:cNvPr id="5128" name="Picture 8" descr="File:Libellula.depressa.emerging.adult.3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123728" y="4005064"/>
            <a:ext cx="1800200" cy="2700301"/>
          </a:xfrm>
          <a:prstGeom prst="rect">
            <a:avLst/>
          </a:prstGeom>
          <a:noFill/>
        </p:spPr>
      </p:pic>
      <p:pic>
        <p:nvPicPr>
          <p:cNvPr id="5130" name="Picture 10" descr="File:Libellula.depressa.emerging.adult.4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644008" y="4005064"/>
            <a:ext cx="1777397" cy="26794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Vážka ploská</a:t>
            </a:r>
            <a:endParaRPr lang="cs-CZ" dirty="0"/>
          </a:p>
        </p:txBody>
      </p:sp>
      <p:pic>
        <p:nvPicPr>
          <p:cNvPr id="20482" name="Picture 2" descr="File:Platetrum depressum 1 Luc Viatou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628800"/>
            <a:ext cx="4464496" cy="336519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259632" y="5373216"/>
            <a:ext cx="30243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sameček</a:t>
            </a:r>
            <a:endParaRPr lang="cs-CZ" sz="3200" dirty="0"/>
          </a:p>
        </p:txBody>
      </p:sp>
      <p:pic>
        <p:nvPicPr>
          <p:cNvPr id="20484" name="Picture 4" descr="File:Female Libellula depressa bgiu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1628800"/>
            <a:ext cx="4243182" cy="338437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868144" y="5445224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samička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Vážka čtyřskvrnná</a:t>
            </a:r>
            <a:endParaRPr lang="cs-CZ" dirty="0"/>
          </a:p>
        </p:txBody>
      </p:sp>
      <p:pic>
        <p:nvPicPr>
          <p:cNvPr id="23556" name="Picture 4" descr="File:Libellula quadrimaculata hea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1556792"/>
            <a:ext cx="3744416" cy="3154543"/>
          </a:xfrm>
          <a:prstGeom prst="rect">
            <a:avLst/>
          </a:prstGeom>
          <a:noFill/>
        </p:spPr>
      </p:pic>
      <p:pic>
        <p:nvPicPr>
          <p:cNvPr id="23557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1556792"/>
            <a:ext cx="4241180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580112" y="5013176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h</a:t>
            </a:r>
            <a:r>
              <a:rPr lang="cs-CZ" sz="3200" dirty="0" smtClean="0"/>
              <a:t>lava zepředu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5877272"/>
            <a:ext cx="4824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u nás běžný druh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Šídlo královské       </a:t>
            </a:r>
            <a:endParaRPr lang="cs-CZ" dirty="0"/>
          </a:p>
        </p:txBody>
      </p:sp>
      <p:pic>
        <p:nvPicPr>
          <p:cNvPr id="1026" name="Picture 2" descr="File:Anax imperator qtl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1" y="1700808"/>
            <a:ext cx="4242463" cy="3249662"/>
          </a:xfrm>
          <a:prstGeom prst="rect">
            <a:avLst/>
          </a:prstGeom>
          <a:noFill/>
        </p:spPr>
      </p:pic>
      <p:pic>
        <p:nvPicPr>
          <p:cNvPr id="1028" name="Picture 4" descr="File:Anax imperator female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1700808"/>
            <a:ext cx="4392488" cy="329436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67544" y="5517232"/>
            <a:ext cx="2232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sameček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6016" y="5517232"/>
            <a:ext cx="4176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samička kladoucí vajíčka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Šídlo pestré</a:t>
            </a:r>
            <a:endParaRPr lang="cs-CZ" dirty="0"/>
          </a:p>
        </p:txBody>
      </p:sp>
      <p:pic>
        <p:nvPicPr>
          <p:cNvPr id="2457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340768"/>
            <a:ext cx="5285961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Motýlice lesklá</a:t>
            </a:r>
            <a:endParaRPr lang="cs-CZ" dirty="0"/>
          </a:p>
        </p:txBody>
      </p:sp>
      <p:pic>
        <p:nvPicPr>
          <p:cNvPr id="25602" name="Picture 2" descr="File:Calopteryx splendens 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556792"/>
            <a:ext cx="4971659" cy="3312368"/>
          </a:xfrm>
          <a:prstGeom prst="rect">
            <a:avLst/>
          </a:prstGeom>
          <a:noFill/>
        </p:spPr>
      </p:pic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1484784"/>
            <a:ext cx="3648075" cy="362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043608" y="5589240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sameček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56176" y="5661248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samička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Motýlice obecná</a:t>
            </a:r>
            <a:endParaRPr lang="cs-CZ" dirty="0"/>
          </a:p>
        </p:txBody>
      </p:sp>
      <p:pic>
        <p:nvPicPr>
          <p:cNvPr id="266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708920"/>
            <a:ext cx="3010399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1268760"/>
            <a:ext cx="5307716" cy="3816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683568" y="5589240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sameček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5661248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kopulující pár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motýlice, šidélka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létají pomalu</a:t>
            </a:r>
          </a:p>
          <a:p>
            <a:r>
              <a:rPr lang="cs-CZ" dirty="0" smtClean="0"/>
              <a:t>v klidu mají křídla složená nad tělem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vážky, šídla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létají rychle</a:t>
            </a:r>
          </a:p>
          <a:p>
            <a:r>
              <a:rPr lang="cs-CZ" dirty="0" smtClean="0"/>
              <a:t>v klidu mají křídla rozestřena do plochy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Vyber, co je správně: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DOSPĚLÉ VÁŽKY: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Jsou hmyz s tělem </a:t>
            </a:r>
            <a:r>
              <a:rPr lang="cs-CZ" dirty="0" smtClean="0">
                <a:latin typeface="Monotype Corsiva" pitchFamily="66" charset="0"/>
              </a:rPr>
              <a:t>štíhlým – mohutným.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Žijí </a:t>
            </a:r>
            <a:r>
              <a:rPr lang="cs-CZ" dirty="0" smtClean="0">
                <a:latin typeface="Monotype Corsiva" pitchFamily="66" charset="0"/>
              </a:rPr>
              <a:t>na souši – ve vodě. 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Oči mají </a:t>
            </a:r>
            <a:r>
              <a:rPr lang="cs-CZ" dirty="0" smtClean="0">
                <a:latin typeface="Monotype Corsiva" pitchFamily="66" charset="0"/>
              </a:rPr>
              <a:t>jednoduché – složené. 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Mají 2 páry </a:t>
            </a:r>
            <a:r>
              <a:rPr lang="cs-CZ" dirty="0" smtClean="0">
                <a:latin typeface="Monotype Corsiva" pitchFamily="66" charset="0"/>
              </a:rPr>
              <a:t>velkých – malých </a:t>
            </a:r>
            <a:r>
              <a:rPr lang="cs-CZ" dirty="0" smtClean="0"/>
              <a:t>blanitých křídel s </a:t>
            </a:r>
            <a:r>
              <a:rPr lang="cs-CZ" dirty="0" smtClean="0">
                <a:latin typeface="Monotype Corsiva" pitchFamily="66" charset="0"/>
              </a:rPr>
              <a:t>řídkou – hustou </a:t>
            </a:r>
            <a:r>
              <a:rPr lang="cs-CZ" dirty="0" smtClean="0"/>
              <a:t>žilnatinou.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Živí se </a:t>
            </a:r>
            <a:r>
              <a:rPr lang="cs-CZ" dirty="0" smtClean="0">
                <a:latin typeface="Monotype Corsiva" pitchFamily="66" charset="0"/>
              </a:rPr>
              <a:t>rostlinami – lovem hmyzu.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NYMFY VÁŽEK: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Vážky se vyvíjejí proměnou </a:t>
            </a:r>
            <a:r>
              <a:rPr lang="cs-CZ" dirty="0" smtClean="0">
                <a:latin typeface="Monotype Corsiva" pitchFamily="66" charset="0"/>
              </a:rPr>
              <a:t>dokonalou – nedokonalou. 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Nymfa vážky se nazývá </a:t>
            </a:r>
            <a:r>
              <a:rPr lang="cs-CZ" dirty="0" smtClean="0">
                <a:latin typeface="Monotype Corsiva" pitchFamily="66" charset="0"/>
              </a:rPr>
              <a:t>najáda – naidka.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Kořist loví </a:t>
            </a:r>
            <a:r>
              <a:rPr lang="cs-CZ" dirty="0" smtClean="0">
                <a:latin typeface="Monotype Corsiva" pitchFamily="66" charset="0"/>
              </a:rPr>
              <a:t>klepety – maskou. 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Žijí </a:t>
            </a:r>
            <a:r>
              <a:rPr lang="cs-CZ" dirty="0" smtClean="0">
                <a:latin typeface="Monotype Corsiva" pitchFamily="66" charset="0"/>
              </a:rPr>
              <a:t>na souši – ve vodě. 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Během života se </a:t>
            </a:r>
            <a:r>
              <a:rPr lang="cs-CZ" dirty="0" smtClean="0">
                <a:latin typeface="Monotype Corsiva" pitchFamily="66" charset="0"/>
              </a:rPr>
              <a:t>svléká – nesvléká.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DOSPĚLÉ VÁŽKY: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Jsou hmyz s tělem </a:t>
            </a:r>
            <a:r>
              <a:rPr lang="cs-CZ" dirty="0" smtClean="0">
                <a:latin typeface="Monotype Corsiva" pitchFamily="66" charset="0"/>
              </a:rPr>
              <a:t>štíhlým.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Žijí </a:t>
            </a:r>
            <a:r>
              <a:rPr lang="cs-CZ" dirty="0" smtClean="0">
                <a:latin typeface="Monotype Corsiva" pitchFamily="66" charset="0"/>
              </a:rPr>
              <a:t>na souši. 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Oči mají </a:t>
            </a:r>
            <a:r>
              <a:rPr lang="cs-CZ" dirty="0" smtClean="0">
                <a:latin typeface="Monotype Corsiva" pitchFamily="66" charset="0"/>
              </a:rPr>
              <a:t>složené. 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Mají 2 páry </a:t>
            </a:r>
            <a:r>
              <a:rPr lang="cs-CZ" dirty="0" smtClean="0">
                <a:latin typeface="Monotype Corsiva" pitchFamily="66" charset="0"/>
              </a:rPr>
              <a:t>velkých  </a:t>
            </a:r>
            <a:r>
              <a:rPr lang="cs-CZ" dirty="0" smtClean="0"/>
              <a:t>blanitých křídel s </a:t>
            </a:r>
            <a:r>
              <a:rPr lang="cs-CZ" dirty="0" smtClean="0">
                <a:latin typeface="Monotype Corsiva" pitchFamily="66" charset="0"/>
              </a:rPr>
              <a:t>hustou </a:t>
            </a:r>
            <a:r>
              <a:rPr lang="cs-CZ" dirty="0" smtClean="0"/>
              <a:t>žilnatinou.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Živí se</a:t>
            </a:r>
            <a:r>
              <a:rPr lang="cs-CZ" dirty="0" smtClean="0">
                <a:latin typeface="Monotype Corsiva" pitchFamily="66" charset="0"/>
              </a:rPr>
              <a:t> lovem hmyzu.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NYMFY VÁŽEK: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Vážky se vyvíjejí proměnou</a:t>
            </a:r>
            <a:r>
              <a:rPr lang="cs-CZ" dirty="0" smtClean="0">
                <a:latin typeface="Monotype Corsiva" pitchFamily="66" charset="0"/>
              </a:rPr>
              <a:t> nedokonalou. 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Nymfa vážky se nazývá </a:t>
            </a:r>
            <a:r>
              <a:rPr lang="cs-CZ" dirty="0" smtClean="0">
                <a:latin typeface="Monotype Corsiva" pitchFamily="66" charset="0"/>
              </a:rPr>
              <a:t>najáda.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Kořist loví </a:t>
            </a:r>
            <a:r>
              <a:rPr lang="cs-CZ" dirty="0" smtClean="0">
                <a:latin typeface="Monotype Corsiva" pitchFamily="66" charset="0"/>
              </a:rPr>
              <a:t>maskou. 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Žijí</a:t>
            </a:r>
            <a:r>
              <a:rPr lang="cs-CZ" dirty="0" smtClean="0">
                <a:latin typeface="Monotype Corsiva" pitchFamily="66" charset="0"/>
              </a:rPr>
              <a:t> ve vodě. 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Během života se </a:t>
            </a:r>
            <a:r>
              <a:rPr lang="cs-CZ" dirty="0" smtClean="0">
                <a:latin typeface="Monotype Corsiva" pitchFamily="66" charset="0"/>
              </a:rPr>
              <a:t>svléká.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Citace a zdroje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1200" dirty="0" smtClean="0"/>
              <a:t>DODONI.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14.3.2014]. Dostupný na WWW: http://upload.wikimedia.org/wikipedia/commons/6/68/Meganeura.jpg  </a:t>
            </a:r>
          </a:p>
          <a:p>
            <a:r>
              <a:rPr lang="cs-CZ" sz="1200" dirty="0" smtClean="0"/>
              <a:t>Ilustrace: Kliparty MS Office</a:t>
            </a:r>
          </a:p>
          <a:p>
            <a:r>
              <a:rPr lang="en-US" sz="1200" dirty="0" smtClean="0"/>
              <a:t>FISCHER, Christian. </a:t>
            </a:r>
            <a:r>
              <a:rPr lang="en-US" sz="1200" i="1" dirty="0" smtClean="0"/>
              <a:t>Wikimedia Commons</a:t>
            </a:r>
            <a:r>
              <a:rPr lang="en-US" sz="1200" dirty="0" smtClean="0"/>
              <a:t> [online]. [cit. 13.3.2014].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</a:t>
            </a:r>
            <a:r>
              <a:rPr lang="en-US" sz="1200" dirty="0" smtClean="0">
                <a:hlinkClick r:id="rId2"/>
              </a:rPr>
              <a:t>http://upload.wikimedia.org/wikipedia/commons/thumb/a/a4/AeshnaCyaneaFangmaske.jpg/767px-AeshnaCyaneaFangmaske.jpg</a:t>
            </a:r>
            <a:endParaRPr lang="cs-CZ" sz="1200" dirty="0" smtClean="0"/>
          </a:p>
          <a:p>
            <a:r>
              <a:rPr lang="cs-CZ" sz="1200" dirty="0" smtClean="0"/>
              <a:t>LINDSEY, </a:t>
            </a:r>
            <a:r>
              <a:rPr lang="cs-CZ" sz="1200" dirty="0" err="1" smtClean="0"/>
              <a:t>James</a:t>
            </a:r>
            <a:r>
              <a:rPr lang="cs-CZ" sz="1200" dirty="0" smtClean="0"/>
              <a:t> K..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13.3.2014]. Dostupný na WWW: </a:t>
            </a:r>
            <a:r>
              <a:rPr lang="cs-CZ" sz="1200" dirty="0" smtClean="0">
                <a:hlinkClick r:id="rId3"/>
              </a:rPr>
              <a:t>http://upload.wikimedia.org/wikipedia/commons/c/ca/Libellula.depressa.nymph.on.land.jpg</a:t>
            </a:r>
            <a:endParaRPr lang="cs-CZ" sz="1200" dirty="0" smtClean="0"/>
          </a:p>
          <a:p>
            <a:r>
              <a:rPr lang="cs-CZ" sz="1200" dirty="0" smtClean="0"/>
              <a:t>LINDSEY, </a:t>
            </a:r>
            <a:r>
              <a:rPr lang="cs-CZ" sz="1200" dirty="0" err="1" smtClean="0"/>
              <a:t>James</a:t>
            </a:r>
            <a:r>
              <a:rPr lang="cs-CZ" sz="1200" dirty="0" smtClean="0"/>
              <a:t> K..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13.3.2014]. Dostupný na WWW: </a:t>
            </a:r>
            <a:r>
              <a:rPr lang="cs-CZ" sz="1200" dirty="0" smtClean="0">
                <a:hlinkClick r:id="rId4"/>
              </a:rPr>
              <a:t>http://upload.wikimedia.org/wikipedia/commons/9/9c/Libellula.depressa.emerging.adult.1.jpg</a:t>
            </a:r>
            <a:endParaRPr lang="cs-CZ" sz="1200" dirty="0" smtClean="0"/>
          </a:p>
          <a:p>
            <a:r>
              <a:rPr lang="cs-CZ" sz="1200" dirty="0" smtClean="0"/>
              <a:t>LINDSEY, </a:t>
            </a:r>
            <a:r>
              <a:rPr lang="cs-CZ" sz="1200" dirty="0" err="1" smtClean="0"/>
              <a:t>James</a:t>
            </a:r>
            <a:r>
              <a:rPr lang="cs-CZ" sz="1200" dirty="0" smtClean="0"/>
              <a:t> K..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13.3.2014]. Dostupný na WWW: </a:t>
            </a:r>
            <a:r>
              <a:rPr lang="cs-CZ" sz="1200" dirty="0" smtClean="0">
                <a:hlinkClick r:id="rId5"/>
              </a:rPr>
              <a:t>http://upload.wikimedia.org/wikipedia/commons/c/c0/Libellula.depressa.emerging.adult.2.jp</a:t>
            </a:r>
            <a:endParaRPr lang="cs-CZ" sz="1200" dirty="0" smtClean="0"/>
          </a:p>
          <a:p>
            <a:r>
              <a:rPr lang="cs-CZ" sz="1200" dirty="0" smtClean="0"/>
              <a:t>LINDSEY, </a:t>
            </a:r>
            <a:r>
              <a:rPr lang="cs-CZ" sz="1200" dirty="0" err="1" smtClean="0"/>
              <a:t>James</a:t>
            </a:r>
            <a:r>
              <a:rPr lang="cs-CZ" sz="1200" dirty="0" smtClean="0"/>
              <a:t> K..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13.3.2014]. Dostupný na WWW: </a:t>
            </a:r>
            <a:r>
              <a:rPr lang="cs-CZ" sz="1200" dirty="0" smtClean="0">
                <a:hlinkClick r:id="rId6"/>
              </a:rPr>
              <a:t>http://upload.wikimedia.org/wikipedia/commons/e/e0/Libellula.depressa.emerging.adult.3.jpg</a:t>
            </a:r>
            <a:endParaRPr lang="cs-CZ" sz="1200" dirty="0" smtClean="0"/>
          </a:p>
          <a:p>
            <a:r>
              <a:rPr lang="cs-CZ" sz="1200" dirty="0" smtClean="0"/>
              <a:t>LINDSEY, </a:t>
            </a:r>
            <a:r>
              <a:rPr lang="cs-CZ" sz="1200" dirty="0" err="1" smtClean="0"/>
              <a:t>James</a:t>
            </a:r>
            <a:r>
              <a:rPr lang="cs-CZ" sz="1200" dirty="0" smtClean="0"/>
              <a:t> K..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13.3.2014]. Dostupný na WWW: </a:t>
            </a:r>
            <a:r>
              <a:rPr lang="cs-CZ" sz="1200" dirty="0" smtClean="0">
                <a:hlinkClick r:id="rId7"/>
              </a:rPr>
              <a:t>http://upload.wikimedia.org/wikipedia/commons/4/43/Libellula.depressa.emerging.adult.4.jpg</a:t>
            </a:r>
            <a:endParaRPr lang="cs-CZ" sz="1200" dirty="0" smtClean="0"/>
          </a:p>
          <a:p>
            <a:r>
              <a:rPr lang="cs-CZ" sz="1200" dirty="0" smtClean="0"/>
              <a:t>VIATOUR, </a:t>
            </a:r>
            <a:r>
              <a:rPr lang="cs-CZ" sz="1200" dirty="0" err="1" smtClean="0"/>
              <a:t>Luc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13.3.2014]. Dostupný na WWW: http://upload.wikimedia.org/wikipedia/commons/thumb/8/8e/Platetrum_depressum_1_Luc_Viatour.JPG/796px-Platetrum_depressum_1_Luc_Viatour.JPG </a:t>
            </a:r>
          </a:p>
          <a:p>
            <a:r>
              <a:rPr lang="cs-CZ" sz="1200" dirty="0" smtClean="0"/>
              <a:t>AUTOR NEUVEDEN.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13.3.2014]. Dostupný na WWW: http://upload.wikimedia.org/wikipedia/commons/thumb/a/af/Female_Libellula_depressa_bgiu.jpg/751px-Female_Libellula_depressa_bgiu.jpg </a:t>
            </a:r>
          </a:p>
          <a:p>
            <a:r>
              <a:rPr lang="cs-CZ" sz="1200" dirty="0" smtClean="0"/>
              <a:t>GRÖSCHL, </a:t>
            </a:r>
            <a:r>
              <a:rPr lang="cs-CZ" sz="1200" dirty="0" err="1" smtClean="0"/>
              <a:t>Holger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13.3.2014]. Dostupný na WWW: http://upload.wikimedia.org/wikipedia/commons/thumb/3/31/Libellula_quadrimaculata6.jpg/800px-Libellula_quadrimaculata6.jpg </a:t>
            </a:r>
          </a:p>
          <a:p>
            <a:r>
              <a:rPr lang="cs-CZ" sz="1200" dirty="0" smtClean="0"/>
              <a:t>SIGA. </a:t>
            </a:r>
            <a:r>
              <a:rPr lang="cs-CZ" sz="1200" i="1" dirty="0" err="1" smtClean="0"/>
              <a:t>Wikimedia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Commons</a:t>
            </a:r>
            <a:r>
              <a:rPr lang="cs-CZ" sz="1200" dirty="0" smtClean="0"/>
              <a:t> [online]. [cit. 13.3.2014]. Dostupný na WWW: http://upload.wikimedia.org/wikipedia/commons/5/52/Libellula_quadrimaculata_head.jpg </a:t>
            </a:r>
          </a:p>
          <a:p>
            <a:endParaRPr lang="cs-CZ" sz="12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Citace a zdroje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/>
          </a:bodyPr>
          <a:lstStyle/>
          <a:p>
            <a:r>
              <a:rPr lang="en-US" sz="1100" dirty="0" smtClean="0"/>
              <a:t>QUARTL. </a:t>
            </a:r>
            <a:r>
              <a:rPr lang="en-US" sz="1100" i="1" dirty="0" smtClean="0"/>
              <a:t>Wikimedia Commons</a:t>
            </a:r>
            <a:r>
              <a:rPr lang="en-US" sz="1100" dirty="0" smtClean="0"/>
              <a:t> [online]. [cit. 14.3.2014]. </a:t>
            </a:r>
            <a:r>
              <a:rPr lang="en-US" sz="1100" dirty="0" err="1" smtClean="0"/>
              <a:t>Dostupný</a:t>
            </a:r>
            <a:r>
              <a:rPr lang="en-US" sz="1100" dirty="0" smtClean="0"/>
              <a:t> </a:t>
            </a:r>
            <a:r>
              <a:rPr lang="en-US" sz="1100" dirty="0" err="1" smtClean="0"/>
              <a:t>na</a:t>
            </a:r>
            <a:r>
              <a:rPr lang="en-US" sz="1100" dirty="0" smtClean="0"/>
              <a:t> WWW: http://upload.wikimedia.org/wikipedia/commons/thumb/0/06/Anax_imperator_qtl2.jpg/782px-Anax_imperator_qtl2.jpg </a:t>
            </a:r>
            <a:endParaRPr lang="cs-CZ" sz="1100" dirty="0" smtClean="0"/>
          </a:p>
          <a:p>
            <a:r>
              <a:rPr lang="en-US" sz="1100" dirty="0" smtClean="0"/>
              <a:t>TBC. </a:t>
            </a:r>
            <a:r>
              <a:rPr lang="en-US" sz="1100" i="1" dirty="0" smtClean="0"/>
              <a:t>Wikimedia Commons</a:t>
            </a:r>
            <a:r>
              <a:rPr lang="en-US" sz="1100" dirty="0" smtClean="0"/>
              <a:t> [online]. [cit. 14.3.2014]. </a:t>
            </a:r>
            <a:r>
              <a:rPr lang="en-US" sz="1100" dirty="0" err="1" smtClean="0"/>
              <a:t>Dostupný</a:t>
            </a:r>
            <a:r>
              <a:rPr lang="en-US" sz="1100" dirty="0" smtClean="0"/>
              <a:t> </a:t>
            </a:r>
            <a:r>
              <a:rPr lang="en-US" sz="1100" dirty="0" err="1" smtClean="0"/>
              <a:t>na</a:t>
            </a:r>
            <a:r>
              <a:rPr lang="en-US" sz="1100" dirty="0" smtClean="0"/>
              <a:t> WWW: </a:t>
            </a:r>
            <a:r>
              <a:rPr lang="en-US" sz="1100" dirty="0" smtClean="0">
                <a:hlinkClick r:id="rId2"/>
              </a:rPr>
              <a:t>http://upload.wikimedia.org/wikipedia/commons/thumb/4/46/Anax_imperator_female.jpg/800px-Anax_imperator_female.jpg</a:t>
            </a:r>
            <a:endParaRPr lang="cs-CZ" sz="1100" dirty="0" smtClean="0"/>
          </a:p>
          <a:p>
            <a:r>
              <a:rPr lang="cs-CZ" sz="1100" dirty="0" smtClean="0"/>
              <a:t>DALOUS, </a:t>
            </a:r>
            <a:r>
              <a:rPr lang="cs-CZ" sz="1100" dirty="0" err="1" smtClean="0"/>
              <a:t>Pierre</a:t>
            </a:r>
            <a:r>
              <a:rPr lang="cs-CZ" sz="1100" dirty="0" smtClean="0"/>
              <a:t>. </a:t>
            </a:r>
            <a:r>
              <a:rPr lang="cs-CZ" sz="1100" i="1" dirty="0" err="1" smtClean="0"/>
              <a:t>Wikimedia</a:t>
            </a:r>
            <a:r>
              <a:rPr lang="cs-CZ" sz="1100" i="1" dirty="0" smtClean="0"/>
              <a:t> </a:t>
            </a:r>
            <a:r>
              <a:rPr lang="cs-CZ" sz="1100" i="1" dirty="0" err="1" smtClean="0"/>
              <a:t>Commons</a:t>
            </a:r>
            <a:r>
              <a:rPr lang="cs-CZ" sz="1100" dirty="0" smtClean="0"/>
              <a:t> [online]. [cit. 14.3.2014]. Dostupný na WWW: http://upload.wikimedia.org/wikipedia/commons/thumb/3/3f/Aesmix.jpg/800px-Aesmix.jpg </a:t>
            </a:r>
            <a:r>
              <a:rPr lang="en-US" sz="1100" dirty="0" smtClean="0"/>
              <a:t> </a:t>
            </a:r>
            <a:endParaRPr lang="cs-CZ" sz="1100" dirty="0" smtClean="0"/>
          </a:p>
          <a:p>
            <a:r>
              <a:rPr lang="cs-CZ" sz="1100" dirty="0" smtClean="0"/>
              <a:t>GRÖSCHL, </a:t>
            </a:r>
            <a:r>
              <a:rPr lang="cs-CZ" sz="1100" dirty="0" err="1" smtClean="0"/>
              <a:t>Holger</a:t>
            </a:r>
            <a:r>
              <a:rPr lang="cs-CZ" sz="1100" dirty="0" smtClean="0"/>
              <a:t>. </a:t>
            </a:r>
            <a:r>
              <a:rPr lang="cs-CZ" sz="1100" i="1" dirty="0" err="1" smtClean="0"/>
              <a:t>Wikimedia</a:t>
            </a:r>
            <a:r>
              <a:rPr lang="cs-CZ" sz="1100" i="1" dirty="0" smtClean="0"/>
              <a:t> </a:t>
            </a:r>
            <a:r>
              <a:rPr lang="cs-CZ" sz="1100" i="1" dirty="0" err="1" smtClean="0"/>
              <a:t>Commons</a:t>
            </a:r>
            <a:r>
              <a:rPr lang="cs-CZ" sz="1100" dirty="0" smtClean="0"/>
              <a:t> [online]. [cit. 14.3.2014]. Dostupný na WWW: </a:t>
            </a:r>
            <a:r>
              <a:rPr lang="cs-CZ" sz="1100" dirty="0" smtClean="0">
                <a:hlinkClick r:id="rId3"/>
              </a:rPr>
              <a:t>http://upload.wikimedia.org/wikipedia/commons/thumb/2/2c/Calopteryx_splendens_2.jpg/800px-Calopteryx_splendens_2.jpg</a:t>
            </a:r>
            <a:endParaRPr lang="cs-CZ" sz="1100" dirty="0" smtClean="0"/>
          </a:p>
          <a:p>
            <a:r>
              <a:rPr lang="cs-CZ" sz="1100" dirty="0" smtClean="0"/>
              <a:t>HEMPEL, </a:t>
            </a:r>
            <a:r>
              <a:rPr lang="cs-CZ" sz="1100" dirty="0" err="1" smtClean="0"/>
              <a:t>Jörg</a:t>
            </a:r>
            <a:r>
              <a:rPr lang="cs-CZ" sz="1100" dirty="0" smtClean="0"/>
              <a:t>. </a:t>
            </a:r>
            <a:r>
              <a:rPr lang="cs-CZ" sz="1100" i="1" dirty="0" err="1" smtClean="0"/>
              <a:t>Wikimedia</a:t>
            </a:r>
            <a:r>
              <a:rPr lang="cs-CZ" sz="1100" i="1" dirty="0" smtClean="0"/>
              <a:t> </a:t>
            </a:r>
            <a:r>
              <a:rPr lang="cs-CZ" sz="1100" i="1" dirty="0" err="1" smtClean="0"/>
              <a:t>Commons</a:t>
            </a:r>
            <a:r>
              <a:rPr lang="cs-CZ" sz="1100" dirty="0" smtClean="0"/>
              <a:t> [online]. [cit. 14.3.2014]. Dostupný na WWW: http://upload.wikimedia.org/wikipedia/commons/thumb/5/58/Calopteryx_splendens_LC0156.jpg/800px-Calopteryx_splendens_LC0156.jpg  </a:t>
            </a:r>
          </a:p>
          <a:p>
            <a:r>
              <a:rPr lang="cs-CZ" sz="1100" dirty="0" smtClean="0"/>
              <a:t>ANTHERE. </a:t>
            </a:r>
            <a:r>
              <a:rPr lang="cs-CZ" sz="1100" i="1" dirty="0" err="1" smtClean="0"/>
              <a:t>Wikimedia</a:t>
            </a:r>
            <a:r>
              <a:rPr lang="cs-CZ" sz="1100" i="1" dirty="0" smtClean="0"/>
              <a:t> </a:t>
            </a:r>
            <a:r>
              <a:rPr lang="cs-CZ" sz="1100" i="1" dirty="0" err="1" smtClean="0"/>
              <a:t>Commons</a:t>
            </a:r>
            <a:r>
              <a:rPr lang="cs-CZ" sz="1100" dirty="0" smtClean="0"/>
              <a:t> [online]. [cit. 14.3.2014]. Dostupný na WWW: </a:t>
            </a:r>
            <a:r>
              <a:rPr lang="cs-CZ" sz="1100" dirty="0" smtClean="0">
                <a:hlinkClick r:id="rId4"/>
              </a:rPr>
              <a:t>http://upload.wikimedia.org/wikipedia/commons/thumb/1/1d/Libellule1.JPG/787px-Libellule1.JPG</a:t>
            </a:r>
            <a:endParaRPr lang="cs-CZ" sz="1100" dirty="0" smtClean="0"/>
          </a:p>
          <a:p>
            <a:r>
              <a:rPr lang="cs-CZ" sz="1100" dirty="0" smtClean="0"/>
              <a:t>GRÖSCHL, </a:t>
            </a:r>
            <a:r>
              <a:rPr lang="cs-CZ" sz="1100" dirty="0" err="1" smtClean="0"/>
              <a:t>Holger</a:t>
            </a:r>
            <a:r>
              <a:rPr lang="cs-CZ" sz="1100" dirty="0" smtClean="0"/>
              <a:t>. </a:t>
            </a:r>
            <a:r>
              <a:rPr lang="cs-CZ" sz="1100" i="1" dirty="0" err="1" smtClean="0"/>
              <a:t>Wikimedia</a:t>
            </a:r>
            <a:r>
              <a:rPr lang="cs-CZ" sz="1100" i="1" dirty="0" smtClean="0"/>
              <a:t> </a:t>
            </a:r>
            <a:r>
              <a:rPr lang="cs-CZ" sz="1100" i="1" dirty="0" err="1" smtClean="0"/>
              <a:t>Commons</a:t>
            </a:r>
            <a:r>
              <a:rPr lang="cs-CZ" sz="1100" dirty="0" smtClean="0"/>
              <a:t> [online]. [cit. 14.3.2014]. Dostupný na WWW: http://upload.wikimedia.org/wikipedia/commons/thumb/d/d6/Calopteryx_virgo_paarung.jpg/800px-Calopteryx_virgo_paarung.jpg </a:t>
            </a:r>
          </a:p>
          <a:p>
            <a:r>
              <a:rPr lang="cs-CZ" sz="1100" dirty="0" smtClean="0"/>
              <a:t>Autorem materiálu a všech jeho částí, není-li uvedeno jinak, je Mgr. Lenka Pazderová</a:t>
            </a:r>
          </a:p>
          <a:p>
            <a:endParaRPr lang="cs-CZ" sz="11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237</TotalTime>
  <Words>815</Words>
  <Application>Microsoft Office PowerPoint</Application>
  <PresentationFormat>Předvádění na obrazovce (4:3)</PresentationFormat>
  <Paragraphs>113</Paragraphs>
  <Slides>20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5" baseType="lpstr">
      <vt:lpstr>Arial</vt:lpstr>
      <vt:lpstr>Calibri</vt:lpstr>
      <vt:lpstr>Monotype Corsiva</vt:lpstr>
      <vt:lpstr>Times New Roman</vt:lpstr>
      <vt:lpstr>Motiv sady Office</vt:lpstr>
      <vt:lpstr>Prezentace aplikace PowerPoint</vt:lpstr>
      <vt:lpstr>VÁŽKY</vt:lpstr>
      <vt:lpstr>Pravážky</vt:lpstr>
      <vt:lpstr>Dospělé vážky</vt:lpstr>
      <vt:lpstr>Vývin vážek</vt:lpstr>
      <vt:lpstr>Přeměna larvy v dospělce</vt:lpstr>
      <vt:lpstr>Přeměna larvy v dospělce</vt:lpstr>
      <vt:lpstr>Vážka ploská</vt:lpstr>
      <vt:lpstr>Vážka čtyřskvrnná</vt:lpstr>
      <vt:lpstr>Šídlo královské       </vt:lpstr>
      <vt:lpstr>Šídlo pestré</vt:lpstr>
      <vt:lpstr>Motýlice lesklá</vt:lpstr>
      <vt:lpstr>Motýlice obecná</vt:lpstr>
      <vt:lpstr>Prezentace aplikace PowerPoint</vt:lpstr>
      <vt:lpstr>Vyber, co je správně:</vt:lpstr>
      <vt:lpstr>Prezentace aplikace PowerPoint</vt:lpstr>
      <vt:lpstr>Správné odpovědi:</vt:lpstr>
      <vt:lpstr>Prezentace aplikace PowerPoint</vt:lpstr>
      <vt:lpstr>Citace a zdroje</vt:lpstr>
      <vt:lpstr>Citace a 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sborovna1</cp:lastModifiedBy>
  <cp:revision>41</cp:revision>
  <dcterms:created xsi:type="dcterms:W3CDTF">2014-03-13T10:26:21Z</dcterms:created>
  <dcterms:modified xsi:type="dcterms:W3CDTF">2014-04-30T06:04:10Z</dcterms:modified>
</cp:coreProperties>
</file>