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5" r:id="rId2"/>
    <p:sldId id="283" r:id="rId3"/>
    <p:sldId id="294" r:id="rId4"/>
    <p:sldId id="296" r:id="rId5"/>
    <p:sldId id="312" r:id="rId6"/>
    <p:sldId id="313" r:id="rId7"/>
    <p:sldId id="295" r:id="rId8"/>
    <p:sldId id="297" r:id="rId9"/>
    <p:sldId id="298" r:id="rId10"/>
    <p:sldId id="299" r:id="rId11"/>
    <p:sldId id="308" r:id="rId12"/>
    <p:sldId id="310" r:id="rId13"/>
    <p:sldId id="314" r:id="rId14"/>
    <p:sldId id="300" r:id="rId15"/>
    <p:sldId id="311" r:id="rId16"/>
    <p:sldId id="301" r:id="rId17"/>
    <p:sldId id="302" r:id="rId18"/>
    <p:sldId id="315" r:id="rId19"/>
    <p:sldId id="316" r:id="rId20"/>
    <p:sldId id="303" r:id="rId21"/>
    <p:sldId id="304" r:id="rId22"/>
    <p:sldId id="305" r:id="rId23"/>
    <p:sldId id="306" r:id="rId24"/>
    <p:sldId id="307" r:id="rId25"/>
    <p:sldId id="263" r:id="rId26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7E3A02-F66C-4A9A-B673-70AB71880FC6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4B0A7D1-199E-4D53-9CE6-BF1CF24C892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1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422C464-CA40-447D-B1E8-138827019A7D}" type="slidenum">
              <a:rPr lang="cs-CZ" altLang="cs-CZ"/>
              <a:pPr/>
              <a:t>2</a:t>
            </a:fld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C362A59-8229-45AE-AA39-E4C8E2A7337F}" type="slidenum">
              <a:rPr lang="cs-CZ" altLang="cs-CZ"/>
              <a:pPr/>
              <a:t>6</a:t>
            </a:fld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2F055-0FE0-4A28-922B-6FC9970C0006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A064F-A74F-4FD1-AB04-AF04BEF4248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218E7-8042-428A-B02C-5FB543E210BD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D2D15-5D23-4738-BF14-B558EEF9F69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676D3-1DAC-4230-953B-349DF1C73189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EC27-1016-47E7-BAB3-D8E3B382D33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184BC-4769-4211-BA84-09DC78587947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C0527-679A-4C26-A889-8D5720830BC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43913-37FB-4896-9360-C191BF33EA6E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50E10-0439-4603-B6FA-1FFE24123F8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A8C47-860D-4793-BE06-D588CD34822B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90444-EE64-4815-8496-9DDA37C9677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088A1-D590-4D61-9536-6BC401635BD6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3464FB-8F95-4351-9998-ECB37013118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17512-1880-4D19-83D4-47A28E7B7175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6367-8F0F-4046-9597-4644C115FF2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ABFD3-22AC-4A37-B9AA-31797570F84D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C8062-B7FB-4B33-80B7-E61AB11EFFB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ECCD5-DB7C-414E-B9C3-EBCFE265BC99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5D5F7-7645-4F2F-B822-2A7B1B146D7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E8654-0A02-433F-A134-DB280B3F3F82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82889-2C76-4F28-A511-2CD82EB0BD6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1EE6EC-D9B1-4BC9-83D1-4A7C912376A2}" type="datetimeFigureOut">
              <a:rPr lang="cs-CZ"/>
              <a:pPr>
                <a:defRPr/>
              </a:pPr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DD47373A-E256-4089-AD0C-43C4AF59A14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caci_vodopady.JPG.jpg" TargetMode="External"/><Relationship Id="rId2" Type="http://schemas.openxmlformats.org/officeDocument/2006/relationships/hyperlink" Target="http://cs.wikipedia.org/wiki/Speci%C3%A1ln%C3%AD:Zdroje_knih/978802001779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eskydy.ochranaprirody.cz/" TargetMode="External"/><Relationship Id="rId4" Type="http://schemas.openxmlformats.org/officeDocument/2006/relationships/hyperlink" Target="http://botanika.wendys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/>
        </p:nvGraphicFramePr>
        <p:xfrm>
          <a:off x="665163" y="836613"/>
          <a:ext cx="7813675" cy="4133852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16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CZ.1.07/1.5.00/34.0967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Zlepšení podmínek pro vzdělávání na MGO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Matiční gymnázium Ostrava,Dr. Šmerala 25/2565, 728 04, Ostrava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0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Vrchol Smrk a přírodní rezervace Smrk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RNDr. Tomáš Adamus, Ph.D.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Botanika a geologie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1., 3. či 4. ročník vyššího gymnázia, případně sekunda a kvarta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23. 7. 2013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5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Cílem je názorně představit vrchol Smrku a přírodní rezervaci Smrk ležící v Moravskoslezských Beskydech.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40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Předložený materiál obsahuje informace přibližující přírodní rezervaci Smrk. Vhodný je do učiva obecné biologie i botaniky. Přibližuje poněkud opomíjený druhý nejvyšší vrchol Moravskoslezských Beskyd.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114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2332038"/>
            <a:ext cx="8229600" cy="452596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Víte, co znamená zkratka PR?</a:t>
            </a:r>
            <a:endParaRPr lang="cs-CZ" dirty="0" smtClean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cs-CZ" b="1" dirty="0" smtClean="0"/>
              <a:t>		</a:t>
            </a:r>
            <a:r>
              <a:rPr lang="cs-CZ" sz="4000" b="1" dirty="0" smtClean="0"/>
              <a:t>P</a:t>
            </a:r>
            <a:r>
              <a:rPr lang="cs-CZ" b="1" dirty="0" smtClean="0"/>
              <a:t>řírodní </a:t>
            </a:r>
            <a:r>
              <a:rPr lang="cs-CZ" sz="4000" b="1" dirty="0" smtClean="0"/>
              <a:t>r</a:t>
            </a:r>
            <a:r>
              <a:rPr lang="cs-CZ" b="1" dirty="0" smtClean="0"/>
              <a:t>ezervace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Vysvětlíte význam zkratky CHKO?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b="1" dirty="0" smtClean="0"/>
              <a:t>          </a:t>
            </a:r>
            <a:r>
              <a:rPr lang="cs-CZ" sz="4000" b="1" dirty="0" smtClean="0"/>
              <a:t>Ch</a:t>
            </a:r>
            <a:r>
              <a:rPr lang="cs-CZ" b="1" dirty="0" smtClean="0"/>
              <a:t>ráněná </a:t>
            </a:r>
            <a:r>
              <a:rPr lang="cs-CZ" sz="4000" b="1" dirty="0" smtClean="0"/>
              <a:t>k</a:t>
            </a:r>
            <a:r>
              <a:rPr lang="cs-CZ" b="1" dirty="0" smtClean="0"/>
              <a:t>rajinná </a:t>
            </a:r>
            <a:r>
              <a:rPr lang="cs-CZ" sz="4000" b="1" dirty="0" smtClean="0"/>
              <a:t>o</a:t>
            </a:r>
            <a:r>
              <a:rPr lang="cs-CZ" b="1" dirty="0" smtClean="0"/>
              <a:t>blast</a:t>
            </a:r>
            <a:endParaRPr lang="cs-CZ" b="1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Myslíte si, že PR může být součástí CHKO?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cs-CZ" b="1" dirty="0" smtClean="0"/>
              <a:t>		 ANO, je tomu tak.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323850" y="476250"/>
            <a:ext cx="8229600" cy="6553200"/>
          </a:xfrm>
        </p:spPr>
        <p:txBody>
          <a:bodyPr/>
          <a:lstStyle/>
          <a:p>
            <a:pPr algn="just"/>
            <a:r>
              <a:rPr lang="cs-CZ" altLang="cs-CZ" b="1" smtClean="0"/>
              <a:t>Smrk</a:t>
            </a:r>
            <a:r>
              <a:rPr lang="cs-CZ" altLang="cs-CZ" smtClean="0"/>
              <a:t> je s nadmořskou výškou 1276 m.n.m. po Lysé hoře druhý nejvyšší vrchol Moravskoslezských Beskyd. </a:t>
            </a:r>
          </a:p>
          <a:p>
            <a:pPr algn="just"/>
            <a:r>
              <a:rPr lang="cs-CZ" altLang="cs-CZ" smtClean="0"/>
              <a:t>Nachází se mezi obcemi Ostravice a Čeladná, ze kterých vedou na vrchol Smrku značené turistické cesty:</a:t>
            </a:r>
          </a:p>
          <a:p>
            <a:pPr algn="just"/>
            <a:r>
              <a:rPr lang="cs-CZ" altLang="cs-CZ" smtClean="0"/>
              <a:t> červená, hlavní trasa, vede na Smrk                   z Ostravice a pokračuje dále na Čeladnou. Obě obce jsou napojeny na vlak či autobus. Právě trasu Ostravice – Smrk a zpět si popíšeme.</a:t>
            </a:r>
          </a:p>
          <a:p>
            <a:endParaRPr lang="cs-CZ" altLang="cs-CZ" smtClean="0"/>
          </a:p>
        </p:txBody>
      </p:sp>
      <p:pic>
        <p:nvPicPr>
          <p:cNvPr id="6147" name="Picture 15" descr="červená turistická znač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752850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179388" y="115888"/>
            <a:ext cx="8713787" cy="10587037"/>
          </a:xfrm>
        </p:spPr>
        <p:txBody>
          <a:bodyPr/>
          <a:lstStyle/>
          <a:p>
            <a:pPr algn="just"/>
            <a:r>
              <a:rPr lang="cs-CZ" altLang="cs-CZ" b="1" smtClean="0">
                <a:solidFill>
                  <a:schemeClr val="bg1"/>
                </a:solidFill>
              </a:rPr>
              <a:t>modrá, vede z Bobku na Bílé, kolem kostela na Bílé, na Velký potok ve Starých Hamrech až k rozcestí Pod Malý Smrkem</a:t>
            </a:r>
          </a:p>
          <a:p>
            <a:endParaRPr lang="cs-CZ" altLang="cs-CZ" smtClean="0"/>
          </a:p>
          <a:p>
            <a:pPr algn="just"/>
            <a:r>
              <a:rPr lang="cs-CZ" altLang="cs-CZ" b="1" smtClean="0">
                <a:solidFill>
                  <a:schemeClr val="bg1"/>
                </a:solidFill>
              </a:rPr>
              <a:t>žlutá, začíná u hráze přehrady Šance-Řečice a stoupá k rozcestí Sedlo Smrku. </a:t>
            </a:r>
          </a:p>
          <a:p>
            <a:endParaRPr lang="cs-CZ" altLang="cs-CZ" smtClean="0"/>
          </a:p>
        </p:txBody>
      </p:sp>
      <p:pic>
        <p:nvPicPr>
          <p:cNvPr id="7171" name="Picture 2" descr="modrá turistická znač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0350"/>
            <a:ext cx="3302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" descr="žlutá turistická znač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276475"/>
            <a:ext cx="327025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0" y="6457950"/>
            <a:ext cx="3744913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Cestou na Smrk po červené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6457950"/>
            <a:ext cx="3744913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Cestou na Smrk po červené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6457950"/>
            <a:ext cx="6011863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Cestou na Smrk po červené – kousek pod sedlem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8229600" cy="5865813"/>
          </a:xfrm>
        </p:spPr>
        <p:txBody>
          <a:bodyPr/>
          <a:lstStyle/>
          <a:p>
            <a:pPr algn="just"/>
            <a:r>
              <a:rPr lang="cs-CZ" altLang="cs-CZ" dirty="0" smtClean="0"/>
              <a:t>V jeho masívu najdeme i další, avšak nižší vrcholy: </a:t>
            </a:r>
            <a:r>
              <a:rPr lang="cs-CZ" altLang="cs-CZ" b="1" dirty="0" smtClean="0"/>
              <a:t>Malý Smrk </a:t>
            </a:r>
            <a:r>
              <a:rPr lang="cs-CZ" altLang="cs-CZ" dirty="0" smtClean="0"/>
              <a:t>(1174 m </a:t>
            </a:r>
            <a:r>
              <a:rPr lang="cs-CZ" altLang="cs-CZ" dirty="0" smtClean="0"/>
              <a:t>– cca 1 </a:t>
            </a:r>
            <a:r>
              <a:rPr lang="cs-CZ" altLang="cs-CZ" dirty="0" smtClean="0"/>
              <a:t>km SV od hlavního vrcholu), </a:t>
            </a:r>
            <a:r>
              <a:rPr lang="cs-CZ" altLang="cs-CZ" b="1" dirty="0" smtClean="0"/>
              <a:t>Smrček</a:t>
            </a:r>
            <a:r>
              <a:rPr lang="cs-CZ" altLang="cs-CZ" dirty="0" smtClean="0"/>
              <a:t> a </a:t>
            </a:r>
            <a:r>
              <a:rPr lang="cs-CZ" altLang="cs-CZ" b="1" dirty="0" smtClean="0"/>
              <a:t>Malý Smrček</a:t>
            </a:r>
            <a:r>
              <a:rPr lang="cs-CZ" altLang="cs-CZ" dirty="0" smtClean="0"/>
              <a:t>. </a:t>
            </a:r>
          </a:p>
          <a:p>
            <a:pPr algn="just"/>
            <a:r>
              <a:rPr lang="cs-CZ" altLang="cs-CZ" dirty="0" smtClean="0"/>
              <a:t>V horních částech masívu nejsou žádné horské chaty a hotely, což jsou spolu s poměrně obtížným výstupem dva zásadní důvody dosti malé návštěvnosti. Můžete jít skutečně dost dlouho </a:t>
            </a:r>
            <a:r>
              <a:rPr lang="cs-CZ" altLang="cs-CZ" dirty="0" smtClean="0"/>
              <a:t>sami, </a:t>
            </a:r>
            <a:r>
              <a:rPr lang="cs-CZ" altLang="cs-CZ" dirty="0" smtClean="0"/>
              <a:t>než potkáte další turisty. Proto je vhodné jít na túru alespoň ve třech, pro případ úrazu.</a:t>
            </a:r>
          </a:p>
          <a:p>
            <a:pPr algn="just"/>
            <a:r>
              <a:rPr lang="cs-CZ" altLang="cs-CZ" dirty="0" smtClean="0"/>
              <a:t>Na vrcholu je uložena vrcholová kniha.</a:t>
            </a:r>
          </a:p>
          <a:p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>
          <a:xfrm>
            <a:off x="395288" y="260350"/>
            <a:ext cx="8229600" cy="6337300"/>
          </a:xfrm>
        </p:spPr>
        <p:txBody>
          <a:bodyPr/>
          <a:lstStyle/>
          <a:p>
            <a:r>
              <a:rPr lang="cs-CZ" altLang="cs-CZ" smtClean="0"/>
              <a:t>V masivu Smrku se nachází PR stejného jména.</a:t>
            </a:r>
          </a:p>
          <a:p>
            <a:pPr algn="just"/>
            <a:r>
              <a:rPr lang="cs-CZ" altLang="cs-CZ" smtClean="0"/>
              <a:t>Chráněny jsou zbytky přirozených smrkových bučin v nichž roste také jedle bělokorá a javor klen. Střídají se zde různé typy přírodních stanovišť – prakticky od pramenišť až po kamenité až balvanité sutě. </a:t>
            </a:r>
          </a:p>
          <a:p>
            <a:pPr algn="just"/>
            <a:r>
              <a:rPr lang="cs-CZ" altLang="cs-CZ" smtClean="0"/>
              <a:t>Rezervace se rozkládá na prudkých jihovýchodních a severozápadních svazích        v nadmořské výšce 890 - 1276 m.</a:t>
            </a:r>
          </a:p>
          <a:p>
            <a:pPr algn="just"/>
            <a:r>
              <a:rPr lang="cs-CZ" altLang="cs-CZ" smtClean="0"/>
              <a:t>Rok vyhlášení rezervace: 1996</a:t>
            </a:r>
          </a:p>
          <a:p>
            <a:pPr algn="just"/>
            <a:r>
              <a:rPr lang="cs-CZ" altLang="cs-CZ" smtClean="0"/>
              <a:t>Rozloha: 337,68 ha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913"/>
            <a:ext cx="8229600" cy="5937250"/>
          </a:xfrm>
        </p:spPr>
        <p:txBody>
          <a:bodyPr/>
          <a:lstStyle/>
          <a:p>
            <a:r>
              <a:rPr lang="cs-CZ" altLang="cs-CZ" smtClean="0"/>
              <a:t>Mapa – oblast masivu Smrku:</a:t>
            </a:r>
          </a:p>
        </p:txBody>
      </p:sp>
      <p:pic>
        <p:nvPicPr>
          <p:cNvPr id="10243" name="Obrázek 2"/>
          <p:cNvPicPr>
            <a:picLocks noChangeAspect="1" noChangeArrowheads="1"/>
          </p:cNvPicPr>
          <p:nvPr/>
        </p:nvPicPr>
        <p:blipFill>
          <a:blip r:embed="rId2" cstate="print"/>
          <a:srcRect l="6281" t="22353" r="13223" b="6177"/>
          <a:stretch>
            <a:fillRect/>
          </a:stretch>
        </p:blipFill>
        <p:spPr bwMode="auto">
          <a:xfrm>
            <a:off x="468313" y="981075"/>
            <a:ext cx="8207375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042988" y="5876925"/>
            <a:ext cx="76327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latin typeface="+mn-lt"/>
              </a:rPr>
              <a:t>Zdroj: http://mapy.</a:t>
            </a:r>
            <a:r>
              <a:rPr lang="cs-CZ" dirty="0" err="1">
                <a:latin typeface="+mn-lt"/>
              </a:rPr>
              <a:t>cz</a:t>
            </a:r>
            <a:r>
              <a:rPr lang="cs-CZ" dirty="0">
                <a:latin typeface="+mn-lt"/>
              </a:rPr>
              <a:t>/#!x=18.368669&amp;y=49.519149&amp;z=12&amp;l=16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913"/>
            <a:ext cx="8229600" cy="5937250"/>
          </a:xfrm>
        </p:spPr>
        <p:txBody>
          <a:bodyPr/>
          <a:lstStyle/>
          <a:p>
            <a:pPr algn="just"/>
            <a:r>
              <a:rPr lang="cs-CZ" altLang="cs-CZ" smtClean="0"/>
              <a:t>Území je součástí flyšového pásma západních Karpat, přičemž náleží do oblasti s mohutným vývojem vlastních godulských vrstev.</a:t>
            </a:r>
          </a:p>
          <a:p>
            <a:pPr algn="just"/>
            <a:r>
              <a:rPr lang="cs-CZ" altLang="cs-CZ" smtClean="0"/>
              <a:t>Temeno s vrcholem je táhlé a ploché.</a:t>
            </a:r>
          </a:p>
        </p:txBody>
      </p:sp>
      <p:pic>
        <p:nvPicPr>
          <p:cNvPr id="14339" name="Obrázek 3" descr="D:\Videa a fotky - kamera\Túra na Smrk s Petrem\SDC10961.JPG"/>
          <p:cNvPicPr>
            <a:picLocks noChangeAspect="1" noChangeArrowheads="1"/>
          </p:cNvPicPr>
          <p:nvPr/>
        </p:nvPicPr>
        <p:blipFill>
          <a:blip r:embed="rId2" cstate="print"/>
          <a:srcRect l="24132" t="33508" r="22479" b="40480"/>
          <a:stretch>
            <a:fillRect/>
          </a:stretch>
        </p:blipFill>
        <p:spPr bwMode="auto">
          <a:xfrm>
            <a:off x="827088" y="2492375"/>
            <a:ext cx="74168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850" y="260350"/>
            <a:ext cx="46799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Vrcholové temeno </a:t>
            </a:r>
            <a:r>
              <a:rPr lang="cs-CZ" sz="2000" dirty="0">
                <a:latin typeface="+mn-lt"/>
              </a:rPr>
              <a:t>Smrku </a:t>
            </a:r>
            <a:r>
              <a:rPr lang="cs-CZ" sz="2000" dirty="0">
                <a:latin typeface="+mn-lt"/>
              </a:rPr>
              <a:t>(foto autor)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3394075" cy="561975"/>
          </a:xfrm>
        </p:spPr>
        <p:txBody>
          <a:bodyPr/>
          <a:lstStyle/>
          <a:p>
            <a:pPr algn="just"/>
            <a:r>
              <a:rPr lang="cs-CZ" altLang="cs-CZ" sz="2000" smtClean="0"/>
              <a:t>Obr. Samotný vrchol Smrku</a:t>
            </a:r>
          </a:p>
        </p:txBody>
      </p:sp>
      <p:pic>
        <p:nvPicPr>
          <p:cNvPr id="16387" name="Picture 2" descr="D:\Videa a fotky - kamera\Túra na Smrk s Petrem\SDC108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836613"/>
            <a:ext cx="4311650" cy="57499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6149975"/>
            <a:ext cx="9144000" cy="70802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Impozantní vyhlídka (směr </a:t>
            </a:r>
            <a:r>
              <a:rPr lang="cs-CZ" sz="2000" dirty="0" err="1">
                <a:latin typeface="+mn-lt"/>
              </a:rPr>
              <a:t>Ondřejník</a:t>
            </a:r>
            <a:r>
              <a:rPr lang="cs-CZ" sz="2000" dirty="0">
                <a:latin typeface="+mn-lt"/>
              </a:rPr>
              <a:t>, </a:t>
            </a:r>
            <a:r>
              <a:rPr lang="cs-CZ" sz="2000" dirty="0" err="1">
                <a:latin typeface="+mn-lt"/>
              </a:rPr>
              <a:t>Čeladná</a:t>
            </a:r>
            <a:r>
              <a:rPr lang="cs-CZ" sz="2000" dirty="0">
                <a:latin typeface="+mn-lt"/>
              </a:rPr>
              <a:t> a Frýdlant nad Ostravicí ze Smrku – cca 100 m od vrcholu.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333375"/>
            <a:ext cx="8229600" cy="4525963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Severní </a:t>
            </a:r>
            <a:r>
              <a:rPr lang="cs-CZ" dirty="0"/>
              <a:t>svahy jsou pokryty balvanitou sutí, místy </a:t>
            </a:r>
            <a:r>
              <a:rPr lang="cs-CZ" dirty="0" smtClean="0"/>
              <a:t>mající charakter </a:t>
            </a:r>
            <a:r>
              <a:rPr lang="cs-CZ" dirty="0"/>
              <a:t>kamenného </a:t>
            </a:r>
            <a:r>
              <a:rPr lang="cs-CZ" dirty="0" smtClean="0"/>
              <a:t>moře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Na </a:t>
            </a:r>
            <a:r>
              <a:rPr lang="cs-CZ" dirty="0"/>
              <a:t>severní hraně temene vznikl výrazný </a:t>
            </a:r>
            <a:r>
              <a:rPr lang="cs-CZ" dirty="0" smtClean="0"/>
              <a:t>cca 6</a:t>
            </a:r>
            <a:r>
              <a:rPr lang="cs-CZ" dirty="0"/>
              <a:t> m vysoký mrazový srub. </a:t>
            </a:r>
            <a:endParaRPr lang="cs-CZ" dirty="0" smtClean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cs-CZ" dirty="0" smtClean="0"/>
          </a:p>
        </p:txBody>
      </p:sp>
      <p:pic>
        <p:nvPicPr>
          <p:cNvPr id="18435" name="Picture 2" descr="D:\Videa a fotky - kamera\Túra na Smrk s Petrem\SDC108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492375"/>
            <a:ext cx="3878262" cy="290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 descr="D:\Videa a fotky - kamera\Túra na Smrk s Petrem\SDC108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1989138"/>
            <a:ext cx="339407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611188" y="5732463"/>
            <a:ext cx="39608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Mrazový srub a v pozadí patrně smrk pichlavý (</a:t>
            </a:r>
            <a:r>
              <a:rPr lang="cs-CZ" sz="2000" i="1" dirty="0" err="1">
                <a:latin typeface="+mn-lt"/>
              </a:rPr>
              <a:t>Picea</a:t>
            </a:r>
            <a:r>
              <a:rPr lang="cs-CZ" sz="2000" i="1" dirty="0">
                <a:latin typeface="+mn-lt"/>
              </a:rPr>
              <a:t> </a:t>
            </a:r>
            <a:r>
              <a:rPr lang="cs-CZ" sz="2000" i="1" dirty="0" err="1">
                <a:latin typeface="+mn-lt"/>
              </a:rPr>
              <a:t>pungens</a:t>
            </a:r>
            <a:r>
              <a:rPr lang="cs-CZ" sz="2000" dirty="0">
                <a:latin typeface="+mn-lt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pic>
        <p:nvPicPr>
          <p:cNvPr id="16387" name="Picture 4" descr="D:\Videa a fotky - kamera\Túra na Smrk s Petrem\SDC108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2" descr="D:\Videa a fotky - kamera\Túra na Smrk s Petrem\SDC1083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513513" y="0"/>
            <a:ext cx="2630487" cy="1973263"/>
          </a:xfrm>
          <a:noFill/>
        </p:spPr>
      </p:pic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179388" y="171450"/>
            <a:ext cx="3744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FFFF00"/>
                </a:solidFill>
              </a:rPr>
              <a:t>Obr. Pohled z mrazového srubu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981075"/>
            <a:ext cx="8229600" cy="640873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u="sng" dirty="0" smtClean="0"/>
              <a:t>Co zde roste a kvete?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s-CZ" u="sng" dirty="0" smtClean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dirty="0" smtClean="0"/>
              <a:t>Stromové patro: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smrk </a:t>
            </a:r>
            <a:r>
              <a:rPr lang="cs-CZ" dirty="0"/>
              <a:t>ztepilý (</a:t>
            </a:r>
            <a:r>
              <a:rPr lang="cs-CZ" i="1" dirty="0" err="1"/>
              <a:t>Picea</a:t>
            </a:r>
            <a:r>
              <a:rPr lang="cs-CZ" i="1" dirty="0"/>
              <a:t> </a:t>
            </a:r>
            <a:r>
              <a:rPr lang="cs-CZ" i="1" dirty="0" err="1"/>
              <a:t>abies</a:t>
            </a:r>
            <a:r>
              <a:rPr lang="cs-CZ" dirty="0"/>
              <a:t>), místy s bukem lesním (</a:t>
            </a:r>
            <a:r>
              <a:rPr lang="cs-CZ" i="1" dirty="0" err="1"/>
              <a:t>Fagus</a:t>
            </a:r>
            <a:r>
              <a:rPr lang="cs-CZ" i="1" dirty="0"/>
              <a:t> </a:t>
            </a:r>
            <a:r>
              <a:rPr lang="cs-CZ" i="1" dirty="0" err="1"/>
              <a:t>sylvatica</a:t>
            </a:r>
            <a:r>
              <a:rPr lang="cs-CZ" dirty="0"/>
              <a:t>) a jeřábem ptačím (</a:t>
            </a:r>
            <a:r>
              <a:rPr lang="cs-CZ" i="1" dirty="0" err="1"/>
              <a:t>Sorbus</a:t>
            </a:r>
            <a:r>
              <a:rPr lang="cs-CZ" i="1" dirty="0"/>
              <a:t> </a:t>
            </a:r>
            <a:r>
              <a:rPr lang="cs-CZ" i="1" dirty="0" err="1"/>
              <a:t>aucuparia</a:t>
            </a:r>
            <a:r>
              <a:rPr lang="cs-CZ" dirty="0"/>
              <a:t>), jedle bělokorá (</a:t>
            </a:r>
            <a:r>
              <a:rPr lang="cs-CZ" i="1" dirty="0" err="1"/>
              <a:t>Abies</a:t>
            </a:r>
            <a:r>
              <a:rPr lang="cs-CZ" i="1" dirty="0"/>
              <a:t> alba</a:t>
            </a:r>
            <a:r>
              <a:rPr lang="cs-CZ" dirty="0"/>
              <a:t>) a javor klen (</a:t>
            </a:r>
            <a:r>
              <a:rPr lang="cs-CZ" i="1" dirty="0"/>
              <a:t>Acer </a:t>
            </a:r>
            <a:r>
              <a:rPr lang="cs-CZ" i="1" dirty="0" err="1"/>
              <a:t>pseudoplatanus</a:t>
            </a:r>
            <a:r>
              <a:rPr lang="cs-CZ" dirty="0"/>
              <a:t>) jsou jen ojedinělé, v okolí pramenišť roste olše lepkavá (</a:t>
            </a:r>
            <a:r>
              <a:rPr lang="cs-CZ" i="1" dirty="0" err="1"/>
              <a:t>Alnus</a:t>
            </a:r>
            <a:r>
              <a:rPr lang="cs-CZ" i="1" dirty="0"/>
              <a:t> </a:t>
            </a:r>
            <a:r>
              <a:rPr lang="cs-CZ" i="1" dirty="0" err="1"/>
              <a:t>glutinosa</a:t>
            </a:r>
            <a:r>
              <a:rPr lang="cs-CZ" dirty="0"/>
              <a:t>). 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dirty="0" smtClean="0"/>
              <a:t>Bylinné patro: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Převažujícím druhem bylinného patra je třtina chloupkatá (</a:t>
            </a:r>
            <a:r>
              <a:rPr lang="cs-CZ" i="1" dirty="0" err="1" smtClean="0"/>
              <a:t>Calamagrostis</a:t>
            </a:r>
            <a:r>
              <a:rPr lang="cs-CZ" i="1" dirty="0" smtClean="0"/>
              <a:t> </a:t>
            </a:r>
            <a:r>
              <a:rPr lang="cs-CZ" i="1" dirty="0" err="1" smtClean="0"/>
              <a:t>villosa</a:t>
            </a:r>
            <a:r>
              <a:rPr lang="cs-CZ" dirty="0" smtClean="0"/>
              <a:t>), doprovázená bikou lesní (</a:t>
            </a:r>
            <a:r>
              <a:rPr lang="cs-CZ" i="1" dirty="0" err="1" smtClean="0"/>
              <a:t>Luzula</a:t>
            </a:r>
            <a:r>
              <a:rPr lang="cs-CZ" i="1" dirty="0" smtClean="0"/>
              <a:t> </a:t>
            </a:r>
            <a:r>
              <a:rPr lang="cs-CZ" i="1" dirty="0" err="1" smtClean="0"/>
              <a:t>sylvatica</a:t>
            </a:r>
            <a:r>
              <a:rPr lang="cs-CZ" dirty="0" smtClean="0"/>
              <a:t>), sedmikvítkem evropským (</a:t>
            </a:r>
            <a:r>
              <a:rPr lang="cs-CZ" i="1" dirty="0" err="1" smtClean="0"/>
              <a:t>Trientalis</a:t>
            </a:r>
            <a:r>
              <a:rPr lang="cs-CZ" i="1" dirty="0" smtClean="0"/>
              <a:t> </a:t>
            </a:r>
            <a:r>
              <a:rPr lang="cs-CZ" i="1" dirty="0" err="1" smtClean="0"/>
              <a:t>europaea</a:t>
            </a:r>
            <a:r>
              <a:rPr lang="cs-CZ" dirty="0" smtClean="0"/>
              <a:t>), věsenkou nachovou (</a:t>
            </a:r>
            <a:r>
              <a:rPr lang="cs-CZ" i="1" dirty="0" err="1" smtClean="0"/>
              <a:t>Prenanthes</a:t>
            </a:r>
            <a:r>
              <a:rPr lang="cs-CZ" i="1" dirty="0" smtClean="0"/>
              <a:t> </a:t>
            </a:r>
            <a:r>
              <a:rPr lang="cs-CZ" i="1" dirty="0" err="1" smtClean="0"/>
              <a:t>purpurea</a:t>
            </a:r>
            <a:r>
              <a:rPr lang="cs-CZ" dirty="0" smtClean="0"/>
              <a:t>), brusnicí borůvkou (</a:t>
            </a:r>
            <a:r>
              <a:rPr lang="cs-CZ" i="1" dirty="0" err="1" smtClean="0"/>
              <a:t>Vaccinium</a:t>
            </a:r>
            <a:r>
              <a:rPr lang="cs-CZ" i="1" dirty="0" smtClean="0"/>
              <a:t> </a:t>
            </a:r>
            <a:r>
              <a:rPr lang="cs-CZ" i="1" dirty="0" err="1" smtClean="0"/>
              <a:t>myrtillus</a:t>
            </a:r>
            <a:r>
              <a:rPr lang="cs-CZ" dirty="0" smtClean="0"/>
              <a:t>), kapradí rozloženou (</a:t>
            </a:r>
            <a:r>
              <a:rPr lang="cs-CZ" i="1" dirty="0" err="1" smtClean="0"/>
              <a:t>Dryopteris</a:t>
            </a:r>
            <a:r>
              <a:rPr lang="cs-CZ" i="1" dirty="0" smtClean="0"/>
              <a:t> </a:t>
            </a:r>
            <a:r>
              <a:rPr lang="cs-CZ" i="1" dirty="0" err="1" smtClean="0"/>
              <a:t>dilatata</a:t>
            </a:r>
            <a:r>
              <a:rPr lang="cs-CZ" dirty="0" smtClean="0"/>
              <a:t>), metličkou křivolakou (</a:t>
            </a:r>
            <a:r>
              <a:rPr lang="cs-CZ" i="1" dirty="0" err="1" smtClean="0"/>
              <a:t>Avenella</a:t>
            </a:r>
            <a:r>
              <a:rPr lang="cs-CZ" i="1" dirty="0" smtClean="0"/>
              <a:t> </a:t>
            </a:r>
            <a:r>
              <a:rPr lang="cs-CZ" i="1" dirty="0" err="1" smtClean="0"/>
              <a:t>flexuosa</a:t>
            </a:r>
            <a:r>
              <a:rPr lang="cs-CZ" dirty="0" smtClean="0"/>
              <a:t>), šťavelem kyselým (</a:t>
            </a:r>
            <a:r>
              <a:rPr lang="cs-CZ" i="1" dirty="0" err="1" smtClean="0"/>
              <a:t>Oxalis</a:t>
            </a:r>
            <a:r>
              <a:rPr lang="cs-CZ" i="1" dirty="0" smtClean="0"/>
              <a:t> </a:t>
            </a:r>
            <a:r>
              <a:rPr lang="cs-CZ" i="1" dirty="0" err="1" smtClean="0"/>
              <a:t>acetosella</a:t>
            </a:r>
            <a:r>
              <a:rPr lang="cs-CZ" dirty="0" smtClean="0"/>
              <a:t>) a pstročkem dvoulistým (</a:t>
            </a:r>
            <a:r>
              <a:rPr lang="cs-CZ" i="1" dirty="0" err="1" smtClean="0"/>
              <a:t>Maianthemum</a:t>
            </a:r>
            <a:r>
              <a:rPr lang="cs-CZ" i="1" dirty="0" smtClean="0"/>
              <a:t> </a:t>
            </a:r>
            <a:r>
              <a:rPr lang="cs-CZ" i="1" dirty="0" err="1" smtClean="0"/>
              <a:t>bifolium</a:t>
            </a:r>
            <a:r>
              <a:rPr lang="cs-CZ" dirty="0" smtClean="0"/>
              <a:t>).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000" smtClean="0"/>
              <a:t>Obr. náprstník velkokvětý (</a:t>
            </a:r>
            <a:r>
              <a:rPr lang="cs-CZ" altLang="cs-CZ" sz="2000" i="1" smtClean="0"/>
              <a:t>Digitalis grandiflora) </a:t>
            </a:r>
            <a:r>
              <a:rPr lang="cs-CZ" altLang="cs-CZ" smtClean="0"/>
              <a:t/>
            </a:r>
            <a:br>
              <a:rPr lang="cs-CZ" altLang="cs-CZ" smtClean="0"/>
            </a:br>
            <a:endParaRPr lang="cs-CZ" altLang="cs-CZ" smtClean="0"/>
          </a:p>
        </p:txBody>
      </p:sp>
      <p:pic>
        <p:nvPicPr>
          <p:cNvPr id="22531" name="Picture 2" descr="D:\Videa a fotky - kamera\Túra na Smrk s Petrem\SDC10938 – kopi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836613"/>
            <a:ext cx="6180137" cy="45259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Videa a fotky - kamera\Túra na Smrk s Petrem\SDC109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836613"/>
            <a:ext cx="4391025" cy="5856287"/>
          </a:xfrm>
          <a:noFill/>
        </p:spPr>
      </p:pic>
      <p:sp>
        <p:nvSpPr>
          <p:cNvPr id="5" name="TextovéPole 4"/>
          <p:cNvSpPr txBox="1"/>
          <p:nvPr/>
        </p:nvSpPr>
        <p:spPr>
          <a:xfrm>
            <a:off x="755650" y="260350"/>
            <a:ext cx="6769100" cy="677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latin typeface="+mn-lt"/>
              </a:rPr>
              <a:t>Obr. náprstník velkokvětý (</a:t>
            </a:r>
            <a:r>
              <a:rPr lang="cs-CZ" sz="2000" i="1" dirty="0" err="1">
                <a:latin typeface="+mn-lt"/>
              </a:rPr>
              <a:t>Digitalis</a:t>
            </a:r>
            <a:r>
              <a:rPr lang="cs-CZ" sz="2000" i="1" dirty="0">
                <a:latin typeface="+mn-lt"/>
              </a:rPr>
              <a:t> </a:t>
            </a:r>
            <a:r>
              <a:rPr lang="cs-CZ" sz="2000" i="1" dirty="0" err="1">
                <a:latin typeface="+mn-lt"/>
              </a:rPr>
              <a:t>grandiflora</a:t>
            </a:r>
            <a:r>
              <a:rPr lang="cs-CZ" sz="2000" i="1" dirty="0">
                <a:latin typeface="+mn-lt"/>
              </a:rPr>
              <a:t>)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algn="just"/>
            <a:r>
              <a:rPr lang="cs-CZ" altLang="cs-CZ" smtClean="0"/>
              <a:t>Mezi vzácnější druhy horské květeny patří např. oměj tuhý moravský (</a:t>
            </a:r>
            <a:r>
              <a:rPr lang="cs-CZ" altLang="cs-CZ" i="1" smtClean="0"/>
              <a:t>Aconitum firnum</a:t>
            </a:r>
            <a:r>
              <a:rPr lang="cs-CZ" altLang="cs-CZ" smtClean="0"/>
              <a:t> subsp. </a:t>
            </a:r>
            <a:r>
              <a:rPr lang="cs-CZ" altLang="cs-CZ" i="1" smtClean="0"/>
              <a:t>moravicum</a:t>
            </a:r>
            <a:r>
              <a:rPr lang="cs-CZ" altLang="cs-CZ" smtClean="0"/>
              <a:t>), oměj pestrý (</a:t>
            </a:r>
            <a:r>
              <a:rPr lang="cs-CZ" altLang="cs-CZ" i="1" smtClean="0"/>
              <a:t>Aconitum variegatum</a:t>
            </a:r>
            <a:r>
              <a:rPr lang="cs-CZ" altLang="cs-CZ" smtClean="0"/>
              <a:t>), čípek objímavý (</a:t>
            </a:r>
            <a:r>
              <a:rPr lang="cs-CZ" altLang="cs-CZ" i="1" smtClean="0"/>
              <a:t>Streptopus amplexifolius</a:t>
            </a:r>
            <a:r>
              <a:rPr lang="cs-CZ" altLang="cs-CZ" smtClean="0"/>
              <a:t>), podbělice alpská (</a:t>
            </a:r>
            <a:r>
              <a:rPr lang="cs-CZ" altLang="cs-CZ" i="1" smtClean="0"/>
              <a:t>Homogyne alpina</a:t>
            </a:r>
            <a:r>
              <a:rPr lang="cs-CZ" altLang="cs-CZ" smtClean="0"/>
              <a:t>) a kamzičník rakouský (</a:t>
            </a:r>
            <a:r>
              <a:rPr lang="cs-CZ" altLang="cs-CZ" i="1" smtClean="0"/>
              <a:t>Doronicum austriacum</a:t>
            </a:r>
            <a:r>
              <a:rPr lang="cs-CZ" altLang="cs-CZ" smtClean="0"/>
              <a:t>). Na skalních výchozech vzácně roste sleziník zelený (</a:t>
            </a:r>
            <a:r>
              <a:rPr lang="cs-CZ" altLang="cs-CZ" i="1" smtClean="0"/>
              <a:t>Asplenium viride</a:t>
            </a:r>
            <a:r>
              <a:rPr lang="cs-CZ" altLang="cs-CZ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29600" cy="57213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smtClean="0"/>
              <a:t>Co zde žije?</a:t>
            </a:r>
          </a:p>
          <a:p>
            <a:pPr marL="0" indent="0" algn="just">
              <a:buFont typeface="Arial" charset="0"/>
              <a:buNone/>
            </a:pPr>
            <a:r>
              <a:rPr lang="cs-CZ" altLang="cs-CZ" smtClean="0"/>
              <a:t>Oblast Smrku je trvalým biotopem chráněného rysa ostrovida (</a:t>
            </a:r>
            <a:r>
              <a:rPr lang="cs-CZ" altLang="cs-CZ" i="1" smtClean="0"/>
              <a:t>Lynx lynx</a:t>
            </a:r>
            <a:r>
              <a:rPr lang="cs-CZ" altLang="cs-CZ" smtClean="0"/>
              <a:t>). Díky blízkosti slovenských hor zde byl doložen výskyt medvěda hnědého (</a:t>
            </a:r>
            <a:r>
              <a:rPr lang="cs-CZ" altLang="cs-CZ" i="1" smtClean="0"/>
              <a:t>Ursus arctos</a:t>
            </a:r>
            <a:r>
              <a:rPr lang="cs-CZ" altLang="cs-CZ" smtClean="0"/>
              <a:t>) a v lesích na jižním úpatí byly pozorovány stopy vlka (</a:t>
            </a:r>
            <a:r>
              <a:rPr lang="cs-CZ" altLang="cs-CZ" i="1" smtClean="0"/>
              <a:t>Canis lupus</a:t>
            </a:r>
            <a:r>
              <a:rPr lang="cs-CZ" altLang="cs-CZ" smtClean="0"/>
              <a:t>). Lovná zvěř je zastoupena jelenem evropským (</a:t>
            </a:r>
            <a:r>
              <a:rPr lang="cs-CZ" altLang="cs-CZ" i="1" smtClean="0"/>
              <a:t>Cervus elaphus</a:t>
            </a:r>
            <a:r>
              <a:rPr lang="cs-CZ" altLang="cs-CZ" smtClean="0"/>
              <a:t>), srncem obecným (</a:t>
            </a:r>
            <a:r>
              <a:rPr lang="cs-CZ" altLang="cs-CZ" i="1" smtClean="0"/>
              <a:t>Capreolus capreolus</a:t>
            </a:r>
            <a:r>
              <a:rPr lang="cs-CZ" altLang="cs-CZ" smtClean="0"/>
              <a:t>) a zajícem polním (</a:t>
            </a:r>
            <a:r>
              <a:rPr lang="cs-CZ" altLang="cs-CZ" i="1" smtClean="0"/>
              <a:t>Lepus europaeus</a:t>
            </a:r>
            <a:r>
              <a:rPr lang="cs-CZ" altLang="cs-CZ" smtClean="0"/>
              <a:t>).</a:t>
            </a:r>
          </a:p>
          <a:p>
            <a:pPr marL="0" indent="0">
              <a:buFont typeface="Arial" charset="0"/>
              <a:buNone/>
            </a:pPr>
            <a:endParaRPr lang="cs-CZ" altLang="cs-CZ" smtClean="0"/>
          </a:p>
          <a:p>
            <a:pPr marL="0" indent="0">
              <a:buFont typeface="Arial" charset="0"/>
              <a:buNone/>
            </a:pP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r>
              <a:rPr lang="cs-CZ" altLang="cs-CZ" smtClean="0"/>
              <a:t>Rezervace je také součástí Ptačí oblasti Beskydy. </a:t>
            </a:r>
          </a:p>
          <a:p>
            <a:pPr algn="just"/>
            <a:r>
              <a:rPr lang="cs-CZ" altLang="cs-CZ" smtClean="0"/>
              <a:t>Dle Natury 2000 zde můžeme například vidět čápa černého (</a:t>
            </a:r>
            <a:r>
              <a:rPr lang="cs-CZ" altLang="cs-CZ" i="1" smtClean="0"/>
              <a:t>Ciconia nigra</a:t>
            </a:r>
            <a:r>
              <a:rPr lang="cs-CZ" altLang="cs-CZ" smtClean="0"/>
              <a:t>)</a:t>
            </a:r>
            <a:r>
              <a:rPr lang="cs-CZ" altLang="cs-CZ" i="1" smtClean="0"/>
              <a:t>, </a:t>
            </a:r>
            <a:r>
              <a:rPr lang="cs-CZ" altLang="cs-CZ" smtClean="0"/>
              <a:t>jeřábka lesního (</a:t>
            </a:r>
            <a:r>
              <a:rPr lang="cs-CZ" altLang="cs-CZ" i="1" smtClean="0"/>
              <a:t>Bonasa bonasia</a:t>
            </a:r>
            <a:r>
              <a:rPr lang="cs-CZ" altLang="cs-CZ" smtClean="0"/>
              <a:t>)</a:t>
            </a:r>
            <a:r>
              <a:rPr lang="cs-CZ" altLang="cs-CZ" i="1" smtClean="0"/>
              <a:t>, </a:t>
            </a:r>
            <a:r>
              <a:rPr lang="cs-CZ" altLang="cs-CZ" smtClean="0"/>
              <a:t>tetřeva hlušce (</a:t>
            </a:r>
            <a:r>
              <a:rPr lang="cs-CZ" altLang="cs-CZ" i="1" smtClean="0"/>
              <a:t>Tetrao urogallus</a:t>
            </a:r>
            <a:r>
              <a:rPr lang="cs-CZ" altLang="cs-CZ" smtClean="0"/>
              <a:t>)</a:t>
            </a:r>
            <a:r>
              <a:rPr lang="cs-CZ" altLang="cs-CZ" i="1" smtClean="0"/>
              <a:t>, </a:t>
            </a:r>
            <a:r>
              <a:rPr lang="cs-CZ" altLang="cs-CZ" smtClean="0"/>
              <a:t>kulíška nejmenšího (</a:t>
            </a:r>
            <a:r>
              <a:rPr lang="cs-CZ" altLang="cs-CZ" i="1" smtClean="0"/>
              <a:t>Glaucidium passerinum</a:t>
            </a:r>
            <a:r>
              <a:rPr lang="cs-CZ" altLang="cs-CZ" smtClean="0"/>
              <a:t>),</a:t>
            </a:r>
            <a:r>
              <a:rPr lang="cs-CZ" altLang="cs-CZ" i="1" smtClean="0"/>
              <a:t> </a:t>
            </a:r>
            <a:r>
              <a:rPr lang="cs-CZ" altLang="cs-CZ" smtClean="0"/>
              <a:t>puštíka bělavého (</a:t>
            </a:r>
            <a:r>
              <a:rPr lang="cs-CZ" altLang="cs-CZ" i="1" smtClean="0"/>
              <a:t>Strix uralensis</a:t>
            </a:r>
            <a:r>
              <a:rPr lang="cs-CZ" altLang="cs-CZ" smtClean="0"/>
              <a:t>),</a:t>
            </a:r>
            <a:r>
              <a:rPr lang="cs-CZ" altLang="cs-CZ" i="1" smtClean="0"/>
              <a:t> </a:t>
            </a:r>
            <a:r>
              <a:rPr lang="cs-CZ" altLang="cs-CZ" smtClean="0"/>
              <a:t>žluny šedé (</a:t>
            </a:r>
            <a:r>
              <a:rPr lang="cs-CZ" altLang="cs-CZ" i="1" smtClean="0"/>
              <a:t>Picus canus</a:t>
            </a:r>
            <a:r>
              <a:rPr lang="cs-CZ" altLang="cs-CZ" smtClean="0"/>
              <a:t>),</a:t>
            </a:r>
            <a:r>
              <a:rPr lang="cs-CZ" altLang="cs-CZ" i="1" smtClean="0"/>
              <a:t> </a:t>
            </a:r>
            <a:r>
              <a:rPr lang="cs-CZ" altLang="cs-CZ" smtClean="0"/>
              <a:t>strakapouda bělohřbetého (</a:t>
            </a:r>
            <a:r>
              <a:rPr lang="cs-CZ" altLang="cs-CZ" i="1" smtClean="0"/>
              <a:t>Dendrocopos leucotos</a:t>
            </a:r>
            <a:r>
              <a:rPr lang="cs-CZ" altLang="cs-CZ" smtClean="0"/>
              <a:t>)</a:t>
            </a:r>
            <a:r>
              <a:rPr lang="cs-CZ" altLang="cs-CZ" i="1" smtClean="0"/>
              <a:t>, </a:t>
            </a:r>
            <a:r>
              <a:rPr lang="cs-CZ" altLang="cs-CZ" smtClean="0"/>
              <a:t>datla černého (</a:t>
            </a:r>
            <a:r>
              <a:rPr lang="cs-CZ" altLang="cs-CZ" i="1" smtClean="0"/>
              <a:t>Dryocopus martius</a:t>
            </a:r>
            <a:r>
              <a:rPr lang="cs-CZ" altLang="cs-CZ" smtClean="0"/>
              <a:t>)</a:t>
            </a:r>
            <a:r>
              <a:rPr lang="cs-CZ" altLang="cs-CZ" i="1" smtClean="0"/>
              <a:t>, </a:t>
            </a:r>
            <a:r>
              <a:rPr lang="cs-CZ" altLang="cs-CZ" smtClean="0"/>
              <a:t>datlíka tříprstého (</a:t>
            </a:r>
            <a:r>
              <a:rPr lang="cs-CZ" altLang="cs-CZ" i="1" smtClean="0"/>
              <a:t>Picoides tridactylus</a:t>
            </a:r>
            <a:r>
              <a:rPr lang="cs-CZ" altLang="cs-CZ" smtClean="0"/>
              <a:t>) a lejska malého (</a:t>
            </a:r>
            <a:r>
              <a:rPr lang="cs-CZ" altLang="cs-CZ" i="1" smtClean="0"/>
              <a:t>Ficedula parva</a:t>
            </a:r>
            <a:r>
              <a:rPr lang="cs-CZ" altLang="cs-CZ" smtClean="0"/>
              <a:t>)</a:t>
            </a:r>
            <a:r>
              <a:rPr lang="cs-CZ" altLang="cs-CZ" i="1" smtClean="0"/>
              <a:t> </a:t>
            </a: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0" y="1588"/>
            <a:ext cx="8229600" cy="58642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smtClean="0"/>
              <a:t>Znáte </a:t>
            </a:r>
            <a:r>
              <a:rPr lang="cs-CZ" altLang="cs-CZ" b="1" smtClean="0"/>
              <a:t>Bučací vodopády</a:t>
            </a:r>
            <a:r>
              <a:rPr lang="cs-CZ" altLang="cs-CZ" smtClean="0"/>
              <a:t>?</a:t>
            </a:r>
          </a:p>
        </p:txBody>
      </p:sp>
      <p:pic>
        <p:nvPicPr>
          <p:cNvPr id="27651" name="Picture 2" descr="Soubor:Bucaci vodopady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76250"/>
            <a:ext cx="4681537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3"/>
          <p:cNvSpPr txBox="1">
            <a:spLocks noChangeArrowheads="1"/>
          </p:cNvSpPr>
          <p:nvPr/>
        </p:nvSpPr>
        <p:spPr bwMode="auto">
          <a:xfrm>
            <a:off x="5219700" y="5445125"/>
            <a:ext cx="35290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000" dirty="0">
                <a:latin typeface="+mn-lt"/>
              </a:rPr>
              <a:t>Zdroj fota: http://cs.wikipedia.org/wiki/Soubor:Bucaci_vodopady.JPG.jpg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>
          <a:xfrm>
            <a:off x="323850" y="260350"/>
            <a:ext cx="8229600" cy="4525963"/>
          </a:xfrm>
        </p:spPr>
        <p:txBody>
          <a:bodyPr/>
          <a:lstStyle/>
          <a:p>
            <a:pPr algn="just"/>
            <a:r>
              <a:rPr lang="cs-CZ" altLang="cs-CZ" smtClean="0"/>
              <a:t>Vodopády jsou na Bučacím potoce v kotli stejnojmenného potoka.</a:t>
            </a:r>
          </a:p>
          <a:p>
            <a:pPr algn="just"/>
            <a:r>
              <a:rPr lang="cs-CZ" altLang="cs-CZ" smtClean="0"/>
              <a:t>Podle údajů z publikace Nejkrásnější vodopády České republiky se jedná o jedny z největších kaskádových vodopádů v této části Karpat. Dva hlavní měří společně 9 m, celková výška je odhadována asi na 40 m. Nachází se v nadmořské výšce okolo 800 m. </a:t>
            </a:r>
          </a:p>
          <a:p>
            <a:pPr algn="just"/>
            <a:r>
              <a:rPr lang="cs-CZ" altLang="cs-CZ" smtClean="0"/>
              <a:t>Jsou součástí rezervace Bučací potok vyhlášené v roce 2004. Dostaneme se k nim po lesní cestě mezi rozcestím zvaným Nad Holubčankou a nedalekou chatovou osadou Na Skalce (jsou uvedeny v přiložené mapě). </a:t>
            </a:r>
          </a:p>
          <a:p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250825" y="0"/>
            <a:ext cx="8642350" cy="67421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altLang="cs-CZ" sz="2800" u="sng" smtClean="0">
                <a:latin typeface="Times New Roman" pitchFamily="18" charset="0"/>
                <a:cs typeface="Times New Roman" pitchFamily="18" charset="0"/>
              </a:rPr>
              <a:t>Zdroje:</a:t>
            </a:r>
            <a:endParaRPr lang="cs-CZ" alt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cs-CZ" altLang="cs-CZ" sz="2800" smtClean="0"/>
              <a:t>Smrk. In: </a:t>
            </a:r>
            <a:r>
              <a:rPr lang="it-IT" altLang="cs-CZ" sz="2800" smtClean="0"/>
              <a:t>[online]. [cit. 2013-08-</a:t>
            </a:r>
            <a:r>
              <a:rPr lang="cs-CZ" altLang="cs-CZ" sz="2800" smtClean="0"/>
              <a:t>24</a:t>
            </a:r>
            <a:r>
              <a:rPr lang="it-IT" altLang="cs-CZ" sz="2800" smtClean="0"/>
              <a:t>]. Dostupné </a:t>
            </a:r>
            <a:r>
              <a:rPr lang="cs-CZ" altLang="cs-CZ" sz="2800" smtClean="0"/>
              <a:t>                                  </a:t>
            </a:r>
            <a:r>
              <a:rPr lang="it-IT" altLang="cs-CZ" sz="2800" smtClean="0"/>
              <a:t>z: </a:t>
            </a:r>
            <a:r>
              <a:rPr lang="cs-CZ" altLang="cs-CZ" sz="2800" smtClean="0"/>
              <a:t>http://nature.hyperlink.cz/Beskydy/Smrk.htm</a:t>
            </a:r>
          </a:p>
          <a:p>
            <a:pPr algn="just" eaLnBrk="1" hangingPunct="1"/>
            <a:r>
              <a:rPr lang="cs-CZ" altLang="cs-CZ" sz="2800" smtClean="0"/>
              <a:t>Nejkrásnější vodopády České republiky, </a:t>
            </a:r>
            <a:r>
              <a:rPr lang="cs-CZ" altLang="cs-CZ" sz="2800" i="1" smtClean="0"/>
              <a:t>průvodce, strana 278, Vodopád na Bučacím potoce</a:t>
            </a:r>
            <a:r>
              <a:rPr lang="cs-CZ" altLang="cs-CZ" sz="2800" smtClean="0"/>
              <a:t>, </a:t>
            </a:r>
            <a:r>
              <a:rPr lang="cs-CZ" altLang="cs-CZ" sz="2800" u="sng" smtClean="0">
                <a:hlinkClick r:id="rId2"/>
              </a:rPr>
              <a:t>ISBN 978-80-200-1779-6</a:t>
            </a:r>
            <a:endParaRPr lang="cs-CZ" altLang="cs-CZ" sz="2800" smtClean="0"/>
          </a:p>
          <a:p>
            <a:pPr algn="just" eaLnBrk="1" hangingPunct="1"/>
            <a:r>
              <a:rPr lang="cs-CZ" altLang="cs-CZ" sz="2800" smtClean="0"/>
              <a:t>Bučací vodopády. In: </a:t>
            </a:r>
            <a:r>
              <a:rPr lang="cs-CZ" altLang="cs-CZ" sz="2800" i="1" smtClean="0"/>
              <a:t>Wikipedia: the free encyclopedia</a:t>
            </a:r>
            <a:r>
              <a:rPr lang="cs-CZ" altLang="cs-CZ" sz="2800" smtClean="0"/>
              <a:t> [online]. San Francisco (CA): Wikimedia Foundation, 2001- [cit. 2013-08-29]. Dostupné z: </a:t>
            </a:r>
            <a:r>
              <a:rPr lang="cs-CZ" altLang="cs-CZ" sz="2800" smtClean="0">
                <a:hlinkClick r:id="rId3"/>
              </a:rPr>
              <a:t>http://cs.wikipedia.org/wiki/Soubor:Bucaci_vodopady.JPG.jpg</a:t>
            </a:r>
            <a:endParaRPr lang="cs-CZ" altLang="cs-CZ" sz="2800" smtClean="0"/>
          </a:p>
          <a:p>
            <a:pPr algn="just" eaLnBrk="1" hangingPunct="1"/>
            <a:r>
              <a:rPr lang="cs-CZ" altLang="cs-CZ" sz="2800" smtClean="0">
                <a:hlinkClick r:id="rId4"/>
              </a:rPr>
              <a:t>http://botanika.wendys.cz/</a:t>
            </a:r>
            <a:endParaRPr lang="cs-CZ" altLang="cs-CZ" sz="2800" smtClean="0"/>
          </a:p>
          <a:p>
            <a:pPr algn="just" eaLnBrk="1" hangingPunct="1"/>
            <a:r>
              <a:rPr lang="cs-CZ" altLang="cs-CZ" sz="2800" smtClean="0">
                <a:hlinkClick r:id="rId5"/>
              </a:rPr>
              <a:t>http://beskydy.ochranaprirody.cz/</a:t>
            </a:r>
            <a:endParaRPr lang="cs-CZ" altLang="cs-CZ" sz="2800" smtClean="0"/>
          </a:p>
          <a:p>
            <a:pPr algn="just" eaLnBrk="1" hangingPunct="1"/>
            <a:r>
              <a:rPr lang="cs-CZ" altLang="cs-CZ" sz="2800" smtClean="0">
                <a:cs typeface="Times New Roman" pitchFamily="18" charset="0"/>
              </a:rPr>
              <a:t>Zdroj fotografií : autor (pokud není uvedeno jinak)</a:t>
            </a:r>
          </a:p>
          <a:p>
            <a:pPr algn="just" eaLnBrk="1" hangingPunct="1"/>
            <a:endParaRPr lang="cs-CZ" altLang="cs-CZ" sz="24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endParaRPr lang="cs-CZ" alt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alt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altLang="cs-CZ" sz="2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7624</TotalTime>
  <Words>934</Words>
  <Application>Microsoft Office PowerPoint</Application>
  <PresentationFormat>Předvádění na obrazovce (4:3)</PresentationFormat>
  <Paragraphs>85</Paragraphs>
  <Slides>25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Obr. Samotný vrchol Smrku</vt:lpstr>
      <vt:lpstr>Snímek 13</vt:lpstr>
      <vt:lpstr>Snímek 14</vt:lpstr>
      <vt:lpstr>Snímek 15</vt:lpstr>
      <vt:lpstr>Snímek 16</vt:lpstr>
      <vt:lpstr>Snímek 17</vt:lpstr>
      <vt:lpstr>Obr. náprstník velkokvětý (Digitalis grandiflora)  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</dc:creator>
  <cp:lastModifiedBy>Dum</cp:lastModifiedBy>
  <cp:revision>139</cp:revision>
  <dcterms:created xsi:type="dcterms:W3CDTF">2012-12-09T22:00:36Z</dcterms:created>
  <dcterms:modified xsi:type="dcterms:W3CDTF">2014-06-30T11:51:02Z</dcterms:modified>
</cp:coreProperties>
</file>